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4" r:id="rId3"/>
  </p:sldMasterIdLst>
  <p:notesMasterIdLst>
    <p:notesMasterId r:id="rId22"/>
  </p:notesMasterIdLst>
  <p:sldIdLst>
    <p:sldId id="281" r:id="rId4"/>
    <p:sldId id="258" r:id="rId5"/>
    <p:sldId id="282" r:id="rId6"/>
    <p:sldId id="283" r:id="rId7"/>
    <p:sldId id="274" r:id="rId8"/>
    <p:sldId id="275" r:id="rId9"/>
    <p:sldId id="278" r:id="rId10"/>
    <p:sldId id="260" r:id="rId11"/>
    <p:sldId id="256" r:id="rId12"/>
    <p:sldId id="270" r:id="rId13"/>
    <p:sldId id="271" r:id="rId14"/>
    <p:sldId id="284" r:id="rId15"/>
    <p:sldId id="279" r:id="rId16"/>
    <p:sldId id="277" r:id="rId17"/>
    <p:sldId id="285" r:id="rId18"/>
    <p:sldId id="286" r:id="rId19"/>
    <p:sldId id="276" r:id="rId20"/>
    <p:sldId id="26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99"/>
    <a:srgbClr val="3F3FF1"/>
    <a:srgbClr val="48B8B5"/>
    <a:srgbClr val="CCECFF"/>
    <a:srgbClr val="CCFFFF"/>
    <a:srgbClr val="FF3300"/>
    <a:srgbClr val="008000"/>
    <a:srgbClr val="3D3D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2028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36E2B4-1128-492A-B4AB-12ADF330B55E}" type="datetimeFigureOut">
              <a:rPr lang="ru-RU"/>
              <a:pPr>
                <a:defRPr/>
              </a:pPr>
              <a:t>20.05.2009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964A6F-7FFD-4E8A-96D8-4CC978E83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18BF22-7925-43F9-8E66-25D294CDF9D3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84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185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90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191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207" name="Picture 210" descr="posbul1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124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125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8" name="Rectangle 19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9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9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FA2C-2B4F-465A-AC19-D18C2EBBC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25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B8952-38D8-4648-AA54-EC143A0AB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1D19-3F1A-4EC7-A9C6-4AC17F475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1"/>
              <a:ext cx="1857" cy="3628"/>
              <a:chOff x="3009" y="775"/>
              <a:chExt cx="1857" cy="3628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5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9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4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4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2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2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9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0" y="123"/>
              <a:ext cx="356" cy="608"/>
              <a:chOff x="1730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0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9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3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5"/>
              <a:ext cx="500" cy="500"/>
              <a:chOff x="1727" y="869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9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7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0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7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9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919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920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EE82-9EC7-4A79-8EBF-54BF39FF0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00" grpId="0" build="p" autoUpdateAnimBg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3BA7C-3760-448B-ACBD-24BCDF927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74113-B34E-470E-96DA-CC2EC91B2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334C-2EEA-4FB8-B37B-149E68E59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32BAC-269B-415C-93BF-8C21C371F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46145-EB10-4293-8A7B-436558C7A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3049-501C-4AE5-9E4C-39BC587E6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89422-F890-45CF-BA6B-1CBDE67BE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309C-9D36-40B2-B27E-08D8EA3A3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108DD-423B-4C55-8182-A9EA35573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0E2D3-72F4-4390-A149-436D71E4A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D1C6-AB02-4FA6-B996-7BC14DBE6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61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DF408E-BA88-4AED-9E18-07703DEC782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BB9E60E-DF70-4CA6-B79E-0D6DA0BA070B}" type="datetimeFigureOut">
              <a:rPr lang="ru-RU"/>
              <a:pPr/>
              <a:t>20.05.2009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B0EBCF-EB9B-4252-B85C-D01C3CC1A232}" type="datetimeFigureOut">
              <a:rPr lang="ru-RU"/>
              <a:pPr/>
              <a:t>20.05.2009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79316-5041-4D52-AC99-E2AA3AD324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A4A891-CFB3-4549-9ABB-6CA7534CA53A}" type="datetimeFigureOut">
              <a:rPr lang="ru-RU"/>
              <a:pPr/>
              <a:t>20.05.2009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36776-4111-4152-B0F0-AABCE9CDB5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ED1AF6-E7E8-409D-94C3-E1B2663C1F0F}" type="datetimeFigureOut">
              <a:rPr lang="ru-RU"/>
              <a:pPr/>
              <a:t>20.05.2009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F92E0-2B63-4E55-A6CC-255007F43A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666D3E-53CD-4CFF-9FC7-0DCF0B4B0942}" type="datetimeFigureOut">
              <a:rPr lang="ru-RU"/>
              <a:pPr/>
              <a:t>20.05.2009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F457A-C842-4126-9C37-E3B4DCB61B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B42BD-70A7-40A9-9860-2006AB9A5316}" type="datetimeFigureOut">
              <a:rPr lang="ru-RU"/>
              <a:pPr/>
              <a:t>20.05.2009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6BB17-C622-49B0-B587-228823B6D6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3366D-4378-482A-9AF0-208374904958}" type="datetimeFigureOut">
              <a:rPr lang="ru-RU"/>
              <a:pPr/>
              <a:t>20.05.2009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17846-7329-43A3-BF60-6E879458F0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99CC0-81E3-4FF3-9250-76F5481DD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B331DA-2367-4A74-AC43-9D4DBA5BE8B7}" type="datetimeFigureOut">
              <a:rPr lang="ru-RU"/>
              <a:pPr/>
              <a:t>20.05.2009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E4CBC-21CA-4F3B-A79C-54728BE09C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1A5DE-BE2A-4675-B674-46C4E4657BFA}" type="datetimeFigureOut">
              <a:rPr lang="ru-RU"/>
              <a:pPr/>
              <a:t>20.05.2009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05EB4-217C-466B-B76D-D9CF4085DA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C2F83-D282-4CD7-B3BF-915B4FB396EA}" type="datetimeFigureOut">
              <a:rPr lang="ru-RU"/>
              <a:pPr/>
              <a:t>20.05.2009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AEF75-B521-4C7C-80EC-325D4F48B0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54702-06BD-4C32-8E8A-EBDC1C0094D4}" type="datetimeFigureOut">
              <a:rPr lang="ru-RU"/>
              <a:pPr/>
              <a:t>20.05.2009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BAC85-2853-4BC8-ACE6-D4F614223F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4D1C3-4517-46AF-B912-25DABDD3E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A89D7-2609-44E8-B9BB-5998941B2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BF4BE-FB28-42EB-88A5-3164B4721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10661-EEEC-4036-8829-95CED04FA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3EE4-EAEE-41B7-BEF7-63B06AF02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930EA-9C6E-4179-B0AF-201C620B8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AA1BFD7-790C-4478-BB9C-339B2492E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13320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3346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8922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23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24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25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26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3347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8928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29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0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1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2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3348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8934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5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6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7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38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3349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8940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1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2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3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4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3350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8946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7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8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49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50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3321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3322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8953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54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3323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8956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57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3324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8959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60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3325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8962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63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3326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8965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66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3327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8968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69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3328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8971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72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3329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8974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975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813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5609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813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813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561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813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3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564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814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4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4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5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25612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8148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49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561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815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5614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815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815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7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7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7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817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17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7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7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7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970417E-26E7-45AD-AF2F-F90BBBA63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3" grpId="0"/>
      <p:bldP spid="4817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817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D87B45E-72E1-45D5-B5B3-016E3C93FE9A}" type="datetimeFigureOut">
              <a:rPr lang="ru-RU"/>
              <a:pPr/>
              <a:t>20.05.2009</a:t>
            </a:fld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2D7AD58-1CF2-49B1-B416-E11B4B9C003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Девиз урока.</a:t>
            </a:r>
          </a:p>
        </p:txBody>
      </p:sp>
      <p:sp>
        <p:nvSpPr>
          <p:cNvPr id="38915" name="Объект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z="4000"/>
              <a:t>Думать-коллективно!</a:t>
            </a:r>
          </a:p>
          <a:p>
            <a:pPr marL="0" indent="0">
              <a:buFontTx/>
              <a:buNone/>
            </a:pPr>
            <a:r>
              <a:rPr lang="ru-RU" sz="4000"/>
              <a:t>Решать- оперативно!</a:t>
            </a:r>
          </a:p>
          <a:p>
            <a:pPr marL="0" indent="0">
              <a:buFontTx/>
              <a:buNone/>
            </a:pPr>
            <a:r>
              <a:rPr lang="ru-RU" sz="4000"/>
              <a:t>Отвечать- доказательно!</a:t>
            </a:r>
          </a:p>
          <a:p>
            <a:pPr marL="0" indent="0">
              <a:buFontTx/>
              <a:buNone/>
            </a:pPr>
            <a:r>
              <a:rPr lang="ru-RU" sz="4000"/>
              <a:t>Работать- старательно!</a:t>
            </a:r>
          </a:p>
          <a:p>
            <a:pPr marL="0" indent="0">
              <a:buFontTx/>
              <a:buNone/>
            </a:pPr>
            <a:r>
              <a:rPr lang="ru-RU" sz="4000"/>
              <a:t>И открытия вас ждут обязательно!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 b="1"/>
              <a:t>научиться  сравнивать  трёхзначные</a:t>
            </a:r>
          </a:p>
          <a:p>
            <a:pPr algn="ctr">
              <a:buFontTx/>
              <a:buNone/>
            </a:pPr>
            <a:r>
              <a:rPr lang="ru-RU" sz="6000" b="1"/>
              <a:t>числа</a:t>
            </a:r>
          </a:p>
        </p:txBody>
      </p:sp>
      <p:sp>
        <p:nvSpPr>
          <p:cNvPr id="48131" name="WordArt 5"/>
          <p:cNvSpPr>
            <a:spLocks noChangeArrowheads="1" noChangeShapeType="1" noTextEdit="1"/>
          </p:cNvSpPr>
          <p:nvPr/>
        </p:nvSpPr>
        <p:spPr bwMode="auto">
          <a:xfrm>
            <a:off x="2484438" y="260350"/>
            <a:ext cx="4321175" cy="1408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Цель  урока: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4400" b="1">
                <a:solidFill>
                  <a:srgbClr val="003399"/>
                </a:solidFill>
              </a:rPr>
              <a:t>500 * 489</a:t>
            </a:r>
          </a:p>
          <a:p>
            <a:pPr marL="609600" indent="-609600">
              <a:buFontTx/>
              <a:buNone/>
            </a:pPr>
            <a:r>
              <a:rPr lang="ru-RU" sz="4400" b="1">
                <a:solidFill>
                  <a:srgbClr val="003399"/>
                </a:solidFill>
              </a:rPr>
              <a:t>500</a:t>
            </a:r>
            <a:r>
              <a:rPr lang="en-US" sz="4400">
                <a:solidFill>
                  <a:srgbClr val="003399"/>
                </a:solidFill>
              </a:rPr>
              <a:t>   </a:t>
            </a:r>
            <a:r>
              <a:rPr lang="ru-RU" sz="4400" b="1">
                <a:solidFill>
                  <a:srgbClr val="003399"/>
                </a:solidFill>
              </a:rPr>
              <a:t>489</a:t>
            </a:r>
          </a:p>
          <a:p>
            <a:pPr marL="609600" indent="-609600">
              <a:buFontTx/>
              <a:buNone/>
            </a:pPr>
            <a:endParaRPr lang="en-US" sz="4400" b="1">
              <a:solidFill>
                <a:srgbClr val="003399"/>
              </a:solidFill>
            </a:endParaRPr>
          </a:p>
          <a:p>
            <a:pPr marL="609600" indent="-609600">
              <a:buFontTx/>
              <a:buNone/>
            </a:pPr>
            <a:r>
              <a:rPr lang="en-US" sz="4400" b="1">
                <a:solidFill>
                  <a:srgbClr val="003399"/>
                </a:solidFill>
              </a:rPr>
              <a:t>431 * 413</a:t>
            </a:r>
          </a:p>
          <a:p>
            <a:pPr marL="609600" indent="-609600">
              <a:buFontTx/>
              <a:buNone/>
            </a:pPr>
            <a:r>
              <a:rPr lang="en-US" sz="4400" b="1">
                <a:solidFill>
                  <a:srgbClr val="003399"/>
                </a:solidFill>
              </a:rPr>
              <a:t>431   413</a:t>
            </a:r>
            <a:endParaRPr lang="ru-RU" sz="4400" b="1">
              <a:solidFill>
                <a:srgbClr val="003399"/>
              </a:solidFill>
            </a:endParaRPr>
          </a:p>
          <a:p>
            <a:pPr marL="609600" indent="-609600">
              <a:buFontTx/>
              <a:buNone/>
            </a:pPr>
            <a:endParaRPr lang="ru-RU" sz="4400" b="1">
              <a:solidFill>
                <a:srgbClr val="003399"/>
              </a:solidFill>
            </a:endParaRPr>
          </a:p>
          <a:p>
            <a:pPr marL="609600" indent="-609600">
              <a:buFontTx/>
              <a:buNone/>
            </a:pPr>
            <a:r>
              <a:rPr lang="en-US" sz="4400" b="1">
                <a:solidFill>
                  <a:srgbClr val="003399"/>
                </a:solidFill>
              </a:rPr>
              <a:t>654 * 655</a:t>
            </a:r>
          </a:p>
          <a:p>
            <a:pPr marL="609600" indent="-609600">
              <a:buFontTx/>
              <a:buNone/>
            </a:pPr>
            <a:r>
              <a:rPr lang="en-US" sz="4400" b="1">
                <a:solidFill>
                  <a:srgbClr val="003399"/>
                </a:solidFill>
              </a:rPr>
              <a:t>654   655</a:t>
            </a:r>
            <a:endParaRPr lang="ru-RU" sz="4400" b="1">
              <a:solidFill>
                <a:srgbClr val="003399"/>
              </a:solidFill>
            </a:endParaRPr>
          </a:p>
        </p:txBody>
      </p:sp>
      <p:sp>
        <p:nvSpPr>
          <p:cNvPr id="49155" name="Line 4"/>
          <p:cNvSpPr>
            <a:spLocks noChangeShapeType="1"/>
          </p:cNvSpPr>
          <p:nvPr/>
        </p:nvSpPr>
        <p:spPr bwMode="auto">
          <a:xfrm>
            <a:off x="179388" y="1484313"/>
            <a:ext cx="2873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56" name="Line 5"/>
          <p:cNvSpPr>
            <a:spLocks noChangeShapeType="1"/>
          </p:cNvSpPr>
          <p:nvPr/>
        </p:nvSpPr>
        <p:spPr bwMode="auto">
          <a:xfrm>
            <a:off x="1547813" y="1484313"/>
            <a:ext cx="2873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57" name="Line 6"/>
          <p:cNvSpPr>
            <a:spLocks noChangeShapeType="1"/>
          </p:cNvSpPr>
          <p:nvPr/>
        </p:nvSpPr>
        <p:spPr bwMode="auto">
          <a:xfrm>
            <a:off x="0" y="20605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58" name="Line 7"/>
          <p:cNvSpPr>
            <a:spLocks noChangeShapeType="1"/>
          </p:cNvSpPr>
          <p:nvPr/>
        </p:nvSpPr>
        <p:spPr bwMode="auto">
          <a:xfrm>
            <a:off x="1835150" y="3860800"/>
            <a:ext cx="2159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59" name="Line 8"/>
          <p:cNvSpPr>
            <a:spLocks noChangeShapeType="1"/>
          </p:cNvSpPr>
          <p:nvPr/>
        </p:nvSpPr>
        <p:spPr bwMode="auto">
          <a:xfrm>
            <a:off x="468313" y="3860800"/>
            <a:ext cx="2159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60" name="Line 9"/>
          <p:cNvSpPr>
            <a:spLocks noChangeShapeType="1"/>
          </p:cNvSpPr>
          <p:nvPr/>
        </p:nvSpPr>
        <p:spPr bwMode="auto">
          <a:xfrm>
            <a:off x="0" y="43656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61" name="Line 10"/>
          <p:cNvSpPr>
            <a:spLocks noChangeShapeType="1"/>
          </p:cNvSpPr>
          <p:nvPr/>
        </p:nvSpPr>
        <p:spPr bwMode="auto">
          <a:xfrm>
            <a:off x="827088" y="6308725"/>
            <a:ext cx="2159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62" name="Line 11"/>
          <p:cNvSpPr>
            <a:spLocks noChangeShapeType="1"/>
          </p:cNvSpPr>
          <p:nvPr/>
        </p:nvSpPr>
        <p:spPr bwMode="auto">
          <a:xfrm>
            <a:off x="2124075" y="6308725"/>
            <a:ext cx="2159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63" name="AutoShape 13"/>
          <p:cNvSpPr>
            <a:spLocks noChangeArrowheads="1"/>
          </p:cNvSpPr>
          <p:nvPr/>
        </p:nvSpPr>
        <p:spPr bwMode="auto">
          <a:xfrm>
            <a:off x="2555875" y="404813"/>
            <a:ext cx="647700" cy="7921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4" name="AutoShape 14"/>
          <p:cNvSpPr>
            <a:spLocks noChangeArrowheads="1"/>
          </p:cNvSpPr>
          <p:nvPr/>
        </p:nvSpPr>
        <p:spPr bwMode="auto">
          <a:xfrm>
            <a:off x="2484438" y="2852738"/>
            <a:ext cx="720725" cy="7905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5" name="AutoShape 15"/>
          <p:cNvSpPr>
            <a:spLocks noChangeArrowheads="1"/>
          </p:cNvSpPr>
          <p:nvPr/>
        </p:nvSpPr>
        <p:spPr bwMode="auto">
          <a:xfrm>
            <a:off x="2555875" y="5157788"/>
            <a:ext cx="719138" cy="863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492500" y="-387350"/>
            <a:ext cx="4608513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endParaRPr lang="en-US" sz="4000">
              <a:solidFill>
                <a:srgbClr val="003399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 sz="4000">
                <a:solidFill>
                  <a:srgbClr val="003399"/>
                </a:solidFill>
              </a:rPr>
              <a:t>1</a:t>
            </a:r>
            <a:r>
              <a:rPr lang="en-US" sz="4000">
                <a:solidFill>
                  <a:srgbClr val="003399"/>
                </a:solidFill>
              </a:rPr>
              <a:t>) </a:t>
            </a:r>
            <a:r>
              <a:rPr lang="ru-RU" sz="4000">
                <a:solidFill>
                  <a:srgbClr val="003399"/>
                </a:solidFill>
              </a:rPr>
              <a:t>По числу сотен</a:t>
            </a:r>
          </a:p>
          <a:p>
            <a:pPr>
              <a:spcBef>
                <a:spcPct val="50000"/>
              </a:spcBef>
            </a:pPr>
            <a:endParaRPr lang="ru-RU" sz="4000">
              <a:solidFill>
                <a:srgbClr val="003399"/>
              </a:solidFill>
            </a:endParaRP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3635375" y="2060575"/>
            <a:ext cx="55086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003399"/>
                </a:solidFill>
              </a:rPr>
              <a:t>2</a:t>
            </a:r>
            <a:r>
              <a:rPr lang="en-US" sz="4000">
                <a:solidFill>
                  <a:srgbClr val="003399"/>
                </a:solidFill>
              </a:rPr>
              <a:t>) </a:t>
            </a:r>
            <a:r>
              <a:rPr lang="ru-RU" sz="4000">
                <a:solidFill>
                  <a:srgbClr val="003399"/>
                </a:solidFill>
              </a:rPr>
              <a:t>По числу десятков, если число сотен одинаковое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3419475" y="4365625"/>
            <a:ext cx="5724525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003399"/>
                </a:solidFill>
              </a:rPr>
              <a:t>3</a:t>
            </a:r>
            <a:r>
              <a:rPr lang="en-US" sz="4000">
                <a:solidFill>
                  <a:srgbClr val="003399"/>
                </a:solidFill>
              </a:rPr>
              <a:t>) </a:t>
            </a:r>
            <a:r>
              <a:rPr lang="ru-RU" sz="4000">
                <a:solidFill>
                  <a:srgbClr val="003399"/>
                </a:solidFill>
              </a:rPr>
              <a:t>По числу  единиц, если число сотен и число десятков одинаковое</a:t>
            </a:r>
          </a:p>
          <a:p>
            <a:pPr algn="ctr"/>
            <a:endParaRPr lang="ru-RU" sz="4000"/>
          </a:p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900113" y="3068638"/>
            <a:ext cx="576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971550" y="692150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99"/>
                </a:solidFill>
              </a:rPr>
              <a:t>&gt;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971550" y="5516563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4" grpId="0"/>
      <p:bldP spid="53265" grpId="0"/>
      <p:bldP spid="53266" grpId="0"/>
      <p:bldP spid="53267" grpId="0"/>
      <p:bldP spid="53268" grpId="0"/>
      <p:bldP spid="532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800" b="1"/>
              <a:t>Самостоятельная работа</a:t>
            </a:r>
          </a:p>
        </p:txBody>
      </p:sp>
      <p:sp>
        <p:nvSpPr>
          <p:cNvPr id="51202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z="6000"/>
              <a:t>Работа по учебнику</a:t>
            </a:r>
          </a:p>
          <a:p>
            <a:pPr marL="0" indent="0">
              <a:buFontTx/>
              <a:buNone/>
            </a:pPr>
            <a:r>
              <a:rPr lang="ru-RU" sz="6000"/>
              <a:t>страница 50 №2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>
              <a:buFontTx/>
              <a:buNone/>
            </a:pPr>
            <a:r>
              <a:rPr lang="ru-RU" sz="6000" b="1">
                <a:solidFill>
                  <a:srgbClr val="003399"/>
                </a:solidFill>
              </a:rPr>
              <a:t>860    680        101    110</a:t>
            </a:r>
          </a:p>
          <a:p>
            <a:pPr>
              <a:buFontTx/>
              <a:buNone/>
            </a:pPr>
            <a:r>
              <a:rPr lang="ru-RU" sz="6000" b="1">
                <a:solidFill>
                  <a:srgbClr val="003399"/>
                </a:solidFill>
              </a:rPr>
              <a:t>729    735        350    305</a:t>
            </a:r>
          </a:p>
          <a:p>
            <a:pPr>
              <a:buFontTx/>
              <a:buNone/>
            </a:pPr>
            <a:r>
              <a:rPr lang="ru-RU" sz="6000" b="1">
                <a:solidFill>
                  <a:srgbClr val="003399"/>
                </a:solidFill>
              </a:rPr>
              <a:t>              499    500 </a:t>
            </a:r>
          </a:p>
          <a:p>
            <a:pPr>
              <a:buFontTx/>
              <a:buNone/>
            </a:pPr>
            <a:r>
              <a:rPr lang="ru-RU" sz="6000" b="1">
                <a:solidFill>
                  <a:srgbClr val="003399"/>
                </a:solidFill>
              </a:rPr>
              <a:t>              380    379</a:t>
            </a:r>
          </a:p>
        </p:txBody>
      </p:sp>
      <p:sp>
        <p:nvSpPr>
          <p:cNvPr id="52227" name="WordArt 4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1751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Проверка</a:t>
            </a:r>
          </a:p>
        </p:txBody>
      </p:sp>
      <p:sp>
        <p:nvSpPr>
          <p:cNvPr id="52228" name="Text Box 7"/>
          <p:cNvSpPr txBox="1">
            <a:spLocks noChangeArrowheads="1"/>
          </p:cNvSpPr>
          <p:nvPr/>
        </p:nvSpPr>
        <p:spPr bwMode="auto">
          <a:xfrm>
            <a:off x="1476375" y="1700213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99"/>
                </a:solidFill>
              </a:rPr>
              <a:t>&gt;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52229" name="Text Box 8"/>
          <p:cNvSpPr txBox="1">
            <a:spLocks noChangeArrowheads="1"/>
          </p:cNvSpPr>
          <p:nvPr/>
        </p:nvSpPr>
        <p:spPr bwMode="auto">
          <a:xfrm>
            <a:off x="1476375" y="2781300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52230" name="Text Box 9"/>
          <p:cNvSpPr txBox="1">
            <a:spLocks noChangeArrowheads="1"/>
          </p:cNvSpPr>
          <p:nvPr/>
        </p:nvSpPr>
        <p:spPr bwMode="auto">
          <a:xfrm>
            <a:off x="6588125" y="1628775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52231" name="Text Box 10"/>
          <p:cNvSpPr txBox="1">
            <a:spLocks noChangeArrowheads="1"/>
          </p:cNvSpPr>
          <p:nvPr/>
        </p:nvSpPr>
        <p:spPr bwMode="auto">
          <a:xfrm>
            <a:off x="6588125" y="2636838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99"/>
                </a:solidFill>
              </a:rPr>
              <a:t>&gt;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52232" name="Text Box 11"/>
          <p:cNvSpPr txBox="1">
            <a:spLocks noChangeArrowheads="1"/>
          </p:cNvSpPr>
          <p:nvPr/>
        </p:nvSpPr>
        <p:spPr bwMode="auto">
          <a:xfrm>
            <a:off x="4356100" y="4941888"/>
            <a:ext cx="628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3399"/>
                </a:solidFill>
              </a:rPr>
              <a:t>&gt;</a:t>
            </a:r>
            <a:endParaRPr lang="ru-RU" sz="6000" b="1">
              <a:solidFill>
                <a:srgbClr val="003399"/>
              </a:solidFill>
            </a:endParaRPr>
          </a:p>
        </p:txBody>
      </p:sp>
      <p:sp>
        <p:nvSpPr>
          <p:cNvPr id="52233" name="Text Box 12"/>
          <p:cNvSpPr txBox="1">
            <a:spLocks noChangeArrowheads="1"/>
          </p:cNvSpPr>
          <p:nvPr/>
        </p:nvSpPr>
        <p:spPr bwMode="auto">
          <a:xfrm>
            <a:off x="4356100" y="3789363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3399"/>
                </a:solidFill>
              </a:rPr>
              <a:t>&lt;</a:t>
            </a:r>
            <a:endParaRPr lang="ru-RU" sz="6000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WordArt 4"/>
          <p:cNvSpPr>
            <a:spLocks noChangeArrowheads="1" noChangeShapeType="1" noTextEdit="1"/>
          </p:cNvSpPr>
          <p:nvPr/>
        </p:nvSpPr>
        <p:spPr bwMode="auto">
          <a:xfrm>
            <a:off x="1979613" y="765175"/>
            <a:ext cx="5976937" cy="24479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Физминутка</a:t>
            </a:r>
          </a:p>
        </p:txBody>
      </p:sp>
      <p:pic>
        <p:nvPicPr>
          <p:cNvPr id="53251" name="Picture 7" descr="i?id=105440002-02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781300"/>
            <a:ext cx="2700337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7200" b="1"/>
              <a:t>Задача.</a:t>
            </a:r>
          </a:p>
        </p:txBody>
      </p:sp>
      <p:sp>
        <p:nvSpPr>
          <p:cNvPr id="54274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z="4400"/>
              <a:t>В школьном зале на спектакле в одном ряду сидели 9  детей, а в другом- в 2 раза больше. Насколько больше детей сидели во втором ряду?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7200"/>
              <a:t>Решение.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indent="-514350">
              <a:buFontTx/>
              <a:buAutoNum type="arabicParenR"/>
            </a:pPr>
            <a:r>
              <a:rPr lang="ru-RU"/>
              <a:t>9.2= 18(д.)</a:t>
            </a:r>
          </a:p>
          <a:p>
            <a:pPr marL="514350" indent="-514350">
              <a:buFontTx/>
              <a:buAutoNum type="arabicParenR"/>
            </a:pPr>
            <a:r>
              <a:rPr lang="ru-RU" sz="4000"/>
              <a:t>18-9=9(д</a:t>
            </a:r>
            <a:r>
              <a:rPr lang="ru-RU"/>
              <a:t>.)</a:t>
            </a:r>
          </a:p>
          <a:p>
            <a:pPr marL="514350" indent="-514350">
              <a:buFontTx/>
              <a:buNone/>
            </a:pPr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9200" y="2565400"/>
            <a:ext cx="8229600" cy="1150938"/>
          </a:xfrm>
        </p:spPr>
        <p:txBody>
          <a:bodyPr/>
          <a:lstStyle/>
          <a:p>
            <a:r>
              <a:rPr lang="ru-RU" sz="4400">
                <a:solidFill>
                  <a:srgbClr val="003399"/>
                </a:solidFill>
              </a:rPr>
              <a:t>Стр </a:t>
            </a:r>
            <a:r>
              <a:rPr lang="en-US" sz="4400">
                <a:solidFill>
                  <a:srgbClr val="003399"/>
                </a:solidFill>
              </a:rPr>
              <a:t>50</a:t>
            </a:r>
            <a:r>
              <a:rPr lang="ru-RU" sz="4400">
                <a:solidFill>
                  <a:srgbClr val="003399"/>
                </a:solidFill>
              </a:rPr>
              <a:t> № </a:t>
            </a:r>
            <a:r>
              <a:rPr lang="en-US" sz="4400">
                <a:solidFill>
                  <a:srgbClr val="003399"/>
                </a:solidFill>
              </a:rPr>
              <a:t>3</a:t>
            </a:r>
            <a:r>
              <a:rPr lang="ru-RU"/>
              <a:t> </a:t>
            </a:r>
          </a:p>
        </p:txBody>
      </p:sp>
      <p:pic>
        <p:nvPicPr>
          <p:cNvPr id="58371" name="Picture 5" descr="i?id=26624525-02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96975"/>
            <a:ext cx="4991100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WordArt 6"/>
          <p:cNvSpPr>
            <a:spLocks noChangeArrowheads="1" noChangeShapeType="1" noTextEdit="1"/>
          </p:cNvSpPr>
          <p:nvPr/>
        </p:nvSpPr>
        <p:spPr bwMode="auto">
          <a:xfrm>
            <a:off x="1835150" y="260350"/>
            <a:ext cx="5257800" cy="1052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Домашнее задание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2"/>
          <p:cNvSpPr>
            <a:spLocks noChangeArrowheads="1"/>
          </p:cNvSpPr>
          <p:nvPr/>
        </p:nvSpPr>
        <p:spPr bwMode="auto">
          <a:xfrm>
            <a:off x="3779838" y="2708275"/>
            <a:ext cx="1368425" cy="1081088"/>
          </a:xfrm>
          <a:prstGeom prst="ellipse">
            <a:avLst/>
          </a:prstGeom>
          <a:solidFill>
            <a:srgbClr val="00CC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6600"/>
                </a:solidFill>
                <a:latin typeface="Comic Sans MS" pitchFamily="66" charset="0"/>
              </a:rPr>
              <a:t>Молодцы</a:t>
            </a:r>
            <a:r>
              <a:rPr lang="ru-RU" sz="2000">
                <a:latin typeface="Comic Sans MS" pitchFamily="66" charset="0"/>
              </a:rPr>
              <a:t>!</a:t>
            </a: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 rot="-689708">
            <a:off x="5076825" y="2133600"/>
            <a:ext cx="3382963" cy="1223963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latin typeface="Comic Sans MS" pitchFamily="66" charset="0"/>
            </a:endParaRP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 rot="-2769003">
            <a:off x="4140994" y="764381"/>
            <a:ext cx="3382963" cy="1368425"/>
          </a:xfrm>
          <a:prstGeom prst="ellipse">
            <a:avLst/>
          </a:prstGeom>
          <a:solidFill>
            <a:srgbClr val="CC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3. Я бы  хотел …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 rot="-2184237">
            <a:off x="900113" y="3860800"/>
            <a:ext cx="3382962" cy="1412875"/>
          </a:xfrm>
          <a:prstGeom prst="ellipse">
            <a:avLst/>
          </a:prstGeom>
          <a:solidFill>
            <a:srgbClr val="00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1. Я  научился …</a:t>
            </a: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 rot="861562">
            <a:off x="539750" y="2133600"/>
            <a:ext cx="3382963" cy="1152525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>
              <a:latin typeface="Comic Sans MS" pitchFamily="66" charset="0"/>
            </a:endParaRP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 rot="2458139">
            <a:off x="4643438" y="4005263"/>
            <a:ext cx="3382962" cy="1152525"/>
          </a:xfrm>
          <a:prstGeom prst="ellipse">
            <a:avLst/>
          </a:prstGeom>
          <a:solidFill>
            <a:srgbClr val="FFCC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omic Sans MS" pitchFamily="66" charset="0"/>
              </a:rPr>
              <a:t>4. Я  буду  всегда …</a:t>
            </a:r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 rot="5014153">
            <a:off x="3109913" y="4603750"/>
            <a:ext cx="3068637" cy="1439863"/>
          </a:xfrm>
          <a:prstGeom prst="ellipse">
            <a:avLst/>
          </a:prstGeom>
          <a:solidFill>
            <a:srgbClr val="0000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sz="2000" b="1">
              <a:latin typeface="Comic Sans MS" pitchFamily="66" charset="0"/>
            </a:endParaRP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 rot="3317277">
            <a:off x="1886744" y="796131"/>
            <a:ext cx="3140076" cy="1303337"/>
          </a:xfrm>
          <a:prstGeom prst="ellipse">
            <a:avLst/>
          </a:prstGeom>
          <a:solidFill>
            <a:srgbClr val="FFFFCC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Comic Sans MS" pitchFamily="66" charset="0"/>
              </a:rPr>
              <a:t>2. Мне понравилось…</a:t>
            </a:r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3779838" y="2708275"/>
            <a:ext cx="1368425" cy="1081088"/>
          </a:xfrm>
          <a:prstGeom prst="ellipse">
            <a:avLst/>
          </a:prstGeom>
          <a:solidFill>
            <a:srgbClr val="00CC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000">
              <a:latin typeface="Comic Sans MS" pitchFamily="66" charset="0"/>
            </a:endParaRPr>
          </a:p>
        </p:txBody>
      </p:sp>
      <p:pic>
        <p:nvPicPr>
          <p:cNvPr id="59403" name="Picture 11" descr="f5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32688" y="3068638"/>
            <a:ext cx="1611312" cy="357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decel="100000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471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471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71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6" dur="500" fill="hold"/>
                                        <p:tgtEl>
                                          <p:spTgt spid="471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6" grpId="1"/>
      <p:bldP spid="47107" grpId="0" animBg="1"/>
      <p:bldP spid="47108" grpId="0" animBg="1"/>
      <p:bldP spid="47109" grpId="0" animBg="1"/>
      <p:bldP spid="47110" grpId="0" animBg="1"/>
      <p:bldP spid="47111" grpId="0" animBg="1"/>
      <p:bldP spid="47112" grpId="0" animBg="1"/>
      <p:bldP spid="47113" grpId="0" animBg="1"/>
      <p:bldP spid="471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MPj040541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628775"/>
            <a:ext cx="6400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WordArt 5"/>
          <p:cNvSpPr>
            <a:spLocks noChangeArrowheads="1" noChangeShapeType="1" noTextEdit="1"/>
          </p:cNvSpPr>
          <p:nvPr/>
        </p:nvSpPr>
        <p:spPr bwMode="auto">
          <a:xfrm>
            <a:off x="900113" y="333375"/>
            <a:ext cx="7559675" cy="10747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7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 путешествие, вперёд!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600"/>
              <a:t>Расставьте числа в порядке возрастания</a:t>
            </a:r>
            <a:r>
              <a:rPr lang="ru-RU"/>
              <a:t>.</a:t>
            </a:r>
          </a:p>
        </p:txBody>
      </p:sp>
      <p:sp>
        <p:nvSpPr>
          <p:cNvPr id="40962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z="6000"/>
              <a:t>16,  5,  14, 42, 73, 35</a:t>
            </a:r>
          </a:p>
          <a:p>
            <a:pPr marL="0" indent="0">
              <a:buFontTx/>
              <a:buNone/>
            </a:pPr>
            <a:r>
              <a:rPr lang="ru-RU" sz="6000"/>
              <a:t> Б   П    О   Д    А   Е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86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ru-RU" sz="9600"/>
              <a:t>Победа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WordArt 4"/>
          <p:cNvSpPr>
            <a:spLocks noChangeArrowheads="1" noChangeShapeType="1" noTextEdit="1"/>
          </p:cNvSpPr>
          <p:nvPr/>
        </p:nvSpPr>
        <p:spPr bwMode="auto">
          <a:xfrm>
            <a:off x="684213" y="1125538"/>
            <a:ext cx="7991475" cy="3897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Устный счёт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Oval 2"/>
          <p:cNvSpPr>
            <a:spLocks noChangeArrowheads="1"/>
          </p:cNvSpPr>
          <p:nvPr/>
        </p:nvSpPr>
        <p:spPr bwMode="auto">
          <a:xfrm>
            <a:off x="323850" y="2636838"/>
            <a:ext cx="1079500" cy="100806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14</a:t>
            </a: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2411413" y="3933825"/>
            <a:ext cx="1079500" cy="10080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7740650" y="2565400"/>
            <a:ext cx="1079500" cy="10080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7019925" y="5013325"/>
            <a:ext cx="1079500" cy="10080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96</a:t>
            </a:r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5364163" y="3933825"/>
            <a:ext cx="1079500" cy="10080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3851275" y="5516563"/>
            <a:ext cx="1079500" cy="100806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</a:rPr>
              <a:t>64</a:t>
            </a:r>
          </a:p>
        </p:txBody>
      </p:sp>
      <p:sp>
        <p:nvSpPr>
          <p:cNvPr id="44039" name="Line 9"/>
          <p:cNvSpPr>
            <a:spLocks noChangeShapeType="1"/>
          </p:cNvSpPr>
          <p:nvPr/>
        </p:nvSpPr>
        <p:spPr bwMode="auto">
          <a:xfrm>
            <a:off x="755650" y="3644900"/>
            <a:ext cx="287338" cy="1152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0" name="Line 10"/>
          <p:cNvSpPr>
            <a:spLocks noChangeShapeType="1"/>
          </p:cNvSpPr>
          <p:nvPr/>
        </p:nvSpPr>
        <p:spPr bwMode="auto">
          <a:xfrm flipV="1">
            <a:off x="1763713" y="4868863"/>
            <a:ext cx="936625" cy="431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1" name="Line 11"/>
          <p:cNvSpPr>
            <a:spLocks noChangeShapeType="1"/>
          </p:cNvSpPr>
          <p:nvPr/>
        </p:nvSpPr>
        <p:spPr bwMode="auto">
          <a:xfrm>
            <a:off x="3419475" y="4652963"/>
            <a:ext cx="792163" cy="86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2" name="Line 12"/>
          <p:cNvSpPr>
            <a:spLocks noChangeShapeType="1"/>
          </p:cNvSpPr>
          <p:nvPr/>
        </p:nvSpPr>
        <p:spPr bwMode="auto">
          <a:xfrm flipV="1">
            <a:off x="4859338" y="4797425"/>
            <a:ext cx="649287" cy="86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3" name="Line 13"/>
          <p:cNvSpPr>
            <a:spLocks noChangeShapeType="1"/>
          </p:cNvSpPr>
          <p:nvPr/>
        </p:nvSpPr>
        <p:spPr bwMode="auto">
          <a:xfrm>
            <a:off x="6443663" y="4508500"/>
            <a:ext cx="792162" cy="5762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4" name="Line 14"/>
          <p:cNvSpPr>
            <a:spLocks noChangeShapeType="1"/>
          </p:cNvSpPr>
          <p:nvPr/>
        </p:nvSpPr>
        <p:spPr bwMode="auto">
          <a:xfrm flipV="1">
            <a:off x="7812088" y="3573463"/>
            <a:ext cx="360362" cy="1511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5" name="WordArt 15"/>
          <p:cNvSpPr>
            <a:spLocks noChangeArrowheads="1" noChangeShapeType="1" noTextEdit="1"/>
          </p:cNvSpPr>
          <p:nvPr/>
        </p:nvSpPr>
        <p:spPr bwMode="auto">
          <a:xfrm>
            <a:off x="323850" y="549275"/>
            <a:ext cx="8424863" cy="15843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Решите цепочку примеров</a:t>
            </a:r>
          </a:p>
        </p:txBody>
      </p:sp>
      <p:sp>
        <p:nvSpPr>
          <p:cNvPr id="44046" name="Text Box 16"/>
          <p:cNvSpPr txBox="1">
            <a:spLocks noChangeArrowheads="1"/>
          </p:cNvSpPr>
          <p:nvPr/>
        </p:nvSpPr>
        <p:spPr bwMode="auto">
          <a:xfrm>
            <a:off x="179388" y="41497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3399"/>
                </a:solidFill>
              </a:rPr>
              <a:t>х2</a:t>
            </a:r>
          </a:p>
        </p:txBody>
      </p:sp>
      <p:sp>
        <p:nvSpPr>
          <p:cNvPr id="44047" name="Text Box 17"/>
          <p:cNvSpPr txBox="1">
            <a:spLocks noChangeArrowheads="1"/>
          </p:cNvSpPr>
          <p:nvPr/>
        </p:nvSpPr>
        <p:spPr bwMode="auto">
          <a:xfrm>
            <a:off x="1692275" y="4724400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3399"/>
                </a:solidFill>
              </a:rPr>
              <a:t>:7</a:t>
            </a:r>
          </a:p>
        </p:txBody>
      </p:sp>
      <p:sp>
        <p:nvSpPr>
          <p:cNvPr id="44048" name="Text Box 18"/>
          <p:cNvSpPr txBox="1">
            <a:spLocks noChangeArrowheads="1"/>
          </p:cNvSpPr>
          <p:nvPr/>
        </p:nvSpPr>
        <p:spPr bwMode="auto">
          <a:xfrm>
            <a:off x="3779838" y="465296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3399"/>
                </a:solidFill>
              </a:rPr>
              <a:t>х16</a:t>
            </a:r>
          </a:p>
        </p:txBody>
      </p:sp>
      <p:sp>
        <p:nvSpPr>
          <p:cNvPr id="44049" name="Text Box 19"/>
          <p:cNvSpPr txBox="1">
            <a:spLocks noChangeArrowheads="1"/>
          </p:cNvSpPr>
          <p:nvPr/>
        </p:nvSpPr>
        <p:spPr bwMode="auto">
          <a:xfrm>
            <a:off x="5148263" y="52292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3399"/>
                </a:solidFill>
              </a:rPr>
              <a:t>:8</a:t>
            </a:r>
          </a:p>
        </p:txBody>
      </p:sp>
      <p:sp>
        <p:nvSpPr>
          <p:cNvPr id="44050" name="Text Box 20"/>
          <p:cNvSpPr txBox="1">
            <a:spLocks noChangeArrowheads="1"/>
          </p:cNvSpPr>
          <p:nvPr/>
        </p:nvSpPr>
        <p:spPr bwMode="auto">
          <a:xfrm>
            <a:off x="6659563" y="42926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3399"/>
                </a:solidFill>
              </a:rPr>
              <a:t>х12</a:t>
            </a:r>
          </a:p>
        </p:txBody>
      </p:sp>
      <p:sp>
        <p:nvSpPr>
          <p:cNvPr id="44051" name="Text Box 21"/>
          <p:cNvSpPr txBox="1">
            <a:spLocks noChangeArrowheads="1"/>
          </p:cNvSpPr>
          <p:nvPr/>
        </p:nvSpPr>
        <p:spPr bwMode="auto">
          <a:xfrm>
            <a:off x="7956550" y="4149725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3399"/>
                </a:solidFill>
              </a:rPr>
              <a:t>:16</a:t>
            </a:r>
          </a:p>
        </p:txBody>
      </p:sp>
      <p:sp>
        <p:nvSpPr>
          <p:cNvPr id="4405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405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>
              <a:buFontTx/>
              <a:buNone/>
            </a:pPr>
            <a:r>
              <a:rPr lang="ru-RU" sz="6000" b="1">
                <a:solidFill>
                  <a:srgbClr val="003399"/>
                </a:solidFill>
              </a:rPr>
              <a:t>25   43    1дм 100см</a:t>
            </a:r>
          </a:p>
          <a:p>
            <a:pPr>
              <a:buFontTx/>
              <a:buNone/>
            </a:pPr>
            <a:r>
              <a:rPr lang="ru-RU" sz="6000" b="1">
                <a:solidFill>
                  <a:srgbClr val="003399"/>
                </a:solidFill>
              </a:rPr>
              <a:t>88   58    6дм 5см    42см    </a:t>
            </a:r>
          </a:p>
          <a:p>
            <a:pPr>
              <a:buFontTx/>
              <a:buNone/>
            </a:pPr>
            <a:r>
              <a:rPr lang="ru-RU" sz="6000" b="1">
                <a:solidFill>
                  <a:srgbClr val="003399"/>
                </a:solidFill>
              </a:rPr>
              <a:t>73   85    10см     1м</a:t>
            </a:r>
          </a:p>
        </p:txBody>
      </p:sp>
      <p:sp>
        <p:nvSpPr>
          <p:cNvPr id="45059" name="WordArt 4"/>
          <p:cNvSpPr>
            <a:spLocks noChangeArrowheads="1" noChangeShapeType="1" noTextEdit="1"/>
          </p:cNvSpPr>
          <p:nvPr/>
        </p:nvSpPr>
        <p:spPr bwMode="auto">
          <a:xfrm>
            <a:off x="1692275" y="260350"/>
            <a:ext cx="5832475" cy="11525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Сравните числа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79613" y="4292600"/>
            <a:ext cx="6572250" cy="1368425"/>
          </a:xfrm>
        </p:spPr>
        <p:txBody>
          <a:bodyPr/>
          <a:lstStyle/>
          <a:p>
            <a:r>
              <a:rPr lang="ru-RU" sz="6600">
                <a:solidFill>
                  <a:srgbClr val="3333CC"/>
                </a:solidFill>
              </a:rPr>
              <a:t>43</a:t>
            </a:r>
            <a:r>
              <a:rPr lang="ru-RU" sz="6600">
                <a:solidFill>
                  <a:srgbClr val="993366"/>
                </a:solidFill>
              </a:rPr>
              <a:t>  </a:t>
            </a:r>
            <a:r>
              <a:rPr lang="ru-RU" sz="6600"/>
              <a:t>   </a:t>
            </a:r>
            <a:r>
              <a:rPr lang="ru-RU" sz="6600">
                <a:solidFill>
                  <a:srgbClr val="3333CC"/>
                </a:solidFill>
              </a:rPr>
              <a:t>430 </a:t>
            </a:r>
            <a:r>
              <a:rPr lang="ru-RU" sz="6600"/>
              <a:t>   </a:t>
            </a:r>
            <a:r>
              <a:rPr lang="ru-RU" sz="6600">
                <a:solidFill>
                  <a:srgbClr val="3333CC"/>
                </a:solidFill>
              </a:rPr>
              <a:t>403</a:t>
            </a:r>
          </a:p>
        </p:txBody>
      </p:sp>
      <p:pic>
        <p:nvPicPr>
          <p:cNvPr id="46083" name="Picture 4" descr="MCj044040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0"/>
            <a:ext cx="388778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AutoShape 5"/>
          <p:cNvSpPr>
            <a:spLocks noChangeArrowheads="1"/>
          </p:cNvSpPr>
          <p:nvPr/>
        </p:nvSpPr>
        <p:spPr bwMode="auto">
          <a:xfrm rot="1630256">
            <a:off x="5045075" y="1182688"/>
            <a:ext cx="3382963" cy="2592387"/>
          </a:xfrm>
          <a:prstGeom prst="cloudCallout">
            <a:avLst>
              <a:gd name="adj1" fmla="val -6949"/>
              <a:gd name="adj2" fmla="val 7160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1800"/>
          </a:p>
        </p:txBody>
      </p:sp>
      <p:sp>
        <p:nvSpPr>
          <p:cNvPr id="46085" name="AutoShape 8"/>
          <p:cNvSpPr>
            <a:spLocks noChangeArrowheads="1"/>
          </p:cNvSpPr>
          <p:nvPr/>
        </p:nvSpPr>
        <p:spPr bwMode="auto">
          <a:xfrm>
            <a:off x="5076825" y="0"/>
            <a:ext cx="3309938" cy="1873250"/>
          </a:xfrm>
          <a:prstGeom prst="cloudCallout">
            <a:avLst>
              <a:gd name="adj1" fmla="val -27458"/>
              <a:gd name="adj2" fmla="val 330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1800"/>
          </a:p>
        </p:txBody>
      </p:sp>
      <p:sp>
        <p:nvSpPr>
          <p:cNvPr id="46086" name="AutoShape 9"/>
          <p:cNvSpPr>
            <a:spLocks noChangeArrowheads="1"/>
          </p:cNvSpPr>
          <p:nvPr/>
        </p:nvSpPr>
        <p:spPr bwMode="auto">
          <a:xfrm>
            <a:off x="1547813" y="188913"/>
            <a:ext cx="3600450" cy="2449512"/>
          </a:xfrm>
          <a:prstGeom prst="cloudCallout">
            <a:avLst>
              <a:gd name="adj1" fmla="val -23370"/>
              <a:gd name="adj2" fmla="val 423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1800"/>
          </a:p>
        </p:txBody>
      </p:sp>
      <p:sp>
        <p:nvSpPr>
          <p:cNvPr id="46087" name="AutoShape 10"/>
          <p:cNvSpPr>
            <a:spLocks noChangeArrowheads="1"/>
          </p:cNvSpPr>
          <p:nvPr/>
        </p:nvSpPr>
        <p:spPr bwMode="auto">
          <a:xfrm>
            <a:off x="1979613" y="2420938"/>
            <a:ext cx="3240087" cy="2160587"/>
          </a:xfrm>
          <a:prstGeom prst="cloudCallout">
            <a:avLst>
              <a:gd name="adj1" fmla="val -31236"/>
              <a:gd name="adj2" fmla="val 439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1800"/>
          </a:p>
        </p:txBody>
      </p:sp>
      <p:pic>
        <p:nvPicPr>
          <p:cNvPr id="46088" name="Picture 11" descr="MPj04054120000[1]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4437063"/>
            <a:ext cx="2016125" cy="1644650"/>
          </a:xfrm>
        </p:spPr>
      </p:pic>
      <p:sp>
        <p:nvSpPr>
          <p:cNvPr id="46089" name="WordArt 12"/>
          <p:cNvSpPr>
            <a:spLocks noChangeArrowheads="1" noChangeShapeType="1" noTextEdit="1"/>
          </p:cNvSpPr>
          <p:nvPr/>
        </p:nvSpPr>
        <p:spPr bwMode="auto">
          <a:xfrm>
            <a:off x="2051050" y="765175"/>
            <a:ext cx="2592388" cy="1008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Новый материал</a:t>
            </a:r>
          </a:p>
        </p:txBody>
      </p:sp>
      <p:sp>
        <p:nvSpPr>
          <p:cNvPr id="46090" name="WordArt 13"/>
          <p:cNvSpPr>
            <a:spLocks noChangeArrowheads="1" noChangeShapeType="1" noTextEdit="1"/>
          </p:cNvSpPr>
          <p:nvPr/>
        </p:nvSpPr>
        <p:spPr bwMode="auto">
          <a:xfrm>
            <a:off x="2555875" y="2924175"/>
            <a:ext cx="2232025" cy="7921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Закрепление</a:t>
            </a:r>
          </a:p>
        </p:txBody>
      </p:sp>
      <p:sp>
        <p:nvSpPr>
          <p:cNvPr id="46091" name="WordArt 14"/>
          <p:cNvSpPr>
            <a:spLocks noChangeArrowheads="1" noChangeShapeType="1" noTextEdit="1"/>
          </p:cNvSpPr>
          <p:nvPr/>
        </p:nvSpPr>
        <p:spPr bwMode="auto">
          <a:xfrm>
            <a:off x="5508625" y="333375"/>
            <a:ext cx="2538413" cy="935038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Решение задач</a:t>
            </a:r>
          </a:p>
        </p:txBody>
      </p:sp>
      <p:sp>
        <p:nvSpPr>
          <p:cNvPr id="46092" name="WordArt 15"/>
          <p:cNvSpPr>
            <a:spLocks noChangeArrowheads="1" noChangeShapeType="1" noTextEdit="1"/>
          </p:cNvSpPr>
          <p:nvPr/>
        </p:nvSpPr>
        <p:spPr bwMode="auto">
          <a:xfrm>
            <a:off x="5795963" y="1916113"/>
            <a:ext cx="2036762" cy="7207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Уравнения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96975"/>
            <a:ext cx="9144000" cy="244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5400" smtClean="0"/>
              <a:t>Тема урока:</a:t>
            </a:r>
            <a:r>
              <a:rPr lang="ru-RU" sz="5400" b="1" smtClean="0">
                <a:solidFill>
                  <a:srgbClr val="3D3D5D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5400" b="1" smtClean="0">
                <a:solidFill>
                  <a:srgbClr val="003399"/>
                </a:solidFill>
              </a:rPr>
              <a:t>Сравнение трёхзначных чисел</a:t>
            </a:r>
            <a:r>
              <a:rPr lang="ru-RU" sz="14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173</Words>
  <Application>Microsoft Office PowerPoint</Application>
  <PresentationFormat>Экран (4:3)</PresentationFormat>
  <Paragraphs>70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Arial</vt:lpstr>
      <vt:lpstr>Times New Roman</vt:lpstr>
      <vt:lpstr>Calibri</vt:lpstr>
      <vt:lpstr>Verdana</vt:lpstr>
      <vt:lpstr>Tahoma</vt:lpstr>
      <vt:lpstr>Wingdings</vt:lpstr>
      <vt:lpstr>Comic Sans MS</vt:lpstr>
      <vt:lpstr>Company Meeting</vt:lpstr>
      <vt:lpstr>Шары</vt:lpstr>
      <vt:lpstr>Company Meeting</vt:lpstr>
      <vt:lpstr>Шары</vt:lpstr>
      <vt:lpstr>Океан</vt:lpstr>
      <vt:lpstr>Девиз урока.</vt:lpstr>
      <vt:lpstr>Слайд 2</vt:lpstr>
      <vt:lpstr>Расставьте числа в порядке возрастания.</vt:lpstr>
      <vt:lpstr>Слайд 4</vt:lpstr>
      <vt:lpstr>Слайд 5</vt:lpstr>
      <vt:lpstr>Слайд 6</vt:lpstr>
      <vt:lpstr>Слайд 7</vt:lpstr>
      <vt:lpstr>43     430    403</vt:lpstr>
      <vt:lpstr>Слайд 9</vt:lpstr>
      <vt:lpstr>Слайд 10</vt:lpstr>
      <vt:lpstr>Слайд 11</vt:lpstr>
      <vt:lpstr>Самостоятельная работа</vt:lpstr>
      <vt:lpstr>Слайд 13</vt:lpstr>
      <vt:lpstr>Слайд 14</vt:lpstr>
      <vt:lpstr>Задача.</vt:lpstr>
      <vt:lpstr>Решение.</vt:lpstr>
      <vt:lpstr>Слайд 17</vt:lpstr>
      <vt:lpstr>Слайд 18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ТРЁХЗНАЧНЫХ ЧИСЕЛ</dc:title>
  <dc:subject>урок математики в 3 классе по "Школа России"</dc:subject>
  <dc:creator>Шевелёва С.В</dc:creator>
  <cp:lastModifiedBy>Admin</cp:lastModifiedBy>
  <cp:revision>36</cp:revision>
  <dcterms:created xsi:type="dcterms:W3CDTF">2009-12-03T05:10:00Z</dcterms:created>
  <dcterms:modified xsi:type="dcterms:W3CDTF">2009-05-19T22:29:18Z</dcterms:modified>
</cp:coreProperties>
</file>