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259" r:id="rId3"/>
    <p:sldId id="258" r:id="rId4"/>
    <p:sldId id="260" r:id="rId5"/>
    <p:sldId id="261" r:id="rId6"/>
    <p:sldId id="280" r:id="rId7"/>
    <p:sldId id="281" r:id="rId8"/>
    <p:sldId id="265" r:id="rId9"/>
    <p:sldId id="271" r:id="rId10"/>
    <p:sldId id="289" r:id="rId11"/>
    <p:sldId id="284" r:id="rId12"/>
    <p:sldId id="285" r:id="rId13"/>
    <p:sldId id="269" r:id="rId14"/>
    <p:sldId id="270" r:id="rId15"/>
    <p:sldId id="263" r:id="rId16"/>
    <p:sldId id="292" r:id="rId17"/>
    <p:sldId id="266" r:id="rId18"/>
    <p:sldId id="268" r:id="rId19"/>
    <p:sldId id="290" r:id="rId20"/>
    <p:sldId id="291" r:id="rId21"/>
    <p:sldId id="293" r:id="rId22"/>
    <p:sldId id="273" r:id="rId23"/>
    <p:sldId id="279" r:id="rId24"/>
    <p:sldId id="282" r:id="rId25"/>
    <p:sldId id="264" r:id="rId26"/>
    <p:sldId id="257" r:id="rId27"/>
    <p:sldId id="277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 autoAdjust="0"/>
    <p:restoredTop sz="94628" autoAdjust="0"/>
  </p:normalViewPr>
  <p:slideViewPr>
    <p:cSldViewPr>
      <p:cViewPr>
        <p:scale>
          <a:sx n="68" d="100"/>
          <a:sy n="68" d="100"/>
        </p:scale>
        <p:origin x="-2082" y="-2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185895-9531-4623-A28F-9B870515FAAB}" type="datetimeFigureOut">
              <a:rPr lang="ru-RU" smtClean="0"/>
              <a:t>28.05.2018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9E9870-CD1A-4AEE-9FEE-7BA502449F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2007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6D31E-B097-4418-9A4E-4760FA39EC27}" type="datetimeFigureOut">
              <a:rPr lang="ru-RU" smtClean="0"/>
              <a:t>28.05.2018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CB5C6-84AB-4958-A9BD-E1BB3FFDE2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6D31E-B097-4418-9A4E-4760FA39EC27}" type="datetimeFigureOut">
              <a:rPr lang="ru-RU" smtClean="0"/>
              <a:t>28.05.2018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CB5C6-84AB-4958-A9BD-E1BB3FFDE2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6D31E-B097-4418-9A4E-4760FA39EC27}" type="datetimeFigureOut">
              <a:rPr lang="ru-RU" smtClean="0"/>
              <a:t>28.05.2018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CB5C6-84AB-4958-A9BD-E1BB3FFDE2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6D31E-B097-4418-9A4E-4760FA39EC27}" type="datetimeFigureOut">
              <a:rPr lang="ru-RU" smtClean="0"/>
              <a:t>28.05.2018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CB5C6-84AB-4958-A9BD-E1BB3FFDE2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6D31E-B097-4418-9A4E-4760FA39EC27}" type="datetimeFigureOut">
              <a:rPr lang="ru-RU" smtClean="0"/>
              <a:t>28.05.2018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CB5C6-84AB-4958-A9BD-E1BB3FFDE2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6D31E-B097-4418-9A4E-4760FA39EC27}" type="datetimeFigureOut">
              <a:rPr lang="ru-RU" smtClean="0"/>
              <a:t>28.05.2018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CB5C6-84AB-4958-A9BD-E1BB3FFDE2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6D31E-B097-4418-9A4E-4760FA39EC27}" type="datetimeFigureOut">
              <a:rPr lang="ru-RU" smtClean="0"/>
              <a:t>28.05.2018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CB5C6-84AB-4958-A9BD-E1BB3FFDE2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6D31E-B097-4418-9A4E-4760FA39EC27}" type="datetimeFigureOut">
              <a:rPr lang="ru-RU" smtClean="0"/>
              <a:t>28.05.2018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CB5C6-84AB-4958-A9BD-E1BB3FFDE2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6D31E-B097-4418-9A4E-4760FA39EC27}" type="datetimeFigureOut">
              <a:rPr lang="ru-RU" smtClean="0"/>
              <a:t>28.05.2018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CB5C6-84AB-4958-A9BD-E1BB3FFDE2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6D31E-B097-4418-9A4E-4760FA39EC27}" type="datetimeFigureOut">
              <a:rPr lang="ru-RU" smtClean="0"/>
              <a:t>28.05.2018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CB5C6-84AB-4958-A9BD-E1BB3FFDE2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6D31E-B097-4418-9A4E-4760FA39EC27}" type="datetimeFigureOut">
              <a:rPr lang="ru-RU" smtClean="0"/>
              <a:t>28.05.2018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CB5C6-84AB-4958-A9BD-E1BB3FFDE270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2D6D31E-B097-4418-9A4E-4760FA39EC27}" type="datetimeFigureOut">
              <a:rPr lang="ru-RU" smtClean="0"/>
              <a:t>28.05.2018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74CB5C6-84AB-4958-A9BD-E1BB3FFDE27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хХх\Desktop\aHR0cDovL2ltYWdlcy5teXNoYXJlZC5ydS8xNjc4Njcvc2xpZGVfMS5qcGc=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07704" y="1124745"/>
            <a:ext cx="4680520" cy="373948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МБДОУ детский сад комбинированного вида «Колокольчик</a:t>
            </a:r>
            <a:r>
              <a:rPr lang="ru-RU" sz="1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endParaRPr lang="ru-RU" sz="1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Долгосрочный проект</a:t>
            </a:r>
            <a:r>
              <a:rPr lang="ru-RU" sz="1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«Любимые сказки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!»</a:t>
            </a:r>
          </a:p>
          <a:p>
            <a:pPr algn="ctr"/>
            <a:endParaRPr lang="ru-RU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Подготовили: Ганина Е.М.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Танаева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Т.А.</a:t>
            </a:r>
          </a:p>
          <a:p>
            <a:pPr algn="ctr"/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Комсомольский  </a:t>
            </a: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2017-18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</a:p>
          <a:p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9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021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560840" cy="1339551"/>
          </a:xfrm>
        </p:spPr>
        <p:txBody>
          <a:bodyPr/>
          <a:lstStyle/>
          <a:p>
            <a:pPr algn="ctr"/>
            <a:r>
              <a:rPr lang="ru-RU" sz="40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C0504D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  <a:cs typeface="+mj-cs"/>
              </a:rPr>
              <a:t>           </a:t>
            </a:r>
            <a:r>
              <a:rPr lang="ru-RU" b="1" i="1" dirty="0" smtClean="0">
                <a:solidFill>
                  <a:srgbClr val="C00000"/>
                </a:solidFill>
                <a:latin typeface="Times New Roman"/>
                <a:cs typeface="+mj-cs"/>
              </a:rPr>
              <a:t>Н</a:t>
            </a:r>
            <a:r>
              <a:rPr lang="ru-RU" b="1" i="1" dirty="0" smtClean="0">
                <a:solidFill>
                  <a:srgbClr val="C00000"/>
                </a:solidFill>
                <a:latin typeface="Times New Roman"/>
                <a:ea typeface="Calibri"/>
              </a:rPr>
              <a:t>аглядно-дидактические </a:t>
            </a:r>
            <a:r>
              <a:rPr lang="ru-RU" b="1" i="1" dirty="0">
                <a:solidFill>
                  <a:srgbClr val="C00000"/>
                </a:solidFill>
                <a:latin typeface="Times New Roman"/>
                <a:ea typeface="Calibri"/>
              </a:rPr>
              <a:t>пособия </a:t>
            </a:r>
            <a:r>
              <a:rPr lang="ru-RU" b="1" i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  <a:cs typeface="+mj-cs"/>
              </a:rPr>
              <a:t>  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221088"/>
            <a:ext cx="4968552" cy="2417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3960440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9" name="Picture 1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5" y="1628800"/>
            <a:ext cx="3927996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0345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3"/>
            <a:ext cx="7920880" cy="1008112"/>
          </a:xfrm>
        </p:spPr>
        <p:txBody>
          <a:bodyPr/>
          <a:lstStyle/>
          <a:p>
            <a:pPr algn="ctr"/>
            <a:r>
              <a:rPr lang="ru-RU" sz="40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C0504D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  <a:cs typeface="+mj-cs"/>
              </a:rPr>
              <a:t>          </a:t>
            </a:r>
            <a:r>
              <a:rPr lang="ru-RU" b="1" i="1" dirty="0">
                <a:solidFill>
                  <a:srgbClr val="C00000"/>
                </a:solidFill>
                <a:latin typeface="Times New Roman"/>
                <a:cs typeface="+mj-cs"/>
              </a:rPr>
              <a:t>Н</a:t>
            </a:r>
            <a:r>
              <a:rPr lang="ru-RU" b="1" i="1" dirty="0" smtClean="0">
                <a:solidFill>
                  <a:srgbClr val="C00000"/>
                </a:solidFill>
                <a:latin typeface="Times New Roman"/>
                <a:ea typeface="Calibri"/>
              </a:rPr>
              <a:t>аглядно-дидактические </a:t>
            </a:r>
            <a:r>
              <a:rPr lang="ru-RU" b="1" i="1" dirty="0">
                <a:solidFill>
                  <a:srgbClr val="C00000"/>
                </a:solidFill>
                <a:latin typeface="Times New Roman"/>
                <a:ea typeface="Calibri"/>
              </a:rPr>
              <a:t>пособия </a:t>
            </a:r>
            <a:r>
              <a:rPr lang="ru-RU" b="1" i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  <a:cs typeface="+mj-cs"/>
              </a:rPr>
              <a:t>  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820" y="908719"/>
            <a:ext cx="3924436" cy="2654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563151"/>
            <a:ext cx="4320480" cy="2962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63151"/>
            <a:ext cx="4320480" cy="2962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7509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75724"/>
            <a:ext cx="7920880" cy="924475"/>
          </a:xfrm>
        </p:spPr>
        <p:txBody>
          <a:bodyPr/>
          <a:lstStyle/>
          <a:p>
            <a:pPr algn="ctr"/>
            <a:r>
              <a:rPr lang="ru-RU" sz="40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C0504D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  <a:cs typeface="+mj-cs"/>
              </a:rPr>
              <a:t>          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аглядно-дидактические 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пособия </a:t>
            </a:r>
            <a:r>
              <a:rPr lang="ru-RU" b="1" i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3384376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365104"/>
            <a:ext cx="3384376" cy="2255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365104"/>
            <a:ext cx="3316188" cy="2255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556792"/>
            <a:ext cx="3316188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3070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75724"/>
            <a:ext cx="8568952" cy="924475"/>
          </a:xfrm>
        </p:spPr>
        <p:txBody>
          <a:bodyPr/>
          <a:lstStyle/>
          <a:p>
            <a:pPr algn="ctr"/>
            <a:r>
              <a:rPr lang="ru-RU" cap="all" dirty="0" smtClean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b="1" i="1" cap="all" dirty="0" smtClean="0"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Слушание сказок</a:t>
            </a:r>
            <a:endParaRPr lang="ru-RU" b="1" i="1" dirty="0">
              <a:solidFill>
                <a:srgbClr val="FF0000"/>
              </a:solidFill>
              <a:effectLst>
                <a:reflection blurRad="12700" stA="48000" endA="300" endPos="55000" dir="5400000" sy="-9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334" y="1806575"/>
            <a:ext cx="6079332" cy="405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6006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88641"/>
            <a:ext cx="7992888" cy="1080120"/>
          </a:xfrm>
        </p:spPr>
        <p:txBody>
          <a:bodyPr/>
          <a:lstStyle/>
          <a:p>
            <a:pPr algn="ctr"/>
            <a:r>
              <a:rPr lang="ru-RU" b="1" i="1" cap="all" dirty="0"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Рассматривание иллюстраций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3888432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124744"/>
            <a:ext cx="4032448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789040"/>
            <a:ext cx="4248472" cy="2899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7977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"/>
            <a:ext cx="8472990" cy="1268760"/>
          </a:xfrm>
        </p:spPr>
        <p:txBody>
          <a:bodyPr/>
          <a:lstStyle/>
          <a:p>
            <a:pPr algn="ctr"/>
            <a:r>
              <a:rPr lang="ru-RU" sz="4000" b="1" i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Игры – драматизации по сказкам</a:t>
            </a:r>
            <a:endParaRPr lang="ru-RU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4744"/>
            <a:ext cx="4392487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284984"/>
            <a:ext cx="4392488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6424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"/>
            <a:ext cx="8472990" cy="1268760"/>
          </a:xfrm>
        </p:spPr>
        <p:txBody>
          <a:bodyPr/>
          <a:lstStyle/>
          <a:p>
            <a:pPr algn="ctr"/>
            <a:r>
              <a:rPr lang="ru-RU" sz="4000" b="1" i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Игры – драматизации по сказкам</a:t>
            </a:r>
            <a:endParaRPr lang="ru-RU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96752"/>
            <a:ext cx="6840760" cy="4662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4481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0"/>
            <a:ext cx="7125113" cy="1600199"/>
          </a:xfrm>
        </p:spPr>
        <p:txBody>
          <a:bodyPr/>
          <a:lstStyle/>
          <a:p>
            <a:pPr algn="ctr"/>
            <a:r>
              <a:rPr lang="ru-RU" sz="4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Calibri"/>
                <a:cs typeface="+mj-cs"/>
              </a:rPr>
              <a:t>Рисуем  сказку</a:t>
            </a:r>
            <a:r>
              <a:rPr lang="ru-RU" sz="40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Calibri"/>
                <a:cs typeface="+mj-cs"/>
              </a:rPr>
              <a:t/>
            </a:r>
            <a:br>
              <a:rPr lang="ru-RU" sz="40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Calibri"/>
                <a:cs typeface="+mj-cs"/>
              </a:rPr>
            </a:br>
            <a:endParaRPr lang="ru-RU" sz="40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7" name="Picture 3" descr="F:\Новая папка\DSC_006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700808"/>
            <a:ext cx="8286019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9117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1"/>
            <a:ext cx="7125113" cy="1196752"/>
          </a:xfrm>
        </p:spPr>
        <p:txBody>
          <a:bodyPr/>
          <a:lstStyle/>
          <a:p>
            <a:pPr algn="ctr"/>
            <a:r>
              <a:rPr lang="ru-RU" sz="4000" b="1" cap="all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C00000"/>
                </a:solidFill>
                <a:latin typeface="Calibri"/>
                <a:cs typeface="+mj-cs"/>
              </a:rPr>
              <a:t>Лепим </a:t>
            </a:r>
            <a:r>
              <a:rPr lang="ru-RU" sz="4000" b="1" cap="all" dirty="0" smtClean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C00000"/>
                </a:solidFill>
                <a:latin typeface="Calibri"/>
                <a:cs typeface="+mj-cs"/>
              </a:rPr>
              <a:t>сказку</a:t>
            </a:r>
            <a:endParaRPr lang="ru-RU" sz="4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68760"/>
            <a:ext cx="7416824" cy="4590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6395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3" y="116633"/>
            <a:ext cx="7018942" cy="1008112"/>
          </a:xfrm>
        </p:spPr>
        <p:txBody>
          <a:bodyPr/>
          <a:lstStyle/>
          <a:p>
            <a:pPr marL="342900" lvl="0" indent="-342900" algn="ctr" defTabSz="914400">
              <a:spcBef>
                <a:spcPct val="20000"/>
              </a:spcBef>
            </a:pPr>
            <a:r>
              <a:rPr lang="ru-RU" b="1" i="1" dirty="0" smtClean="0">
                <a:solidFill>
                  <a:srgbClr val="C00000"/>
                </a:solidFill>
                <a:latin typeface="Times New Roman"/>
                <a:ea typeface="Calibri"/>
              </a:rPr>
              <a:t>Читаем дома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386" y="836712"/>
            <a:ext cx="3875558" cy="2798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645024"/>
            <a:ext cx="3456384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 descr="C:\Users\Алексей\Desktop\Новая папка (4)\IMG-116acf16644f50e2958446edd39e0e4d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387" y="1556792"/>
            <a:ext cx="2915816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1897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хХх\Desktop\qmvdsnlnnekazmwvfcepo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86000" y="1124744"/>
            <a:ext cx="5598368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ctr">
              <a:spcAft>
                <a:spcPts val="0"/>
              </a:spcAft>
              <a:tabLst>
                <a:tab pos="449580" algn="l"/>
              </a:tabLst>
            </a:pPr>
            <a:r>
              <a:rPr lang="ru-RU" sz="2400" b="1" i="1" dirty="0" smtClean="0">
                <a:solidFill>
                  <a:srgbClr val="C00000"/>
                </a:solidFill>
                <a:latin typeface="Times New Roman"/>
                <a:ea typeface="Calibri"/>
              </a:rPr>
              <a:t>Актуальность</a:t>
            </a:r>
            <a:r>
              <a:rPr lang="ru-RU" sz="2400" i="1" dirty="0">
                <a:latin typeface="Times New Roman"/>
                <a:ea typeface="Calibri"/>
              </a:rPr>
              <a:t>.</a:t>
            </a:r>
          </a:p>
          <a:p>
            <a:pPr indent="180340" algn="r">
              <a:spcAft>
                <a:spcPts val="0"/>
              </a:spcAft>
              <a:tabLst>
                <a:tab pos="449580" algn="l"/>
              </a:tabLst>
            </a:pPr>
            <a:r>
              <a:rPr lang="ru-RU" sz="1400" b="1" i="1" dirty="0">
                <a:latin typeface="Times New Roman"/>
                <a:ea typeface="Calibri"/>
              </a:rPr>
              <a:t>Сказка – ложь, да в ней – </a:t>
            </a:r>
            <a:r>
              <a:rPr lang="ru-RU" sz="1400" b="1" i="1" dirty="0" smtClean="0">
                <a:latin typeface="Times New Roman"/>
                <a:ea typeface="Calibri"/>
              </a:rPr>
              <a:t>намёк</a:t>
            </a:r>
            <a:r>
              <a:rPr lang="ru-RU" sz="1400" b="1" i="1" dirty="0">
                <a:latin typeface="Times New Roman"/>
                <a:ea typeface="Calibri"/>
              </a:rPr>
              <a:t>,</a:t>
            </a:r>
          </a:p>
          <a:p>
            <a:pPr indent="180340" algn="r">
              <a:spcAft>
                <a:spcPts val="0"/>
              </a:spcAft>
              <a:tabLst>
                <a:tab pos="449580" algn="l"/>
              </a:tabLst>
            </a:pPr>
            <a:r>
              <a:rPr lang="ru-RU" sz="1400" b="1" i="1" dirty="0">
                <a:latin typeface="Times New Roman"/>
                <a:ea typeface="Calibri"/>
              </a:rPr>
              <a:t> добрым молодцам урок.</a:t>
            </a:r>
          </a:p>
          <a:p>
            <a:pPr indent="180340" algn="r">
              <a:spcAft>
                <a:spcPts val="0"/>
              </a:spcAft>
              <a:tabLst>
                <a:tab pos="449580" algn="l"/>
              </a:tabLst>
            </a:pPr>
            <a:r>
              <a:rPr lang="ru-RU" sz="1400" b="1" i="1" dirty="0">
                <a:latin typeface="Times New Roman"/>
                <a:ea typeface="Calibri"/>
              </a:rPr>
              <a:t> А. С. Пушкин</a:t>
            </a:r>
            <a:r>
              <a:rPr lang="ru-RU" sz="1200" i="1" dirty="0">
                <a:latin typeface="Times New Roman"/>
                <a:ea typeface="Calibri"/>
              </a:rPr>
              <a:t>.</a:t>
            </a:r>
          </a:p>
          <a:p>
            <a:pPr indent="180340">
              <a:spcAft>
                <a:spcPts val="0"/>
              </a:spcAft>
              <a:tabLst>
                <a:tab pos="449580" algn="l"/>
              </a:tabLst>
            </a:pPr>
            <a:r>
              <a:rPr lang="ru-RU" sz="1200" i="1" dirty="0">
                <a:latin typeface="Times New Roman"/>
                <a:ea typeface="Calibri"/>
              </a:rPr>
              <a:t>       </a:t>
            </a:r>
            <a:r>
              <a:rPr lang="ru-RU" sz="1200" b="1" i="1" dirty="0">
                <a:latin typeface="Times New Roman"/>
                <a:ea typeface="Calibri"/>
              </a:rPr>
              <a:t>Сказка обладает преимуществом над другими воспитательными </a:t>
            </a:r>
            <a:r>
              <a:rPr lang="ru-RU" sz="1200" b="1" i="1" dirty="0" smtClean="0">
                <a:latin typeface="Times New Roman"/>
                <a:ea typeface="Calibri"/>
              </a:rPr>
              <a:t>приёмами</a:t>
            </a:r>
            <a:r>
              <a:rPr lang="ru-RU" sz="1200" b="1" i="1" dirty="0">
                <a:latin typeface="Times New Roman"/>
                <a:ea typeface="Calibri"/>
              </a:rPr>
              <a:t>. Это своего рода нравственный кодекс народа, их героика – это хотя и воображаемые, но примеры истинного поведения честного, доброго человека, умеющего постоять за </a:t>
            </a:r>
            <a:r>
              <a:rPr lang="ru-RU" sz="1200" b="1" i="1" dirty="0" smtClean="0">
                <a:latin typeface="Times New Roman"/>
                <a:ea typeface="Calibri"/>
              </a:rPr>
              <a:t>своё </a:t>
            </a:r>
            <a:r>
              <a:rPr lang="ru-RU" sz="1200" b="1" i="1" dirty="0">
                <a:latin typeface="Times New Roman"/>
                <a:ea typeface="Calibri"/>
              </a:rPr>
              <a:t>достоинство.</a:t>
            </a:r>
          </a:p>
          <a:p>
            <a:pPr indent="180340">
              <a:spcAft>
                <a:spcPts val="0"/>
              </a:spcAft>
              <a:tabLst>
                <a:tab pos="449580" algn="l"/>
              </a:tabLst>
            </a:pPr>
            <a:r>
              <a:rPr lang="ru-RU" sz="1200" b="1" i="1" dirty="0">
                <a:latin typeface="Times New Roman"/>
                <a:ea typeface="Calibri"/>
              </a:rPr>
              <a:t>      Сказка играет важнейшую роль в развитии воображения – способности, без которой невозможна ни умственная, ни любая творческая деятельность </a:t>
            </a:r>
            <a:r>
              <a:rPr lang="ru-RU" sz="1200" b="1" i="1" dirty="0" smtClean="0">
                <a:latin typeface="Times New Roman"/>
                <a:ea typeface="Calibri"/>
              </a:rPr>
              <a:t>ребёнка </a:t>
            </a:r>
            <a:r>
              <a:rPr lang="ru-RU" sz="1200" b="1" i="1" dirty="0">
                <a:latin typeface="Times New Roman"/>
                <a:ea typeface="Calibri"/>
              </a:rPr>
              <a:t>в период дошкольного детства.</a:t>
            </a:r>
          </a:p>
          <a:p>
            <a:pPr indent="180340">
              <a:spcAft>
                <a:spcPts val="0"/>
              </a:spcAft>
              <a:tabLst>
                <a:tab pos="449580" algn="l"/>
              </a:tabLst>
            </a:pPr>
            <a:r>
              <a:rPr lang="ru-RU" sz="1200" b="1" i="1" dirty="0">
                <a:latin typeface="Times New Roman"/>
                <a:ea typeface="Calibri"/>
              </a:rPr>
              <a:t>       Сказки прививают интерес к чтению художественной литературы. В современном обществе к сказкам теряется интерес. Чтение сказок родители заменяют просмотром мультфильмов сомнительного содержания, забывая о том, что сказки – историческое, литературное наследие, имеющее воспитательное значение. Если в семье не читают, не рассказывают ребёнку сказку, у него не разовьётся интерес к чтению в будущем. А сказка пользуется  у детей огромной любовью. Она учит, вселяет в жизнь ребёнка оптимизм, веру в торжество добра и справедливости. За фантастикой и вымыслом скрываются реальные человеческие отношения. Отсюда и </a:t>
            </a:r>
            <a:r>
              <a:rPr lang="ru-RU" sz="1200" b="1" i="1" dirty="0" smtClean="0">
                <a:latin typeface="Times New Roman"/>
                <a:ea typeface="Calibri"/>
              </a:rPr>
              <a:t>идёт </a:t>
            </a:r>
            <a:r>
              <a:rPr lang="ru-RU" sz="1200" b="1" i="1" dirty="0">
                <a:latin typeface="Times New Roman"/>
                <a:ea typeface="Calibri"/>
              </a:rPr>
              <a:t>огромное воспитательное значение сказки.</a:t>
            </a:r>
          </a:p>
          <a:p>
            <a:pPr indent="180340">
              <a:spcAft>
                <a:spcPts val="0"/>
              </a:spcAft>
              <a:tabLst>
                <a:tab pos="449580" algn="l"/>
              </a:tabLst>
            </a:pPr>
            <a:r>
              <a:rPr lang="ru-RU" sz="1200" b="1" i="1" dirty="0">
                <a:latin typeface="Times New Roman"/>
                <a:ea typeface="Calibri"/>
              </a:rPr>
              <a:t>       На сегодняшнем этапе жизни современного общества данная тема является актуальной.</a:t>
            </a:r>
          </a:p>
        </p:txBody>
      </p:sp>
    </p:spTree>
    <p:extLst>
      <p:ext uri="{BB962C8B-B14F-4D97-AF65-F5344CB8AC3E}">
        <p14:creationId xmlns:p14="http://schemas.microsoft.com/office/powerpoint/2010/main" val="183149564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3" y="116633"/>
            <a:ext cx="7018942" cy="1008112"/>
          </a:xfrm>
        </p:spPr>
        <p:txBody>
          <a:bodyPr/>
          <a:lstStyle/>
          <a:p>
            <a:pPr marL="342900" lvl="0" indent="-342900" algn="ctr" defTabSz="914400">
              <a:spcBef>
                <a:spcPct val="20000"/>
              </a:spcBef>
            </a:pPr>
            <a:r>
              <a:rPr lang="ru-RU" b="1" i="1" dirty="0" smtClean="0">
                <a:solidFill>
                  <a:srgbClr val="C00000"/>
                </a:solidFill>
                <a:latin typeface="Times New Roman"/>
                <a:ea typeface="Calibri"/>
              </a:rPr>
              <a:t>Читаем дома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484784"/>
            <a:ext cx="3456384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 descr="C:\Users\Алексей\Desktop\Новая папка (4)\IMG-861569fd0b7cf54bc12fe2ecedb5d68d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3817"/>
            <a:ext cx="3096344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Алексей\Desktop\Новая папка (4)\IMG-e6952b74e057429d8365a39c43d8988c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356992"/>
            <a:ext cx="2939008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1182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3" y="116633"/>
            <a:ext cx="7018942" cy="1008112"/>
          </a:xfrm>
        </p:spPr>
        <p:txBody>
          <a:bodyPr/>
          <a:lstStyle/>
          <a:p>
            <a:pPr marL="342900" lvl="0" indent="-342900" algn="ctr" defTabSz="914400">
              <a:spcBef>
                <a:spcPct val="20000"/>
              </a:spcBef>
            </a:pPr>
            <a:r>
              <a:rPr lang="ru-RU" b="1" i="1" dirty="0" smtClean="0">
                <a:solidFill>
                  <a:srgbClr val="C00000"/>
                </a:solidFill>
                <a:latin typeface="Times New Roman"/>
              </a:rPr>
              <a:t>Книжки - самоделки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F:\Новая папка книжки самоделки\0c1268931c3bb84bf84b0f3524304a5c--quiet-books-book-craft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6"/>
            <a:ext cx="3816424" cy="2384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Новая папка книжки самоделки\5b94ea3d94a4b45a3a3a79c9ed734cf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052736"/>
            <a:ext cx="4135363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Новая папка книжки самоделки\63c3d9bb9ef44b58ee60228ed6b009c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861048"/>
            <a:ext cx="4135363" cy="2553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F:\Новая папка книжки самоделки\a203fe64be9812c6c1f2ea77a3a3--kukly-i-igrushki-skazki-iz-fetra-razvivayuschaya-knizhk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861048"/>
            <a:ext cx="3816424" cy="2570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4023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1"/>
            <a:ext cx="7125113" cy="908720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Работа с родителями</a:t>
            </a:r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334" y="1806575"/>
            <a:ext cx="6079332" cy="405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8560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1"/>
            <a:ext cx="7125113" cy="908720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Работа с родителями</a:t>
            </a:r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334" y="1806575"/>
            <a:ext cx="6079332" cy="405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112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1"/>
            <a:ext cx="7125113" cy="908720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Работа с родителями</a:t>
            </a:r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" y="2077356"/>
            <a:ext cx="7124700" cy="3511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5864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хХх\Desktop\qmvdsnlnnekazmwvfcepo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86000" y="1305342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80340" algn="just">
              <a:spcAft>
                <a:spcPts val="0"/>
              </a:spcAft>
              <a:tabLst>
                <a:tab pos="449580" algn="l"/>
              </a:tabLst>
            </a:pPr>
            <a:r>
              <a:rPr lang="ru-RU" b="1" i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Результаты реализации проекта следующие:</a:t>
            </a:r>
            <a:endParaRPr lang="ru-RU" sz="1600" b="1" dirty="0">
              <a:solidFill>
                <a:srgbClr val="C00000"/>
              </a:solidFill>
              <a:latin typeface="Times New Roman"/>
              <a:ea typeface="Calibri"/>
              <a:cs typeface="Times New Roman"/>
            </a:endParaRPr>
          </a:p>
          <a:p>
            <a:pPr indent="180340" algn="just">
              <a:spcAft>
                <a:spcPts val="0"/>
              </a:spcAft>
              <a:tabLst>
                <a:tab pos="449580" algn="l"/>
              </a:tabLst>
            </a:pPr>
            <a:r>
              <a:rPr lang="ru-RU" b="1" i="1" dirty="0">
                <a:latin typeface="Times New Roman"/>
                <a:ea typeface="Calibri"/>
                <a:cs typeface="Times New Roman"/>
              </a:rPr>
              <a:t>- В детском саду созданы необходимые условия по формированию у дошкольников представления о сказках.</a:t>
            </a:r>
          </a:p>
          <a:p>
            <a:pPr indent="180340" algn="just">
              <a:spcAft>
                <a:spcPts val="0"/>
              </a:spcAft>
              <a:tabLst>
                <a:tab pos="449580" algn="l"/>
              </a:tabLst>
            </a:pPr>
            <a:r>
              <a:rPr lang="ru-RU" b="1" i="1" dirty="0">
                <a:latin typeface="Times New Roman"/>
                <a:ea typeface="Calibri"/>
                <a:cs typeface="Times New Roman"/>
              </a:rPr>
              <a:t>- Выросла заинтересованность детей совместно с родителями в чтении русских народных сказок, появилось желание беречь книги.</a:t>
            </a:r>
          </a:p>
          <a:p>
            <a:pPr indent="180340" algn="just">
              <a:spcAft>
                <a:spcPts val="0"/>
              </a:spcAft>
              <a:tabLst>
                <a:tab pos="449580" algn="l"/>
              </a:tabLst>
            </a:pPr>
            <a:r>
              <a:rPr lang="ru-RU" b="1" i="1" dirty="0">
                <a:latin typeface="Times New Roman"/>
                <a:ea typeface="Calibri"/>
                <a:cs typeface="Times New Roman"/>
              </a:rPr>
              <a:t>- Произошло расширение  кругозора детей о сказках, а также развитие любознательности, творческих способностей, познавательной активности, коммуникативных навыков.</a:t>
            </a:r>
          </a:p>
          <a:p>
            <a:pPr>
              <a:spcAft>
                <a:spcPts val="0"/>
              </a:spcAft>
              <a:tabLst>
                <a:tab pos="449580" algn="l"/>
              </a:tabLst>
            </a:pPr>
            <a:r>
              <a:rPr lang="ru-RU" dirty="0">
                <a:latin typeface="Times New Roman"/>
                <a:ea typeface="Calibri"/>
                <a:cs typeface="Times New Roman"/>
              </a:rPr>
              <a:t> </a:t>
            </a:r>
            <a:endParaRPr lang="ru-RU" sz="1600" dirty="0">
              <a:effectLst/>
              <a:latin typeface="Times New Roman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67463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хХх\Desktop\qmvdsnlnnekazmwvfcepo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07704" y="1340768"/>
            <a:ext cx="597666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мире много сказок</a:t>
            </a:r>
          </a:p>
          <a:p>
            <a:pPr algn="ctr"/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Грустных и смешных.</a:t>
            </a:r>
          </a:p>
          <a:p>
            <a:pPr algn="ctr"/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прожить на свете</a:t>
            </a:r>
          </a:p>
          <a:p>
            <a:pPr algn="ctr"/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Нам нельзя без них.</a:t>
            </a:r>
          </a:p>
          <a:p>
            <a:pPr algn="ctr"/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Пусть герои сказок</a:t>
            </a:r>
          </a:p>
          <a:p>
            <a:pPr algn="ctr"/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Дарят нам тепло.</a:t>
            </a:r>
          </a:p>
          <a:p>
            <a:pPr algn="ctr"/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Пусть добро навеки</a:t>
            </a:r>
          </a:p>
          <a:p>
            <a:pPr algn="ctr"/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Побеждает зло!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        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Ю.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Энтин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11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хХх\Desktop\qmvdsnlnnekazmwvfcepo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07704" y="1340768"/>
            <a:ext cx="655272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ru-RU" sz="6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48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хХх\Desktop\qmvdsnlnnekazmwvfcepo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86000" y="474345"/>
            <a:ext cx="5670376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spcAft>
                <a:spcPts val="0"/>
              </a:spcAft>
              <a:tabLst>
                <a:tab pos="449580" algn="l"/>
              </a:tabLst>
            </a:pPr>
            <a:endParaRPr lang="ru-RU" dirty="0" smtClean="0">
              <a:effectLst/>
              <a:latin typeface="Times New Roman"/>
              <a:ea typeface="Calibri"/>
              <a:cs typeface="Times New Roman"/>
            </a:endParaRPr>
          </a:p>
          <a:p>
            <a:pPr indent="180340" algn="just">
              <a:spcAft>
                <a:spcPts val="0"/>
              </a:spcAft>
              <a:tabLst>
                <a:tab pos="449580" algn="l"/>
              </a:tabLst>
            </a:pPr>
            <a:endParaRPr lang="ru-RU" dirty="0" smtClean="0">
              <a:effectLst/>
              <a:latin typeface="Times New Roman"/>
              <a:ea typeface="Calibri"/>
              <a:cs typeface="Times New Roman"/>
            </a:endParaRPr>
          </a:p>
          <a:p>
            <a:pPr indent="180340" algn="just">
              <a:spcAft>
                <a:spcPts val="0"/>
              </a:spcAft>
              <a:tabLst>
                <a:tab pos="449580" algn="l"/>
              </a:tabLst>
            </a:pPr>
            <a:r>
              <a:rPr lang="ru-RU" b="1" i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Цель:</a:t>
            </a:r>
            <a:r>
              <a:rPr lang="ru-RU" sz="1600" b="1" i="1" dirty="0">
                <a:latin typeface="Times New Roman"/>
                <a:ea typeface="Calibri"/>
                <a:cs typeface="Times New Roman"/>
              </a:rPr>
              <a:t> Проследить как сказочные герои  учат детей правилам хорошего тона и хорошим манерам, извлекать из сказок уроки добра.</a:t>
            </a:r>
          </a:p>
          <a:p>
            <a:pPr indent="180340" algn="just">
              <a:spcAft>
                <a:spcPts val="0"/>
              </a:spcAft>
              <a:tabLst>
                <a:tab pos="449580" algn="l"/>
              </a:tabLst>
            </a:pPr>
            <a:r>
              <a:rPr lang="ru-RU" b="1" i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Задачи:</a:t>
            </a:r>
          </a:p>
          <a:p>
            <a:pPr indent="180340" algn="just">
              <a:spcAft>
                <a:spcPts val="0"/>
              </a:spcAft>
              <a:tabLst>
                <a:tab pos="449580" algn="l"/>
              </a:tabLst>
            </a:pPr>
            <a:r>
              <a:rPr lang="ru-RU" sz="1600" b="1" i="1" dirty="0">
                <a:latin typeface="Times New Roman"/>
                <a:ea typeface="Calibri"/>
                <a:cs typeface="Times New Roman"/>
              </a:rPr>
              <a:t>1.	Определить понятие сказки.</a:t>
            </a:r>
          </a:p>
          <a:p>
            <a:pPr indent="180340" algn="just">
              <a:spcAft>
                <a:spcPts val="0"/>
              </a:spcAft>
              <a:tabLst>
                <a:tab pos="449580" algn="l"/>
              </a:tabLst>
            </a:pPr>
            <a:r>
              <a:rPr lang="ru-RU" sz="1600" b="1" i="1" dirty="0">
                <a:latin typeface="Times New Roman"/>
                <a:ea typeface="Calibri"/>
                <a:cs typeface="Times New Roman"/>
              </a:rPr>
              <a:t>2.	Выявить ситуации, в которые попадали герои из-за того, что не выполняли правила поведения и хорошего тона.</a:t>
            </a:r>
          </a:p>
          <a:p>
            <a:pPr indent="180340" algn="just">
              <a:spcAft>
                <a:spcPts val="0"/>
              </a:spcAft>
              <a:tabLst>
                <a:tab pos="449580" algn="l"/>
              </a:tabLst>
            </a:pPr>
            <a:r>
              <a:rPr lang="ru-RU" sz="1600" b="1" i="1" dirty="0">
                <a:latin typeface="Times New Roman"/>
                <a:ea typeface="Calibri"/>
                <a:cs typeface="Times New Roman"/>
              </a:rPr>
              <a:t>3.	Проследить какими </a:t>
            </a:r>
            <a:r>
              <a:rPr lang="ru-RU" sz="1600" b="1" i="1" dirty="0" smtClean="0">
                <a:latin typeface="Times New Roman"/>
                <a:ea typeface="Calibri"/>
                <a:cs typeface="Times New Roman"/>
              </a:rPr>
              <a:t>приёмами </a:t>
            </a:r>
            <a:r>
              <a:rPr lang="ru-RU" sz="1600" b="1" i="1" dirty="0">
                <a:latin typeface="Times New Roman"/>
                <a:ea typeface="Calibri"/>
                <a:cs typeface="Times New Roman"/>
              </a:rPr>
              <a:t>пользовались составители сказок для решения проблем.</a:t>
            </a:r>
          </a:p>
          <a:p>
            <a:pPr indent="180340" algn="just">
              <a:spcAft>
                <a:spcPts val="0"/>
              </a:spcAft>
              <a:tabLst>
                <a:tab pos="449580" algn="l"/>
              </a:tabLst>
            </a:pPr>
            <a:r>
              <a:rPr lang="ru-RU" sz="1600" b="1" i="1" dirty="0">
                <a:latin typeface="Times New Roman"/>
                <a:ea typeface="Calibri"/>
                <a:cs typeface="Times New Roman"/>
              </a:rPr>
              <a:t>4.	Привлечь внимание друзей и </a:t>
            </a:r>
            <a:r>
              <a:rPr lang="ru-RU" sz="1600" b="1" i="1" dirty="0" err="1">
                <a:latin typeface="Times New Roman"/>
                <a:ea typeface="Calibri"/>
                <a:cs typeface="Times New Roman"/>
              </a:rPr>
              <a:t>одногруппников</a:t>
            </a:r>
            <a:r>
              <a:rPr lang="ru-RU" sz="1600" b="1" i="1" dirty="0">
                <a:latin typeface="Times New Roman"/>
                <a:ea typeface="Calibri"/>
                <a:cs typeface="Times New Roman"/>
              </a:rPr>
              <a:t>.</a:t>
            </a:r>
          </a:p>
          <a:p>
            <a:pPr indent="180340" algn="just">
              <a:spcAft>
                <a:spcPts val="0"/>
              </a:spcAft>
              <a:tabLst>
                <a:tab pos="449580" algn="l"/>
              </a:tabLst>
            </a:pPr>
            <a:endParaRPr lang="ru-RU" sz="1600" b="1" i="1" dirty="0">
              <a:latin typeface="Times New Roman"/>
              <a:ea typeface="Calibri"/>
              <a:cs typeface="Times New Roman"/>
            </a:endParaRPr>
          </a:p>
          <a:p>
            <a:pPr indent="180340" algn="just">
              <a:spcAft>
                <a:spcPts val="0"/>
              </a:spcAft>
              <a:tabLst>
                <a:tab pos="449580" algn="l"/>
              </a:tabLst>
            </a:pPr>
            <a:r>
              <a:rPr lang="ru-RU" b="1" i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Гипотеза:</a:t>
            </a:r>
            <a:r>
              <a:rPr lang="ru-RU" sz="1600" b="1" i="1" dirty="0">
                <a:latin typeface="Times New Roman"/>
                <a:ea typeface="Calibri"/>
                <a:cs typeface="Times New Roman"/>
              </a:rPr>
              <a:t> Из сказок можно извлекать жизненные уроки и правила этикета.</a:t>
            </a:r>
          </a:p>
          <a:p>
            <a:pPr indent="180340" algn="just">
              <a:spcAft>
                <a:spcPts val="0"/>
              </a:spcAft>
              <a:tabLst>
                <a:tab pos="449580" algn="l"/>
              </a:tabLst>
            </a:pPr>
            <a:r>
              <a:rPr lang="ru-RU" b="1" i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Методы исследования:</a:t>
            </a:r>
          </a:p>
          <a:p>
            <a:pPr indent="180340" algn="just">
              <a:spcAft>
                <a:spcPts val="0"/>
              </a:spcAft>
              <a:tabLst>
                <a:tab pos="449580" algn="l"/>
              </a:tabLst>
            </a:pPr>
            <a:r>
              <a:rPr lang="ru-RU" sz="1600" b="1" i="1" dirty="0">
                <a:latin typeface="Times New Roman"/>
                <a:ea typeface="Calibri"/>
                <a:cs typeface="Times New Roman"/>
              </a:rPr>
              <a:t>•	изучение теоретической литературы;</a:t>
            </a:r>
          </a:p>
          <a:p>
            <a:pPr indent="180340" algn="just">
              <a:spcAft>
                <a:spcPts val="0"/>
              </a:spcAft>
              <a:tabLst>
                <a:tab pos="449580" algn="l"/>
              </a:tabLst>
            </a:pPr>
            <a:r>
              <a:rPr lang="ru-RU" sz="1600" b="1" i="1" dirty="0">
                <a:latin typeface="Times New Roman"/>
                <a:ea typeface="Calibri"/>
                <a:cs typeface="Times New Roman"/>
              </a:rPr>
              <a:t>•	сравнение;</a:t>
            </a:r>
          </a:p>
          <a:p>
            <a:pPr indent="180340" algn="just">
              <a:spcAft>
                <a:spcPts val="0"/>
              </a:spcAft>
              <a:tabLst>
                <a:tab pos="449580" algn="l"/>
              </a:tabLst>
            </a:pPr>
            <a:r>
              <a:rPr lang="ru-RU" sz="1600" b="1" i="1" dirty="0">
                <a:latin typeface="Times New Roman"/>
                <a:ea typeface="Calibri"/>
                <a:cs typeface="Times New Roman"/>
              </a:rPr>
              <a:t>•	обобщение;</a:t>
            </a:r>
          </a:p>
          <a:p>
            <a:pPr indent="180340" algn="just">
              <a:spcAft>
                <a:spcPts val="0"/>
              </a:spcAft>
              <a:tabLst>
                <a:tab pos="449580" algn="l"/>
              </a:tabLst>
            </a:pPr>
            <a:r>
              <a:rPr lang="ru-RU" sz="1600" b="1" i="1" dirty="0">
                <a:latin typeface="Times New Roman"/>
                <a:ea typeface="Calibri"/>
                <a:cs typeface="Times New Roman"/>
              </a:rPr>
              <a:t>•	анализ;</a:t>
            </a:r>
          </a:p>
          <a:p>
            <a:pPr indent="180340" algn="just">
              <a:spcAft>
                <a:spcPts val="0"/>
              </a:spcAft>
              <a:tabLst>
                <a:tab pos="449580" algn="l"/>
              </a:tabLst>
            </a:pPr>
            <a:r>
              <a:rPr lang="ru-RU" sz="1600" b="1" i="1" dirty="0">
                <a:latin typeface="Times New Roman"/>
                <a:ea typeface="Calibri"/>
                <a:cs typeface="Times New Roman"/>
              </a:rPr>
              <a:t>•	чтение сказок.</a:t>
            </a:r>
          </a:p>
        </p:txBody>
      </p:sp>
    </p:spTree>
    <p:extLst>
      <p:ext uri="{BB962C8B-B14F-4D97-AF65-F5344CB8AC3E}">
        <p14:creationId xmlns:p14="http://schemas.microsoft.com/office/powerpoint/2010/main" val="630034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хХх\Desktop\qmvdsnlnnekazmwvfcepo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86000" y="1052736"/>
            <a:ext cx="5814392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spcAft>
                <a:spcPts val="0"/>
              </a:spcAft>
              <a:tabLst>
                <a:tab pos="449580" algn="l"/>
                <a:tab pos="449580" algn="l"/>
              </a:tabLst>
            </a:pPr>
            <a:r>
              <a:rPr lang="ru-RU" sz="2400" b="1" i="1" dirty="0">
                <a:solidFill>
                  <a:srgbClr val="C00000"/>
                </a:solidFill>
                <a:latin typeface="Times New Roman"/>
                <a:cs typeface="Times New Roman"/>
              </a:rPr>
              <a:t>Подготовительный этап</a:t>
            </a:r>
          </a:p>
          <a:p>
            <a:pPr indent="180340" algn="just">
              <a:spcAft>
                <a:spcPts val="0"/>
              </a:spcAft>
              <a:tabLst>
                <a:tab pos="449580" algn="l"/>
                <a:tab pos="449580" algn="l"/>
              </a:tabLst>
            </a:pPr>
            <a:r>
              <a:rPr lang="ru-RU" sz="2400" b="1" i="1" dirty="0">
                <a:solidFill>
                  <a:srgbClr val="C00000"/>
                </a:solidFill>
                <a:latin typeface="Times New Roman"/>
                <a:cs typeface="Times New Roman"/>
              </a:rPr>
              <a:t>Определение темы проекта.</a:t>
            </a:r>
          </a:p>
          <a:p>
            <a:pPr indent="180340" algn="just">
              <a:spcAft>
                <a:spcPts val="0"/>
              </a:spcAft>
              <a:tabLst>
                <a:tab pos="449580" algn="l"/>
                <a:tab pos="449580" algn="l"/>
              </a:tabLst>
            </a:pPr>
            <a:r>
              <a:rPr lang="ru-RU" b="1" i="1" dirty="0">
                <a:latin typeface="Times New Roman"/>
                <a:cs typeface="Times New Roman"/>
              </a:rPr>
              <a:t>       </a:t>
            </a:r>
            <a:r>
              <a:rPr lang="ru-RU" sz="1400" b="1" i="1" dirty="0">
                <a:latin typeface="Times New Roman"/>
                <a:cs typeface="Times New Roman"/>
              </a:rPr>
              <a:t>Намечается план движения к поставленной цели, который обсуждается и с детьми, и с родителями. Задачами детей на этом этапе реализации проекта являются: вхождение в проблему, вживание в игровую ситуацию, принятие задач и </a:t>
            </a:r>
            <a:r>
              <a:rPr lang="ru-RU" sz="1400" b="1" i="1" dirty="0" smtClean="0">
                <a:latin typeface="Times New Roman"/>
                <a:cs typeface="Times New Roman"/>
              </a:rPr>
              <a:t>целей, </a:t>
            </a:r>
            <a:r>
              <a:rPr lang="ru-RU" sz="1400" b="1" i="1" dirty="0">
                <a:latin typeface="Times New Roman"/>
                <a:cs typeface="Times New Roman"/>
              </a:rPr>
              <a:t>и дополнение задач детьми. Формулируется проблема о моральной стороне сказок и привитии любви к сказкам и театральной деятельности. После чего дети вовлекаются в решение проблемы «Чему нас учат сказки? » через игровую ситуацию и дидактические игры, способствуя возникновению мотивации к творческой деятельности.</a:t>
            </a:r>
          </a:p>
          <a:p>
            <a:pPr indent="180340" algn="just">
              <a:spcAft>
                <a:spcPts val="0"/>
              </a:spcAft>
              <a:tabLst>
                <a:tab pos="449580" algn="l"/>
                <a:tab pos="449580" algn="l"/>
              </a:tabLst>
            </a:pPr>
            <a:r>
              <a:rPr lang="ru-RU" sz="1400" b="1" i="1" dirty="0">
                <a:latin typeface="Times New Roman"/>
                <a:cs typeface="Times New Roman"/>
              </a:rPr>
              <a:t>       Сбор информации, литературы, дополнительного материала. Использование компьютерных технологий, подбор научной </a:t>
            </a:r>
            <a:r>
              <a:rPr lang="ru-RU" sz="1400" b="1" i="1" dirty="0" smtClean="0">
                <a:latin typeface="Times New Roman"/>
                <a:cs typeface="Times New Roman"/>
              </a:rPr>
              <a:t>литературы, </a:t>
            </a:r>
            <a:r>
              <a:rPr lang="ru-RU" sz="1400" b="1" i="1" dirty="0">
                <a:latin typeface="Times New Roman"/>
                <a:cs typeface="Times New Roman"/>
              </a:rPr>
              <a:t>журналов, газет, иллюстративного материала, художественной литературы, пословиц, поговорок. Изучение опыта работы педагогов по данной теме.     Обработка информационного материала.</a:t>
            </a:r>
          </a:p>
          <a:p>
            <a:pPr indent="180340" algn="just">
              <a:spcAft>
                <a:spcPts val="0"/>
              </a:spcAft>
              <a:tabLst>
                <a:tab pos="449580" algn="l"/>
                <a:tab pos="449580" algn="l"/>
              </a:tabLst>
            </a:pPr>
            <a:r>
              <a:rPr lang="ru-RU" sz="1400" b="1" i="1" dirty="0">
                <a:latin typeface="Times New Roman"/>
                <a:cs typeface="Times New Roman"/>
              </a:rPr>
              <a:t>      Подготовка и пополнение  предметно-развивающей среды.</a:t>
            </a:r>
          </a:p>
          <a:p>
            <a:pPr>
              <a:spcAft>
                <a:spcPts val="0"/>
              </a:spcAft>
              <a:tabLst>
                <a:tab pos="449580" algn="l"/>
              </a:tabLst>
            </a:pPr>
            <a:endParaRPr lang="ru-RU" sz="14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51758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хХх\Desktop\qmvdsnlnnekazmwvfcepo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051720" y="1340769"/>
            <a:ext cx="6192688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spcAft>
                <a:spcPts val="0"/>
              </a:spcAft>
              <a:tabLst>
                <a:tab pos="449580" algn="l"/>
              </a:tabLst>
            </a:pPr>
            <a:r>
              <a:rPr lang="ru-RU" sz="2400" b="1" i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Основной этап</a:t>
            </a:r>
          </a:p>
          <a:p>
            <a:pPr indent="180340" algn="just">
              <a:spcAft>
                <a:spcPts val="0"/>
              </a:spcAft>
              <a:tabLst>
                <a:tab pos="449580" algn="l"/>
              </a:tabLst>
            </a:pPr>
            <a:r>
              <a:rPr lang="ru-RU" sz="2400" b="1" i="1" dirty="0">
                <a:latin typeface="Times New Roman"/>
                <a:ea typeface="Calibri"/>
                <a:cs typeface="Times New Roman"/>
              </a:rPr>
              <a:t>     </a:t>
            </a:r>
            <a:r>
              <a:rPr lang="ru-RU" b="1" i="1" dirty="0">
                <a:latin typeface="Times New Roman"/>
                <a:ea typeface="Calibri"/>
                <a:cs typeface="Times New Roman"/>
              </a:rPr>
              <a:t>Решаются поставленные задачи всех мероприятий проекта.</a:t>
            </a:r>
          </a:p>
          <a:p>
            <a:pPr indent="180340" algn="just">
              <a:spcAft>
                <a:spcPts val="0"/>
              </a:spcAft>
              <a:tabLst>
                <a:tab pos="449580" algn="l"/>
              </a:tabLst>
            </a:pPr>
            <a:r>
              <a:rPr lang="ru-RU" b="1" i="1" dirty="0">
                <a:latin typeface="Times New Roman"/>
                <a:ea typeface="Calibri"/>
                <a:cs typeface="Times New Roman"/>
              </a:rPr>
              <a:t>     Проведение занятий, игр, наблюдений, бесед с детьми (как групповых, так и индивидуальных). Совместная деятельность воспитателей, детей, их родителей. Оформление выставок поделок и рисунков «В гостях у сказки», создание </a:t>
            </a:r>
            <a:r>
              <a:rPr lang="ru-RU" b="1" i="1" dirty="0" smtClean="0">
                <a:latin typeface="Times New Roman"/>
                <a:ea typeface="Calibri"/>
                <a:cs typeface="Times New Roman"/>
              </a:rPr>
              <a:t>мини-музея </a:t>
            </a:r>
            <a:r>
              <a:rPr lang="ru-RU" b="1" i="1" dirty="0">
                <a:latin typeface="Times New Roman"/>
                <a:ea typeface="Calibri"/>
                <a:cs typeface="Times New Roman"/>
              </a:rPr>
              <a:t>«Сказки моего детства». Подготовка консультаций для родителей по данной тематике. </a:t>
            </a:r>
            <a:r>
              <a:rPr lang="ru-RU" b="1" i="1" dirty="0" smtClean="0">
                <a:latin typeface="Times New Roman"/>
                <a:ea typeface="Calibri"/>
                <a:cs typeface="Times New Roman"/>
              </a:rPr>
              <a:t>По </a:t>
            </a:r>
            <a:r>
              <a:rPr lang="ru-RU" b="1" i="1" dirty="0">
                <a:latin typeface="Times New Roman"/>
                <a:ea typeface="Calibri"/>
                <a:cs typeface="Times New Roman"/>
              </a:rPr>
              <a:t>необходимости со стороны взрослых исполнителей проекта оказывается ребятам </a:t>
            </a:r>
            <a:r>
              <a:rPr lang="ru-RU" b="1" i="1" dirty="0" smtClean="0">
                <a:latin typeface="Times New Roman"/>
                <a:ea typeface="Calibri"/>
                <a:cs typeface="Times New Roman"/>
              </a:rPr>
              <a:t>практическая </a:t>
            </a:r>
            <a:r>
              <a:rPr lang="ru-RU" b="1" i="1" dirty="0">
                <a:latin typeface="Times New Roman"/>
                <a:ea typeface="Calibri"/>
                <a:cs typeface="Times New Roman"/>
              </a:rPr>
              <a:t>помощь, а также направляется и контролируется осуществление данного проекта. У детей происходит формирование разнообразных знаний, умений и навыков.</a:t>
            </a:r>
          </a:p>
        </p:txBody>
      </p:sp>
    </p:spTree>
    <p:extLst>
      <p:ext uri="{BB962C8B-B14F-4D97-AF65-F5344CB8AC3E}">
        <p14:creationId xmlns:p14="http://schemas.microsoft.com/office/powerpoint/2010/main" val="3157975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хХх\Desktop\qmvdsnlnnekazmwvfcepo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86000" y="1997839"/>
            <a:ext cx="5958408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spcAft>
                <a:spcPts val="0"/>
              </a:spcAft>
              <a:tabLst>
                <a:tab pos="449580" algn="l"/>
              </a:tabLst>
            </a:pPr>
            <a:r>
              <a:rPr lang="ru-RU" sz="2400" b="1" i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Заключительный этап</a:t>
            </a:r>
          </a:p>
          <a:p>
            <a:pPr indent="180340" algn="just">
              <a:spcAft>
                <a:spcPts val="0"/>
              </a:spcAft>
              <a:tabLst>
                <a:tab pos="449580" algn="l"/>
              </a:tabLst>
            </a:pPr>
            <a:r>
              <a:rPr lang="ru-RU" b="1" i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      </a:t>
            </a:r>
            <a:r>
              <a:rPr lang="ru-RU" b="1" i="1" dirty="0">
                <a:latin typeface="Times New Roman"/>
                <a:ea typeface="Calibri"/>
                <a:cs typeface="Times New Roman"/>
              </a:rPr>
              <a:t>Готовится и проводится презентация по деятельности данного проекта. Дети, их родители активно помогают в подготовке презентации, после чего они представляют зрителям продукт собственной деятельности. </a:t>
            </a:r>
          </a:p>
        </p:txBody>
      </p:sp>
    </p:spTree>
    <p:extLst>
      <p:ext uri="{BB962C8B-B14F-4D97-AF65-F5344CB8AC3E}">
        <p14:creationId xmlns:p14="http://schemas.microsoft.com/office/powerpoint/2010/main" val="287004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хХх\Desktop\qmvdsnlnnekazmwvfcepo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86000" y="1997839"/>
            <a:ext cx="595840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spcAft>
                <a:spcPts val="0"/>
              </a:spcAft>
              <a:tabLst>
                <a:tab pos="449580" algn="l"/>
              </a:tabLst>
            </a:pPr>
            <a:r>
              <a:rPr lang="ru-RU" sz="2400" b="1" i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Предполагаемый результат.</a:t>
            </a:r>
          </a:p>
          <a:p>
            <a:pPr indent="180340">
              <a:spcAft>
                <a:spcPts val="0"/>
              </a:spcAft>
              <a:tabLst>
                <a:tab pos="449580" algn="l"/>
              </a:tabLst>
            </a:pPr>
            <a:r>
              <a:rPr lang="ru-RU" sz="2400" b="1" i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 </a:t>
            </a:r>
            <a:r>
              <a:rPr lang="ru-RU" b="1" i="1" dirty="0">
                <a:latin typeface="Times New Roman"/>
                <a:ea typeface="Calibri"/>
                <a:cs typeface="Times New Roman"/>
              </a:rPr>
              <a:t>Дети должны:                                                                                                                                                                                                                                            - проявлять любовь к сказкам и театральной деятельности;                                                                                                                                                                                                - знать и называть прочитанные сказочные произведения, их авторов, тексты, персонажей;                                                                                                                                 - уметь использовать различные средства выразительности;                                                                                                                                                               - уметь самостоятельно выбирать сказку, проводить предварительную работу к ее показу, вживаться в свою роль. </a:t>
            </a:r>
          </a:p>
        </p:txBody>
      </p:sp>
    </p:spTree>
    <p:extLst>
      <p:ext uri="{BB962C8B-B14F-4D97-AF65-F5344CB8AC3E}">
        <p14:creationId xmlns:p14="http://schemas.microsoft.com/office/powerpoint/2010/main" val="1234290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хХх\Desktop\qmvdsnlnnekazmwvfcepo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86000" y="1997839"/>
            <a:ext cx="59584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spcAft>
                <a:spcPts val="0"/>
              </a:spcAft>
              <a:tabLst>
                <a:tab pos="449580" algn="l"/>
              </a:tabLst>
            </a:pPr>
            <a:r>
              <a:rPr lang="ru-RU" sz="2400" dirty="0" smtClean="0">
                <a:effectLst/>
                <a:latin typeface="Times New Roman"/>
                <a:ea typeface="Calibri"/>
                <a:cs typeface="Times New Roman"/>
              </a:rPr>
              <a:t> </a:t>
            </a:r>
            <a:endParaRPr lang="ru-RU" sz="2400" dirty="0">
              <a:effectLst/>
              <a:latin typeface="Times New Roman"/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1012954"/>
            <a:ext cx="545435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normalizeH="0" baseline="0" noProof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  <a:ea typeface="+mj-ea"/>
                <a:cs typeface="+mj-cs"/>
              </a:rPr>
              <a:t>Демонстрация результатов совместного творчества </a:t>
            </a:r>
            <a:br>
              <a:rPr kumimoji="0" lang="ru-RU" sz="4400" b="1" i="0" u="none" strike="noStrike" kern="0" normalizeH="0" baseline="0" noProof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ru-RU" sz="4400" b="1" i="0" u="none" strike="noStrike" kern="0" normalizeH="0" baseline="0" noProof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  <a:ea typeface="+mj-ea"/>
                <a:cs typeface="+mj-cs"/>
              </a:rPr>
              <a:t>детей, воспитателей и родителей</a:t>
            </a:r>
            <a:endParaRPr kumimoji="0" lang="ru-RU" sz="1800" b="1" i="0" u="none" strike="noStrike" kern="0" normalizeH="0" baseline="0" noProof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090728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75724"/>
            <a:ext cx="7811027" cy="924475"/>
          </a:xfrm>
        </p:spPr>
        <p:txBody>
          <a:bodyPr/>
          <a:lstStyle/>
          <a:p>
            <a:pPr algn="ctr">
              <a:spcAft>
                <a:spcPts val="0"/>
              </a:spcAft>
              <a:tabLst>
                <a:tab pos="449580" algn="l"/>
              </a:tabLst>
            </a:pPr>
            <a:r>
              <a:rPr lang="ru-RU" sz="2800" b="1" i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Оформление книжного 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центра и уголка драматизации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/>
            </a:r>
            <a:br>
              <a:rPr lang="ru-RU" sz="2400" dirty="0">
                <a:latin typeface="Times New Roman"/>
                <a:ea typeface="Calibri"/>
                <a:cs typeface="Times New Roman"/>
              </a:rPr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07361"/>
            <a:ext cx="7955043" cy="4573967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193711"/>
            <a:ext cx="4392488" cy="3532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412776"/>
            <a:ext cx="3456384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1488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TM02455596[[fn=Весна]]</Template>
  <TotalTime>762</TotalTime>
  <Words>722</Words>
  <Application>Microsoft Office PowerPoint</Application>
  <PresentationFormat>Экран (4:3)</PresentationFormat>
  <Paragraphs>85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Spring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Оформление книжного центра и уголка драматизации </vt:lpstr>
      <vt:lpstr>           Наглядно-дидактические пособия   </vt:lpstr>
      <vt:lpstr>          Наглядно-дидактические пособия   </vt:lpstr>
      <vt:lpstr>          Наглядно-дидактические пособия   </vt:lpstr>
      <vt:lpstr>         Слушание сказок</vt:lpstr>
      <vt:lpstr>Рассматривание иллюстраций</vt:lpstr>
      <vt:lpstr>Игры – драматизации по сказкам</vt:lpstr>
      <vt:lpstr>Игры – драматизации по сказкам</vt:lpstr>
      <vt:lpstr>Рисуем  сказку </vt:lpstr>
      <vt:lpstr>Лепим сказку</vt:lpstr>
      <vt:lpstr>Читаем дома</vt:lpstr>
      <vt:lpstr>Читаем дома</vt:lpstr>
      <vt:lpstr>Книжки - самоделки</vt:lpstr>
      <vt:lpstr>Работа с родителями</vt:lpstr>
      <vt:lpstr>Работа с родителями</vt:lpstr>
      <vt:lpstr>Работа с родителями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хХх</dc:creator>
  <cp:lastModifiedBy>мой ПК</cp:lastModifiedBy>
  <cp:revision>56</cp:revision>
  <dcterms:created xsi:type="dcterms:W3CDTF">2015-04-05T14:55:48Z</dcterms:created>
  <dcterms:modified xsi:type="dcterms:W3CDTF">2018-05-28T10:06:33Z</dcterms:modified>
</cp:coreProperties>
</file>