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3" r:id="rId3"/>
    <p:sldId id="284" r:id="rId4"/>
    <p:sldId id="286" r:id="rId5"/>
    <p:sldId id="258" r:id="rId6"/>
    <p:sldId id="265" r:id="rId7"/>
    <p:sldId id="260" r:id="rId8"/>
    <p:sldId id="261" r:id="rId9"/>
    <p:sldId id="263" r:id="rId10"/>
    <p:sldId id="275" r:id="rId11"/>
    <p:sldId id="276" r:id="rId12"/>
    <p:sldId id="277" r:id="rId13"/>
    <p:sldId id="274" r:id="rId14"/>
    <p:sldId id="266" r:id="rId15"/>
    <p:sldId id="268" r:id="rId16"/>
    <p:sldId id="264" r:id="rId17"/>
    <p:sldId id="269" r:id="rId18"/>
    <p:sldId id="271" r:id="rId19"/>
    <p:sldId id="272" r:id="rId20"/>
    <p:sldId id="270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008000"/>
    <a:srgbClr val="6A453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8FF75-BB41-4C78-B9AE-5A53B9F195B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D452-8794-4EF0-8A89-15A3C028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D452-8794-4EF0-8A89-15A3C028D0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D452-8794-4EF0-8A89-15A3C028D0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D452-8794-4EF0-8A89-15A3C028D0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D452-8794-4EF0-8A89-15A3C028D0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D452-8794-4EF0-8A89-15A3C028D08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2.infourok.ru/uploads/ex/0e79/000146f8-eef062c9/img1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44005" cy="5904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http://www.infovia.net/cdn/6/1992/45/christmas-card-border-template_2511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8" y="0"/>
            <a:ext cx="913374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8272-F6EE-4D9E-A6D4-E20C1499AC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6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ф4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9" y="4559072"/>
            <a:ext cx="1653517" cy="2160000"/>
          </a:xfrm>
          <a:prstGeom prst="rect">
            <a:avLst/>
          </a:prstGeom>
        </p:spPr>
      </p:pic>
      <p:pic>
        <p:nvPicPr>
          <p:cNvPr id="14338" name="Picture 2" descr="http://selo-poldnevaya.ucoz.ru/_pu/0/69403230.png"/>
          <p:cNvPicPr>
            <a:picLocks noChangeAspect="1" noChangeArrowheads="1"/>
          </p:cNvPicPr>
          <p:nvPr userDrawn="1"/>
        </p:nvPicPr>
        <p:blipFill>
          <a:blip r:embed="rId3" cstate="print"/>
          <a:srcRect l="15892" b="9797"/>
          <a:stretch>
            <a:fillRect/>
          </a:stretch>
        </p:blipFill>
        <p:spPr bwMode="auto">
          <a:xfrm flipH="1">
            <a:off x="611560" y="4149080"/>
            <a:ext cx="196906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4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4365104"/>
            <a:ext cx="1800200" cy="2351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2" name="Picture 4" descr="https://101clipart.com/wp-content/uploads/02/Kitty%20Cat%20Clip%20Art%20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64" t="8400" r="15507" b="7601"/>
          <a:stretch>
            <a:fillRect/>
          </a:stretch>
        </p:blipFill>
        <p:spPr bwMode="auto">
          <a:xfrm flipH="1">
            <a:off x="7164288" y="5013176"/>
            <a:ext cx="1728192" cy="16724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83B4-4C38-416F-938F-C837D3C2AFDC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AF1D-A1DB-4991-B826-7E0E628443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www.infovia.net/cdn/6/1992/45/christmas-card-border-template_25110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3742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429000"/>
            <a:ext cx="5290865" cy="9718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2500" y="2900636"/>
            <a:ext cx="458982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480720" cy="459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6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836712"/>
            <a:ext cx="5688632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Чем летом занимался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обрабатывал землю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охотился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— Я летом пески промываю, </a:t>
            </a:r>
            <a:r>
              <a:rPr lang="ru-RU" sz="2000" b="1" dirty="0" smtClean="0">
                <a:solidFill>
                  <a:schemeClr val="tx1"/>
                </a:solidFill>
              </a:rPr>
              <a:t>золото добываю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добывал золото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836712"/>
            <a:ext cx="5688632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0099"/>
                </a:solidFill>
              </a:rPr>
              <a:t>Куда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 с </a:t>
            </a:r>
            <a:r>
              <a:rPr lang="ru-RU" sz="2000" b="1" dirty="0" err="1" smtClean="0">
                <a:solidFill>
                  <a:srgbClr val="000099"/>
                </a:solidFill>
              </a:rPr>
              <a:t>Дарёнкой</a:t>
            </a:r>
            <a:r>
              <a:rPr lang="ru-RU" sz="2000" b="1" dirty="0" smtClean="0">
                <a:solidFill>
                  <a:srgbClr val="000099"/>
                </a:solidFill>
              </a:rPr>
              <a:t> отправились зимой?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в  горы за золотом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в  город за покупками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645024"/>
            <a:ext cx="1800200" cy="2448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зима в полную силу вошла, стали они </a:t>
            </a:r>
            <a:r>
              <a:rPr lang="ru-RU" sz="2000" b="1" dirty="0" smtClean="0">
                <a:solidFill>
                  <a:schemeClr val="tx1"/>
                </a:solidFill>
              </a:rPr>
              <a:t>в лес </a:t>
            </a:r>
            <a:r>
              <a:rPr lang="ru-RU" sz="2000" dirty="0" smtClean="0">
                <a:solidFill>
                  <a:schemeClr val="tx1"/>
                </a:solidFill>
              </a:rPr>
              <a:t>собираться.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2843808" y="3645024"/>
            <a:ext cx="1727952" cy="244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в лес на охоту  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836712"/>
            <a:ext cx="6336704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Сколько мешков сухарей взял с собой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три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пять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Уложил </a:t>
            </a:r>
            <a:r>
              <a:rPr lang="ru-RU" dirty="0" err="1" smtClean="0">
                <a:solidFill>
                  <a:schemeClr val="tx1"/>
                </a:solidFill>
              </a:rPr>
              <a:t>Кокованя</a:t>
            </a:r>
            <a:r>
              <a:rPr lang="ru-RU" dirty="0" smtClean="0">
                <a:solidFill>
                  <a:schemeClr val="tx1"/>
                </a:solidFill>
              </a:rPr>
              <a:t> на ручные санки сухарей </a:t>
            </a:r>
            <a:r>
              <a:rPr lang="ru-RU" b="1" dirty="0" smtClean="0">
                <a:solidFill>
                  <a:schemeClr val="tx1"/>
                </a:solidFill>
              </a:rPr>
              <a:t>два мешка</a:t>
            </a:r>
            <a:r>
              <a:rPr lang="ru-RU" dirty="0" smtClean="0">
                <a:solidFill>
                  <a:schemeClr val="tx1"/>
                </a:solidFill>
              </a:rPr>
              <a:t>, припас охотничий и другое, что ему надо.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два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836712"/>
            <a:ext cx="5688632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Для чего </a:t>
            </a:r>
            <a:r>
              <a:rPr lang="ru-RU" sz="2000" b="1" dirty="0" err="1" smtClean="0">
                <a:solidFill>
                  <a:srgbClr val="000099"/>
                </a:solidFill>
              </a:rPr>
              <a:t>Дарёнка</a:t>
            </a:r>
            <a:r>
              <a:rPr lang="ru-RU" sz="2000" b="1" dirty="0" smtClean="0">
                <a:solidFill>
                  <a:srgbClr val="000099"/>
                </a:solidFill>
              </a:rPr>
              <a:t> взяла с собой нитки и ткань?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Сшить </a:t>
            </a:r>
            <a:r>
              <a:rPr lang="ru-RU" sz="2400" b="1" dirty="0" err="1" smtClean="0">
                <a:solidFill>
                  <a:srgbClr val="3333FF"/>
                </a:solidFill>
              </a:rPr>
              <a:t>Коковане</a:t>
            </a:r>
            <a:r>
              <a:rPr lang="ru-RU" sz="2400" b="1" dirty="0" smtClean="0">
                <a:solidFill>
                  <a:srgbClr val="3333FF"/>
                </a:solidFill>
              </a:rPr>
              <a:t> рубаху.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Сшить себе юбку.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016224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Дарёнка</a:t>
            </a:r>
            <a:r>
              <a:rPr lang="ru-RU" sz="1600" dirty="0" smtClean="0">
                <a:solidFill>
                  <a:schemeClr val="tx1"/>
                </a:solidFill>
              </a:rPr>
              <a:t> тоже узелок себе навязала. Лоскуточков взяла </a:t>
            </a:r>
            <a:r>
              <a:rPr lang="ru-RU" sz="1600" b="1" dirty="0" smtClean="0">
                <a:solidFill>
                  <a:schemeClr val="tx1"/>
                </a:solidFill>
              </a:rPr>
              <a:t>кукле платье шить</a:t>
            </a:r>
            <a:r>
              <a:rPr lang="ru-RU" sz="1600" dirty="0" smtClean="0">
                <a:solidFill>
                  <a:schemeClr val="tx1"/>
                </a:solidFill>
              </a:rPr>
              <a:t>, ниток клубок, иголку да ещё верёвку.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Шить кукле платье.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907704" y="2348880"/>
            <a:ext cx="554461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У него было серебряное копытце.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Что особенного было в козле, о котором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 рассказывал сказки?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1700808"/>
            <a:ext cx="554461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У него была золотая бородка.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2996952"/>
            <a:ext cx="554461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У него изо рта сыпалось чистое золото.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304256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— Тот козёл особенный. У него на правой передней ноге </a:t>
            </a:r>
            <a:r>
              <a:rPr lang="ru-RU" sz="1600" b="1" dirty="0" smtClean="0">
                <a:solidFill>
                  <a:schemeClr val="tx1"/>
                </a:solidFill>
              </a:rPr>
              <a:t>серебряное копытце. </a:t>
            </a:r>
            <a:r>
              <a:rPr lang="ru-RU" sz="1600" dirty="0" smtClean="0">
                <a:solidFill>
                  <a:schemeClr val="tx1"/>
                </a:solidFill>
              </a:rPr>
              <a:t>В каком месте топнет этим копытцем, там и появится дорогой камень.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789040"/>
            <a:ext cx="2160000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339752" y="2996952"/>
            <a:ext cx="482453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пять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Сколько веточек на рожках было у Серебряного копытца?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39752" y="1700808"/>
            <a:ext cx="482453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две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39752" y="2348880"/>
            <a:ext cx="482453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три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— Рожки-то, — отвечает, — у него отменные. У простых козлов на две веточки, а у этого — </a:t>
            </a:r>
            <a:r>
              <a:rPr lang="ru-RU" sz="1600" b="1" dirty="0" smtClean="0">
                <a:solidFill>
                  <a:schemeClr val="tx1"/>
                </a:solidFill>
              </a:rPr>
              <a:t>на пять веток.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2627784" y="3789040"/>
            <a:ext cx="1943976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Почему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 оставил </a:t>
            </a:r>
            <a:r>
              <a:rPr lang="ru-RU" sz="2000" b="1" dirty="0" err="1" smtClean="0">
                <a:solidFill>
                  <a:srgbClr val="000099"/>
                </a:solidFill>
              </a:rPr>
              <a:t>Дарёнку</a:t>
            </a:r>
            <a:r>
              <a:rPr lang="ru-RU" sz="2000" b="1" dirty="0" smtClean="0">
                <a:solidFill>
                  <a:srgbClr val="000099"/>
                </a:solidFill>
              </a:rPr>
              <a:t> одну в балагане?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31640" y="2348880"/>
            <a:ext cx="612068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Он пошёл на охоту.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31640" y="2996952"/>
            <a:ext cx="612068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Она разболелась и ей был нужен врач.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 err="1" smtClean="0">
                <a:solidFill>
                  <a:schemeClr val="tx1"/>
                </a:solidFill>
              </a:rPr>
              <a:t>Дедо</a:t>
            </a:r>
            <a:r>
              <a:rPr lang="ru-RU" sz="1600" dirty="0" smtClean="0">
                <a:solidFill>
                  <a:schemeClr val="tx1"/>
                </a:solidFill>
              </a:rPr>
              <a:t>, сходил бы ты </a:t>
            </a:r>
            <a:r>
              <a:rPr lang="ru-RU" sz="1600" b="1" dirty="0" smtClean="0">
                <a:solidFill>
                  <a:schemeClr val="tx1"/>
                </a:solidFill>
              </a:rPr>
              <a:t>в завод за лошадью.</a:t>
            </a:r>
            <a:r>
              <a:rPr lang="ru-RU" sz="1600" dirty="0" smtClean="0">
                <a:solidFill>
                  <a:schemeClr val="tx1"/>
                </a:solidFill>
              </a:rPr>
              <a:t> Надо ведь солонину домой перевезти.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2627784" y="3789040"/>
            <a:ext cx="1943976" cy="216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31640" y="1700808"/>
            <a:ext cx="612068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</a:rPr>
              <a:t>Он пошёл в завод за лошадью, чтобы было на чём привезти солонины.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996952"/>
            <a:ext cx="563217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Что такого сказала </a:t>
            </a:r>
            <a:r>
              <a:rPr lang="ru-RU" sz="2000" b="1" dirty="0" err="1" smtClean="0">
                <a:solidFill>
                  <a:srgbClr val="000099"/>
                </a:solidFill>
              </a:rPr>
              <a:t>Дарёнка</a:t>
            </a:r>
            <a:r>
              <a:rPr lang="ru-RU" sz="2000" b="1" dirty="0" smtClean="0">
                <a:solidFill>
                  <a:srgbClr val="000099"/>
                </a:solidFill>
              </a:rPr>
              <a:t>, что козёл о пяти ветках рассмеялся?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31640" y="2348880"/>
            <a:ext cx="6336704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Она спросила, не видел ли он её дедушку.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31640" y="1700808"/>
            <a:ext cx="6336704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Она очень смешно удивилась.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304256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Дарёнка</a:t>
            </a:r>
            <a:r>
              <a:rPr lang="ru-RU" sz="1600" dirty="0" smtClean="0">
                <a:solidFill>
                  <a:schemeClr val="tx1"/>
                </a:solidFill>
              </a:rPr>
              <a:t> не знает, что ей делать, </a:t>
            </a:r>
            <a:r>
              <a:rPr lang="ru-RU" sz="1600" b="1" dirty="0" smtClean="0">
                <a:solidFill>
                  <a:schemeClr val="tx1"/>
                </a:solidFill>
              </a:rPr>
              <a:t>да и манит его, как домашнего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 err="1" smtClean="0">
                <a:solidFill>
                  <a:schemeClr val="tx1"/>
                </a:solidFill>
              </a:rPr>
              <a:t>Ме-ка</a:t>
            </a:r>
            <a:r>
              <a:rPr lang="ru-RU" sz="1600" dirty="0" smtClean="0">
                <a:solidFill>
                  <a:schemeClr val="tx1"/>
                </a:solidFill>
              </a:rPr>
              <a:t>! </a:t>
            </a:r>
            <a:r>
              <a:rPr lang="ru-RU" sz="1600" dirty="0" err="1" smtClean="0">
                <a:solidFill>
                  <a:schemeClr val="tx1"/>
                </a:solidFill>
              </a:rPr>
              <a:t>Ме-ка</a:t>
            </a:r>
            <a:r>
              <a:rPr lang="ru-RU" sz="1600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Козёл на это как рассмеялся! Повернулся и побежал.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31640" y="2996952"/>
            <a:ext cx="6336704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Она стала приманивать его, как домашнего.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47664" y="2996952"/>
            <a:ext cx="590465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Он весь блестел от драгоценных камней.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Что случилось с балаганом, когда вернулся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47664" y="2348880"/>
            <a:ext cx="590465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Его завалило снегом по самую крышу.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47664" y="1700808"/>
            <a:ext cx="590465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На его крыше сидело множество птиц.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304256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Весь он как ворох дорогих камней стал. Так и горит-переливается разными огнями. </a:t>
            </a:r>
            <a:r>
              <a:rPr lang="ru-RU" sz="1400" dirty="0" smtClean="0">
                <a:solidFill>
                  <a:schemeClr val="tx1"/>
                </a:solidFill>
              </a:rPr>
              <a:t>Наверху козёл стоит — и всё бьёт да бьёт серебряным копытцем, а камни сыплются да сыплются.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789040"/>
            <a:ext cx="2160000" cy="216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Сколько драгоценных камней взял </a:t>
            </a:r>
            <a:r>
              <a:rPr lang="ru-RU" sz="2000" b="1" dirty="0" err="1" smtClean="0">
                <a:solidFill>
                  <a:srgbClr val="000099"/>
                </a:solidFill>
              </a:rPr>
              <a:t>Кокованя</a:t>
            </a:r>
            <a:r>
              <a:rPr lang="ru-RU" sz="2000" b="1" dirty="0" smtClean="0">
                <a:solidFill>
                  <a:srgbClr val="000099"/>
                </a:solidFill>
              </a:rPr>
              <a:t>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полную шапку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две шапки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Кокованя</a:t>
            </a:r>
            <a:r>
              <a:rPr lang="ru-RU" sz="2000" dirty="0" smtClean="0">
                <a:solidFill>
                  <a:schemeClr val="tx1"/>
                </a:solidFill>
              </a:rPr>
              <a:t> сразу </a:t>
            </a:r>
            <a:r>
              <a:rPr lang="ru-RU" sz="2000" b="1" dirty="0" smtClean="0">
                <a:solidFill>
                  <a:schemeClr val="tx1"/>
                </a:solidFill>
              </a:rPr>
              <a:t>полшапки </a:t>
            </a:r>
            <a:r>
              <a:rPr lang="ru-RU" sz="2000" dirty="0" smtClean="0">
                <a:solidFill>
                  <a:schemeClr val="tx1"/>
                </a:solidFill>
              </a:rPr>
              <a:t>камней нагрёб.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полшапки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816424" cy="32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683569" y="836712"/>
            <a:ext cx="3744416" cy="52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писатель,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очень любил устное народное творчество и свои литературные произведения называл сказами. Чем отличается сказка от рассказа? (в сказке – выдумка, волшебство, а</a:t>
            </a:r>
          </a:p>
          <a:p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рассказе – события из реальной жизни и герои – обычные люди).</a:t>
            </a:r>
          </a:p>
          <a:p>
            <a:pPr>
              <a:lnSpc>
                <a:spcPct val="115000"/>
              </a:lnSpc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«Сказ» – слово очень похожее на слово «сказка». Сказ – устное предание, в которых сказка причудливо переплетается с реальной жизнью. В этих сказах действующие лица – обыкновенные земные люди. А рядом с ними – сказочные герои. Вот такие сказы и писал писатель Павел Петрович Бажов. Этот человек стал писателем в очень зрелом возрасте. Когда напечатали его первое произведение, ему исполнилось 57 лет. Родился Павел Петрович  в семье мастера, работавшего на горном заводе.</a:t>
            </a: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Бажов собрал все свои сказы и напечатал книгу «Малахитовая шкатулка». </a:t>
            </a:r>
          </a:p>
        </p:txBody>
      </p:sp>
    </p:spTree>
    <p:extLst>
      <p:ext uri="{BB962C8B-B14F-4D97-AF65-F5344CB8AC3E}">
        <p14:creationId xmlns:p14="http://schemas.microsoft.com/office/powerpoint/2010/main" val="1750556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31640" y="2348880"/>
            <a:ext cx="6336704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Она исчезла вместе с Серебряным копытцем.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Куда подевалась кошка </a:t>
            </a:r>
            <a:r>
              <a:rPr lang="ru-RU" sz="2000" b="1" dirty="0" err="1" smtClean="0">
                <a:solidFill>
                  <a:srgbClr val="000099"/>
                </a:solidFill>
              </a:rPr>
              <a:t>Мурёнка</a:t>
            </a:r>
            <a:r>
              <a:rPr lang="ru-RU" sz="2000" b="1" dirty="0" smtClean="0">
                <a:solidFill>
                  <a:srgbClr val="000099"/>
                </a:solidFill>
              </a:rPr>
              <a:t>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31640" y="1700808"/>
            <a:ext cx="6336704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Она юркнула в избушку.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31640" y="2996952"/>
            <a:ext cx="6336704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Она  убежала в лес ловить мышей.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Всё бы хорошо, да </a:t>
            </a:r>
            <a:r>
              <a:rPr lang="ru-RU" sz="1600" dirty="0" err="1" smtClean="0">
                <a:solidFill>
                  <a:schemeClr val="tx1"/>
                </a:solidFill>
              </a:rPr>
              <a:t>Мурёнки</a:t>
            </a:r>
            <a:r>
              <a:rPr lang="ru-RU" sz="1600" dirty="0" smtClean="0">
                <a:solidFill>
                  <a:schemeClr val="tx1"/>
                </a:solidFill>
              </a:rPr>
              <a:t> жалко. Больше её так и не видали, да и Серебряное Копытце тоже не показался.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496101" y="5013172"/>
            <a:ext cx="45719" cy="1089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764704"/>
            <a:ext cx="4752528" cy="511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понимаете пословицу: «Добро оплачивается добром».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 чём мы сегодня беседовали, ребята?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-Понравились вам герои сказки?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 хотите быть на них похожими?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человек любить и ухаживать за домашним животным? Каким по характеру должен быть человек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Правильно, трудолюбивым, добрым, заботливым, бескорыстным. За добрый характер, за трудолюбие волшебный козлик наградил главных героев сказки драгоценными камешками.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Благодарю вас за хорошую работу, вы молодцы!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8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5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05" y="692696"/>
            <a:ext cx="554461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7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3333FF"/>
                </a:solidFill>
              </a:rPr>
              <a:t>Кокованя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Какое прозвище было у старика?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</a:t>
            </a:r>
            <a:r>
              <a:rPr lang="ru-RU" sz="2400" b="1" dirty="0" err="1" smtClean="0">
                <a:solidFill>
                  <a:srgbClr val="3333FF"/>
                </a:solidFill>
              </a:rPr>
              <a:t>Потапыч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Моргун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160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 в нашем заводе старик один, по прозвищу </a:t>
            </a:r>
            <a:r>
              <a:rPr lang="ru-RU" b="1" dirty="0" err="1" smtClean="0">
                <a:solidFill>
                  <a:schemeClr val="tx1"/>
                </a:solidFill>
              </a:rPr>
              <a:t>Кокованя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789040"/>
            <a:ext cx="2160000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654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Глинка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836712"/>
            <a:ext cx="6912768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Как называлась деревня, где  осиротела семья?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Суглинка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</a:t>
            </a:r>
            <a:r>
              <a:rPr lang="ru-RU" sz="2400" b="1" dirty="0" err="1" smtClean="0">
                <a:solidFill>
                  <a:srgbClr val="3333FF"/>
                </a:solidFill>
              </a:rPr>
              <a:t>Марьино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Спросил у соседей — не знают ли кого, а соседи и говорят: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— Недавно</a:t>
            </a:r>
            <a:r>
              <a:rPr lang="ru-RU" sz="1600" b="1" dirty="0" smtClean="0">
                <a:solidFill>
                  <a:schemeClr val="tx1"/>
                </a:solidFill>
              </a:rPr>
              <a:t> на Глинке </a:t>
            </a:r>
            <a:r>
              <a:rPr lang="ru-RU" sz="1600" dirty="0" smtClean="0">
                <a:solidFill>
                  <a:schemeClr val="tx1"/>
                </a:solidFill>
              </a:rPr>
              <a:t>осиротела семья Григория Потопаева.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3333FF"/>
                </a:solidFill>
              </a:rPr>
              <a:t>Дарёнка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1640" y="836712"/>
            <a:ext cx="6300016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Как звали девочку-сиротку, которую приютил старик?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</a:t>
            </a:r>
            <a:r>
              <a:rPr lang="ru-RU" sz="2400" b="1" dirty="0" err="1" smtClean="0">
                <a:solidFill>
                  <a:srgbClr val="3333FF"/>
                </a:solidFill>
              </a:rPr>
              <a:t>Настёнка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Алёнка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232248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Потом и спрашивает у сиротки: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— Ну как, </a:t>
            </a:r>
            <a:r>
              <a:rPr lang="ru-RU" sz="1400" dirty="0" err="1" smtClean="0">
                <a:solidFill>
                  <a:schemeClr val="tx1"/>
                </a:solidFill>
              </a:rPr>
              <a:t>подарёнушка</a:t>
            </a:r>
            <a:r>
              <a:rPr lang="ru-RU" sz="1400" dirty="0" smtClean="0">
                <a:solidFill>
                  <a:schemeClr val="tx1"/>
                </a:solidFill>
              </a:rPr>
              <a:t>, пойдёшь ко мне жить? Девчоночка удивилась: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— Ты, </a:t>
            </a:r>
            <a:r>
              <a:rPr lang="ru-RU" sz="1400" dirty="0" err="1" smtClean="0">
                <a:solidFill>
                  <a:schemeClr val="tx1"/>
                </a:solidFill>
              </a:rPr>
              <a:t>дедо</a:t>
            </a:r>
            <a:r>
              <a:rPr lang="ru-RU" sz="1400" dirty="0" smtClean="0">
                <a:solidFill>
                  <a:schemeClr val="tx1"/>
                </a:solidFill>
              </a:rPr>
              <a:t>, как узнал, что меня </a:t>
            </a:r>
            <a:r>
              <a:rPr lang="ru-RU" sz="1400" b="1" dirty="0" err="1" smtClean="0">
                <a:solidFill>
                  <a:schemeClr val="tx1"/>
                </a:solidFill>
              </a:rPr>
              <a:t>Дарёнкой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зовут?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789040"/>
            <a:ext cx="2160000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6 лет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35696" y="836712"/>
            <a:ext cx="5436000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Сколько лет было </a:t>
            </a:r>
            <a:r>
              <a:rPr lang="ru-RU" sz="2000" b="1" dirty="0" err="1" smtClean="0">
                <a:solidFill>
                  <a:srgbClr val="000099"/>
                </a:solidFill>
              </a:rPr>
              <a:t>Дарёнке</a:t>
            </a:r>
            <a:r>
              <a:rPr lang="ru-RU" sz="2000" b="1" dirty="0" smtClean="0">
                <a:solidFill>
                  <a:srgbClr val="000099"/>
                </a:solidFill>
              </a:rPr>
              <a:t>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7 лет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8 лет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2232248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- Старших-то девчонок приказчик велел в барскую </a:t>
            </a:r>
            <a:r>
              <a:rPr lang="ru-RU" sz="1400" dirty="0" err="1" smtClean="0">
                <a:solidFill>
                  <a:schemeClr val="tx1"/>
                </a:solidFill>
              </a:rPr>
              <a:t>рукодельню</a:t>
            </a:r>
            <a:r>
              <a:rPr lang="ru-RU" sz="1400" dirty="0" smtClean="0">
                <a:solidFill>
                  <a:schemeClr val="tx1"/>
                </a:solidFill>
              </a:rPr>
              <a:t> взять, а одну девчоночку </a:t>
            </a:r>
            <a:r>
              <a:rPr lang="ru-RU" sz="1400" b="1" dirty="0" smtClean="0">
                <a:solidFill>
                  <a:schemeClr val="tx1"/>
                </a:solidFill>
              </a:rPr>
              <a:t>по шестому году </a:t>
            </a:r>
            <a:r>
              <a:rPr lang="ru-RU" sz="1400" dirty="0" smtClean="0">
                <a:solidFill>
                  <a:schemeClr val="tx1"/>
                </a:solidFill>
              </a:rPr>
              <a:t>никому не надо. Вот ты и возьми её.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789040"/>
            <a:ext cx="2160000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836712"/>
            <a:ext cx="5688632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Кого старик взял к себе жить вместе с девочкой?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1700808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собачку Дружка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27784" y="2996952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козлёнка Дымка 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789040"/>
            <a:ext cx="1944000" cy="21600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— Пойду. Только ты эту </a:t>
            </a:r>
            <a:r>
              <a:rPr lang="ru-RU" sz="1600" b="1" dirty="0" smtClean="0">
                <a:solidFill>
                  <a:schemeClr val="tx1"/>
                </a:solidFill>
              </a:rPr>
              <a:t>кошку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Мурёнку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тоже возьми. Гляди, какая хорошая.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789040"/>
            <a:ext cx="1943976" cy="21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27784" y="2348880"/>
            <a:ext cx="388843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 кошку </a:t>
            </a:r>
            <a:r>
              <a:rPr lang="ru-RU" sz="2400" b="1" dirty="0" err="1" smtClean="0">
                <a:solidFill>
                  <a:srgbClr val="3333FF"/>
                </a:solidFill>
              </a:rPr>
              <a:t>Мурёнку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789040"/>
            <a:ext cx="1944216" cy="216024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https://findicons.com/files/icons/756/ginux/64/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99695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9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853</Words>
  <Application>Microsoft Office PowerPoint</Application>
  <PresentationFormat>Экран (4:3)</PresentationFormat>
  <Paragraphs>117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Куров</dc:creator>
  <cp:lastModifiedBy>User</cp:lastModifiedBy>
  <cp:revision>20</cp:revision>
  <dcterms:created xsi:type="dcterms:W3CDTF">2018-07-07T19:26:27Z</dcterms:created>
  <dcterms:modified xsi:type="dcterms:W3CDTF">2021-12-19T11:30:51Z</dcterms:modified>
</cp:coreProperties>
</file>