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63" r:id="rId10"/>
    <p:sldId id="275" r:id="rId11"/>
    <p:sldId id="264" r:id="rId12"/>
    <p:sldId id="280" r:id="rId13"/>
    <p:sldId id="265" r:id="rId14"/>
    <p:sldId id="266" r:id="rId15"/>
    <p:sldId id="267" r:id="rId16"/>
    <p:sldId id="268" r:id="rId17"/>
    <p:sldId id="281" r:id="rId18"/>
    <p:sldId id="282" r:id="rId19"/>
    <p:sldId id="269" r:id="rId20"/>
    <p:sldId id="270" r:id="rId21"/>
    <p:sldId id="271" r:id="rId22"/>
    <p:sldId id="274" r:id="rId23"/>
    <p:sldId id="277" r:id="rId24"/>
    <p:sldId id="272" r:id="rId25"/>
    <p:sldId id="279" r:id="rId26"/>
    <p:sldId id="273" r:id="rId27"/>
    <p:sldId id="27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432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5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sers.antiplagiat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Microsoft_Office_Word_97_-_20031.doc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14291"/>
            <a:ext cx="7715304" cy="1214445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ru-RU" sz="2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214422"/>
            <a:ext cx="5929322" cy="535785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</a:pPr>
            <a:r>
              <a:rPr lang="ru-RU" altLang="ru-RU" sz="60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Портфолио</a:t>
            </a:r>
            <a:r>
              <a:rPr lang="ru-RU" altLang="ru-RU" sz="6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br>
              <a:rPr lang="ru-RU" altLang="ru-RU" sz="6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</a:br>
            <a:r>
              <a:rPr lang="ru-RU" altLang="ru-RU" sz="6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Казанцевой Светланы Михайловны</a:t>
            </a:r>
          </a:p>
          <a:p>
            <a:pPr>
              <a:lnSpc>
                <a:spcPct val="90000"/>
              </a:lnSpc>
            </a:pPr>
            <a:r>
              <a:rPr lang="ru-RU" altLang="ru-RU" sz="6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/>
            </a:r>
            <a:br>
              <a:rPr lang="ru-RU" altLang="ru-RU" sz="6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</a:b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музыкального руководителя МДОУ</a:t>
            </a:r>
          </a:p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«Детский сад №85 комбинированного вида» г. 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о.Саранск</a:t>
            </a:r>
            <a:b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</a:br>
            <a:endParaRPr lang="ru-RU" altLang="ru-RU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 Дата рождения: 05.03.1985 г.</a:t>
            </a:r>
          </a:p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Профессиональное 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образование: высшее, Самарская Государственная Академия Культуры и Искусств 2009;</a:t>
            </a:r>
          </a:p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Стаж педагогической работы (по специальности): 12 лет</a:t>
            </a:r>
          </a:p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Общий трудовой стаж: 12 лет</a:t>
            </a:r>
          </a:p>
          <a:p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Наличие квалификационной категории: высшая квалификационная категория, присвоена 22.03.2018г.</a:t>
            </a:r>
            <a:r>
              <a:rPr lang="en-US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endParaRPr lang="ru-RU" altLang="ru-RU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r>
              <a:rPr lang="en-US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Приказ №252</a:t>
            </a:r>
          </a:p>
          <a:p>
            <a:endParaRPr lang="ru-RU" dirty="0"/>
          </a:p>
        </p:txBody>
      </p:sp>
      <p:pic>
        <p:nvPicPr>
          <p:cNvPr id="5" name="Рисунок 4" descr="Казанцева С.М. муз ру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398" y="1214422"/>
            <a:ext cx="3357602" cy="5036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4386"/>
            <a:ext cx="7932470" cy="5609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3387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500042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 Наличие публикаций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21836"/>
            <a:ext cx="4032448" cy="56979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072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/>
          </a:p>
        </p:txBody>
      </p:sp>
      <p:pic>
        <p:nvPicPr>
          <p:cNvPr id="35842" name="Picture 2" descr="C:\Documents and Settings\ст.воспитатель\Рабочий стол\кон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49884"/>
            <a:ext cx="3929090" cy="5408116"/>
          </a:xfrm>
          <a:prstGeom prst="rect">
            <a:avLst/>
          </a:prstGeom>
          <a:noFill/>
        </p:spPr>
      </p:pic>
      <p:pic>
        <p:nvPicPr>
          <p:cNvPr id="7" name="Рисунок 6" descr="Untitled.FR12 - 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428736"/>
            <a:ext cx="3727157" cy="54171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Untitled.FR12 - 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785794"/>
            <a:ext cx="3500462" cy="4953458"/>
          </a:xfrm>
          <a:prstGeom prst="rect">
            <a:avLst/>
          </a:prstGeom>
        </p:spPr>
      </p:pic>
      <p:pic>
        <p:nvPicPr>
          <p:cNvPr id="5" name="Рисунок 4" descr="Untitled.FR12 - 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785794"/>
            <a:ext cx="3584301" cy="507209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673" name="Picture 1" descr="C:\Documents and Settings\ст.воспитатель\Рабочий стол\коны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903577" y="193887"/>
            <a:ext cx="4714908" cy="6489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285728"/>
            <a:ext cx="801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 классов, мероприятий</a:t>
            </a:r>
            <a:endParaRPr lang="ru-RU" sz="2000" b="1" dirty="0"/>
          </a:p>
        </p:txBody>
      </p:sp>
      <p:pic>
        <p:nvPicPr>
          <p:cNvPr id="27649" name="Picture 1" descr="C:\Documents and Settings\ст.воспитатель\Рабочий стол\коны 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85794"/>
            <a:ext cx="3944471" cy="5429288"/>
          </a:xfrm>
          <a:prstGeom prst="rect">
            <a:avLst/>
          </a:prstGeom>
          <a:noFill/>
        </p:spPr>
      </p:pic>
      <p:pic>
        <p:nvPicPr>
          <p:cNvPr id="27650" name="Picture 2" descr="C:\Documents and Settings\ст.воспитатель\Рабочий стол\коны 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785794"/>
            <a:ext cx="3840670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Untitled.FR12 - 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071546"/>
            <a:ext cx="3857652" cy="5458912"/>
          </a:xfrm>
          <a:prstGeom prst="rect">
            <a:avLst/>
          </a:prstGeom>
        </p:spPr>
      </p:pic>
      <p:pic>
        <p:nvPicPr>
          <p:cNvPr id="6" name="Рисунок 5" descr="Untitled.FR12 - 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1142984"/>
            <a:ext cx="3887184" cy="550070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Untitled.FR12 - 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4139616" cy="5857916"/>
          </a:xfrm>
          <a:prstGeom prst="rect">
            <a:avLst/>
          </a:prstGeom>
        </p:spPr>
      </p:pic>
      <p:pic>
        <p:nvPicPr>
          <p:cNvPr id="36866" name="Picture 2" descr="C:\Documents and Settings\ст.воспитатель\Рабочий стол\коны 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85728"/>
            <a:ext cx="4161738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890" name="Picture 2" descr="C:\Documents and Settings\ст.воспитатель\Рабочий стол\коны 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992235" y="-63464"/>
            <a:ext cx="4588026" cy="6858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428604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9. Общественно – педагогическая активность педагога: участие в комиссиях, педагогических сообществах, в жюри конкурсов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38629"/>
            <a:ext cx="3900430" cy="55172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27085066_14-kartinkin-com-p-fon-dlya-muzikalnoi-viktorini-krasivo-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  <a:t>П</a:t>
            </a:r>
            <a:r>
              <a:rPr lang="ru-RU" alt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  <a:t>едагогический опыт </a:t>
            </a:r>
            <a:r>
              <a:rPr lang="ru-RU" alt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  <a:t>«Музыкальная деятельность как средство формирования нравственно-патриотических качеств у детей старшего дошкольного возраста»</a:t>
            </a:r>
            <a:br>
              <a:rPr lang="ru-RU" alt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  <a:t>представлен на сайте</a:t>
            </a:r>
            <a:br>
              <a:rPr lang="ru-RU" alt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</a:br>
            <a:r>
              <a:rPr lang="en-AU" sz="32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https://ds85sar.schoolrm.ru/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Оригинальность педагогического опыта составляет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75%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Материал проверен на плагиат на сайте: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: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//users.antiplagiat.ru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285728"/>
            <a:ext cx="7691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10. Реализация регионального компонента в образовательном процессе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4047187" cy="55676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807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11. Участие педагога в профессиональных конкурсах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1" y="1111606"/>
            <a:ext cx="7423308" cy="52491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7727007" cy="5467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4402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2" y="764704"/>
            <a:ext cx="8136135" cy="5753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0902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2195736" y="332656"/>
          <a:ext cx="4342929" cy="6208290"/>
        </p:xfrm>
        <a:graphic>
          <a:graphicData uri="http://schemas.openxmlformats.org/presentationml/2006/ole">
            <p:oleObj spid="_x0000_s3074" name="Document" r:id="rId4" imgW="7553304" imgH="10798748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диплом мы-мордва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476672"/>
            <a:ext cx="4392488" cy="614803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757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95" y="828690"/>
            <a:ext cx="4009936" cy="5672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722203"/>
            <a:ext cx="4080249" cy="576692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20688"/>
            <a:ext cx="4257893" cy="60212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0193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785794"/>
            <a:ext cx="835824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1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пособий.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2.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Организация партнерского взаимодействия с родителями для решения воспитательных и образовательных задач.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3.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Участие в инновационной (экспериментальной) деятельности.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4.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Результаты участия воспитанников в: конкурсах, выставках, турнирах, соревнованиях, акциях, фестивалях.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 5.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Наличие публикаций.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6.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7.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Проведение открытых занятий, мастер- классов, мероприятий.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8.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Экспертная деятельность.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9.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Общественно – педагогическая активность педагога: участие в комиссиях, педагогических сообществах, в жюри конкурсов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10.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Реализация регионального компонента в образовательном процессе.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11.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Участие педагога в профессиональных конкурсах.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12.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Наставничество 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 13.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Награды и поощрения.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28992" y="214290"/>
            <a:ext cx="1884618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8243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Наличие авторских программ, методических пособий.</a:t>
            </a:r>
            <a:endParaRPr lang="ru-RU" sz="2000" b="1" dirty="0"/>
          </a:p>
        </p:txBody>
      </p:sp>
      <p:pic>
        <p:nvPicPr>
          <p:cNvPr id="4" name="Рисунок 3" descr="Untitled.FR12 - 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071546"/>
            <a:ext cx="3836701" cy="5429264"/>
          </a:xfrm>
          <a:prstGeom prst="rect">
            <a:avLst/>
          </a:prstGeom>
        </p:spPr>
      </p:pic>
      <p:pic>
        <p:nvPicPr>
          <p:cNvPr id="5" name="Рисунок 4" descr="Untitled.FR12 - 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1000108"/>
            <a:ext cx="4000528" cy="56610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5" y="285728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Организация партнерского взаимодействия с родителями для решения воспитательных и образовательных задач.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22" y="1169383"/>
            <a:ext cx="4010530" cy="55172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72" y="428604"/>
            <a:ext cx="771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Участие в инновационной (экспериментальной) деятельности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91" y="1052550"/>
            <a:ext cx="4017633" cy="5527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98" y="1061698"/>
            <a:ext cx="3763565" cy="55178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627784" y="836712"/>
          <a:ext cx="3870325" cy="5470525"/>
        </p:xfrm>
        <a:graphic>
          <a:graphicData uri="http://schemas.openxmlformats.org/presentationml/2006/ole">
            <p:oleObj spid="_x0000_s2050" name="PDF" r:id="rId4" imgW="0" imgH="0" progId="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7" y="500042"/>
            <a:ext cx="814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 Результаты участия воспитанников в: конкурсах, выставках, турнирах, соревнованиях, акциях, фестивалях</a:t>
            </a:r>
            <a:endParaRPr lang="ru-RU" sz="2000" b="1" dirty="0"/>
          </a:p>
        </p:txBody>
      </p:sp>
      <p:pic>
        <p:nvPicPr>
          <p:cNvPr id="4" name="Рисунок 3" descr="Untitled.FR12 - 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736"/>
            <a:ext cx="3685268" cy="5214974"/>
          </a:xfrm>
          <a:prstGeom prst="rect">
            <a:avLst/>
          </a:prstGeom>
        </p:spPr>
      </p:pic>
      <p:pic>
        <p:nvPicPr>
          <p:cNvPr id="5" name="Рисунок 4" descr="Untitled.FR12 - 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571612"/>
            <a:ext cx="3643338" cy="5155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627085066_14-kartinkin-com-p-fon-dlya-muzikalnoi-viktorini-krasivo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Untitled.FR12 - 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500042"/>
            <a:ext cx="4240583" cy="60007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285</Words>
  <Application>Microsoft Office PowerPoint</Application>
  <PresentationFormat>Экран (4:3)</PresentationFormat>
  <Paragraphs>36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Тема Office</vt:lpstr>
      <vt:lpstr>PDF</vt:lpstr>
      <vt:lpstr>Document</vt:lpstr>
      <vt:lpstr>Министерство образования Республики Мордовия </vt:lpstr>
      <vt:lpstr>Педагогический опыт  «Музыкальная деятельность как средство формирования нравственно-патриотических качеств у детей старшего дошкольного возраста» представлен на сайте https://ds85sar.schoolrm.ru/   Оригинальность педагогического опыта составляет: 75%   Материал проверен на плагиат на сайте: https://users.antiplagiat.ru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муз.кабинет</dc:creator>
  <cp:lastModifiedBy>ст.воспитатель</cp:lastModifiedBy>
  <cp:revision>73</cp:revision>
  <dcterms:created xsi:type="dcterms:W3CDTF">2022-11-01T06:34:00Z</dcterms:created>
  <dcterms:modified xsi:type="dcterms:W3CDTF">2022-12-12T12:54:49Z</dcterms:modified>
</cp:coreProperties>
</file>