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71" r:id="rId12"/>
    <p:sldId id="268" r:id="rId13"/>
    <p:sldId id="269" r:id="rId14"/>
    <p:sldId id="270" r:id="rId15"/>
    <p:sldId id="272" r:id="rId16"/>
    <p:sldId id="273" r:id="rId17"/>
    <p:sldId id="274" r:id="rId18"/>
    <p:sldId id="275" r:id="rId19"/>
    <p:sldId id="27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s93sar.schoolrm.ru/sveden/employees/10035/472323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maam.ru/users/37441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3649787_112-p-fon-dlya-kursovoi-prezentatsii-1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480"/>
            <a:ext cx="9358345" cy="70644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1928801"/>
            <a:ext cx="7358114" cy="4000529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    Интернет - портфолио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                     </a:t>
            </a:r>
            <a:b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                        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воспитателя высшей </a:t>
            </a:r>
            <a:b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квалификационной  категории                                                                             </a:t>
            </a:r>
            <a:b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</a:t>
            </a:r>
            <a:b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</a:t>
            </a:r>
            <a:r>
              <a:rPr lang="ru-RU" sz="3200" cap="none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Куяновой</a:t>
            </a: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ru-RU" sz="3200" cap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Марины Владимировны</a:t>
            </a:r>
            <a:r>
              <a:rPr lang="ru-RU" sz="3200" cap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3200" cap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endParaRPr lang="ru-RU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71604" y="1"/>
            <a:ext cx="6923108" cy="1000107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«Детский сад №93»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2928934"/>
            <a:ext cx="220455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13649787_112-p-fon-dlya-kursovoi-prezentatsii-1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4" name="Объект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43108" y="1785926"/>
            <a:ext cx="2894013" cy="4075112"/>
          </a:xfrm>
          <a:prstGeom prst="rect">
            <a:avLst/>
          </a:prstGeom>
        </p:spPr>
      </p:pic>
      <p:pic>
        <p:nvPicPr>
          <p:cNvPr id="6" name="Рисунок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714356"/>
            <a:ext cx="2790171" cy="3944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13649787_112-p-fon-dlya-kursovoi-prezentatsii-1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Поощрения педагога</a:t>
            </a:r>
            <a:endParaRPr lang="ru-RU" sz="32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7" name="Объект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00166" y="2643182"/>
            <a:ext cx="3803500" cy="2657478"/>
          </a:xfrm>
          <a:prstGeom prst="rect">
            <a:avLst/>
          </a:prstGeom>
        </p:spPr>
      </p:pic>
      <p:pic>
        <p:nvPicPr>
          <p:cNvPr id="9" name="Объект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572132" y="1500174"/>
            <a:ext cx="2643206" cy="371299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13649787_112-p-fon-dlya-kursovoi-prezentatsii-1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6" name="Объект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786314" y="1142984"/>
            <a:ext cx="4104377" cy="2928958"/>
          </a:xfrm>
          <a:prstGeom prst="rect">
            <a:avLst/>
          </a:prstGeom>
        </p:spPr>
      </p:pic>
      <p:pic>
        <p:nvPicPr>
          <p:cNvPr id="7" name="Объект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85918" y="2214554"/>
            <a:ext cx="2714577" cy="361830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13649787_112-p-fon-dlya-kursovoi-prezentatsii-1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46" y="-160760"/>
            <a:ext cx="9358345" cy="701876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500166" y="274638"/>
            <a:ext cx="7186634" cy="79690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Я - воспитатель и этим горжусь !</a:t>
            </a:r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8" name="Picture 8" descr="C:\Users\73B5~1\AppData\Local\Temp\Rar$DIa8580.44937\IMG-66f038cb887f7d5a39af601960802c1a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214422"/>
            <a:ext cx="1951386" cy="2601848"/>
          </a:xfrm>
          <a:prstGeom prst="rect">
            <a:avLst/>
          </a:prstGeom>
          <a:noFill/>
        </p:spPr>
      </p:pic>
      <p:pic>
        <p:nvPicPr>
          <p:cNvPr id="9" name="Picture 6" descr="C:\Users\73B5~1\AppData\Local\Temp\Rar$DIa8580.42035\IMG-66cbe4eb85f8c60fbd81c09cbdfc8537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6" y="2357430"/>
            <a:ext cx="1785949" cy="2571768"/>
          </a:xfrm>
          <a:prstGeom prst="rect">
            <a:avLst/>
          </a:prstGeom>
          <a:noFill/>
        </p:spPr>
      </p:pic>
      <p:pic>
        <p:nvPicPr>
          <p:cNvPr id="10" name="Picture 6" descr="C:\Users\73B5~1\AppData\Local\Temp\Rar$DIa8580.16835\IMG-a817f376f86d898e92a3c125a71a29a9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1604" y="4143380"/>
            <a:ext cx="1629915" cy="2173220"/>
          </a:xfrm>
          <a:prstGeom prst="rect">
            <a:avLst/>
          </a:prstGeom>
          <a:noFill/>
        </p:spPr>
      </p:pic>
      <p:pic>
        <p:nvPicPr>
          <p:cNvPr id="11" name="Picture 8" descr="C:\Users\Пользователь\Downloads\IMG_20240313_1511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9058" y="1571612"/>
            <a:ext cx="2507888" cy="3786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1613649787_112-p-fon-dlya-kursovoi-prezentatsii-1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 descr="C:\Users\73B5~1\AppData\Local\Temp\Rar$DIa8580.34940\IMG-9b732fbfd3d6e99c82d488040b8e908e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500042"/>
            <a:ext cx="2035983" cy="2714644"/>
          </a:xfrm>
          <a:prstGeom prst="rect">
            <a:avLst/>
          </a:prstGeom>
          <a:noFill/>
        </p:spPr>
      </p:pic>
      <p:pic>
        <p:nvPicPr>
          <p:cNvPr id="8" name="Picture 2" descr="C:\Users\73B5~1\AppData\Local\Temp\Rar$DIa8580.13596\IMG-02afd6af1a63dc2ca9b03a9b41f52559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3500438"/>
            <a:ext cx="1992277" cy="2656369"/>
          </a:xfrm>
          <a:prstGeom prst="rect">
            <a:avLst/>
          </a:prstGeom>
          <a:noFill/>
        </p:spPr>
      </p:pic>
      <p:pic>
        <p:nvPicPr>
          <p:cNvPr id="11" name="Picture 2" descr="C:\Users\73B5~1\AppData\Local\Temp\Rar$DIa8580.22469\IMG-cae89c98ec7bda8b67d10e1ecd6ff4c1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357166"/>
            <a:ext cx="2000202" cy="2786082"/>
          </a:xfrm>
          <a:prstGeom prst="rect">
            <a:avLst/>
          </a:prstGeom>
          <a:noFill/>
        </p:spPr>
      </p:pic>
      <p:pic>
        <p:nvPicPr>
          <p:cNvPr id="12" name="Picture 2" descr="C:\Users\73B5~1\AppData\Local\Temp\Rar$DIa8580.11335\IMG-4408d6db17f3c345e7fb89bce4233ed5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9124" y="3643314"/>
            <a:ext cx="2762195" cy="20716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928858" y="142852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 descr="1613649787_112-p-fon-dlya-kursovoi-prezentatsii-1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1748" name="Picture 4" descr="C:\Users\73B5~1\AppData\Local\Temp\Rar$DIa8580.49993\IMG-409aa8c3dbd0b03bc5c287a1b2122437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357166"/>
            <a:ext cx="3071834" cy="1814210"/>
          </a:xfrm>
          <a:prstGeom prst="rect">
            <a:avLst/>
          </a:prstGeom>
          <a:noFill/>
        </p:spPr>
      </p:pic>
      <p:pic>
        <p:nvPicPr>
          <p:cNvPr id="8" name="Picture 2" descr="C:\Users\73B5~1\AppData\Local\Temp\Rar$DIa8580.21951\IMG-2ab8220f8152dfb5e5c39d183e6f2afc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4357694"/>
            <a:ext cx="2643205" cy="1662016"/>
          </a:xfrm>
          <a:prstGeom prst="rect">
            <a:avLst/>
          </a:prstGeom>
          <a:noFill/>
        </p:spPr>
      </p:pic>
      <p:pic>
        <p:nvPicPr>
          <p:cNvPr id="10" name="Picture 4" descr="C:\Users\73B5~1\AppData\Local\Temp\Rar$DIa8580.39300\IMG-040b5cb53f63e94cff0148867c3ed72d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7356" y="2571744"/>
            <a:ext cx="2643207" cy="1490108"/>
          </a:xfrm>
          <a:prstGeom prst="rect">
            <a:avLst/>
          </a:prstGeom>
          <a:noFill/>
        </p:spPr>
      </p:pic>
      <p:pic>
        <p:nvPicPr>
          <p:cNvPr id="11" name="Picture 8" descr="C:\Users\73B5~1\AppData\Local\Temp\Rar$DIa8580.19219\IMG-bcc76679f0b489cba65e1c0bbfde2f00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928670"/>
            <a:ext cx="2786082" cy="1839449"/>
          </a:xfrm>
          <a:prstGeom prst="rect">
            <a:avLst/>
          </a:prstGeom>
          <a:noFill/>
        </p:spPr>
      </p:pic>
      <p:pic>
        <p:nvPicPr>
          <p:cNvPr id="12" name="Picture 14" descr="C:\Users\73B5~1\AppData\Local\Temp\Rar$DIa14620.40753\IMG-be78fa115873d06cfb5932810cf34593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2066" y="3429000"/>
            <a:ext cx="2914544" cy="16430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1613649787_112-p-fon-dlya-kursovoi-prezentatsii-1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9700" name="Picture 4" descr="C:\Users\73B5~1\AppData\Local\Temp\Rar$DIa8580.14102\IMG-5156188b2be4382f48fadefe447c1db6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428604"/>
            <a:ext cx="2595506" cy="1946630"/>
          </a:xfrm>
          <a:prstGeom prst="rect">
            <a:avLst/>
          </a:prstGeom>
          <a:noFill/>
        </p:spPr>
      </p:pic>
      <p:pic>
        <p:nvPicPr>
          <p:cNvPr id="10" name="Picture 4" descr="C:\Users\73B5~1\AppData\Local\Temp\Rar$DIa8580.25702\IMG-2c925241e286121ae0bd94b55ac05ba6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4000504"/>
            <a:ext cx="2659005" cy="1994254"/>
          </a:xfrm>
          <a:prstGeom prst="rect">
            <a:avLst/>
          </a:prstGeom>
          <a:noFill/>
        </p:spPr>
      </p:pic>
      <p:pic>
        <p:nvPicPr>
          <p:cNvPr id="11" name="Picture 2" descr="C:\Users\73B5~1\AppData\Local\Temp\Rar$DIa8580.47444\IMG-224dfe25fe3bd9971d0b82a9bb6452d0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1071546"/>
            <a:ext cx="2580160" cy="1935120"/>
          </a:xfrm>
          <a:prstGeom prst="rect">
            <a:avLst/>
          </a:prstGeom>
          <a:noFill/>
        </p:spPr>
      </p:pic>
      <p:pic>
        <p:nvPicPr>
          <p:cNvPr id="12" name="Picture 4" descr="C:\Users\73B5~1\AppData\Local\Temp\Rar$DIa8580.26703\IMG-e6b489f6132fe6208ecf7c83b5efda13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2571744"/>
            <a:ext cx="2484909" cy="1863682"/>
          </a:xfrm>
          <a:prstGeom prst="rect">
            <a:avLst/>
          </a:prstGeom>
          <a:noFill/>
        </p:spPr>
      </p:pic>
      <p:pic>
        <p:nvPicPr>
          <p:cNvPr id="13" name="Picture 2" descr="C:\Users\73B5~1\AppData\Local\Temp\Rar$DIa14620.24300\IMG-6eba720c9f696df0a1d2d7b4c07ce76e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728" y="3429000"/>
            <a:ext cx="1852688" cy="25717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1613649787_112-p-fon-dlya-kursovoi-prezentatsii-1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8678" name="Picture 6" descr="C:\Users\73B5~1\AppData\Local\Temp\Rar$DIa8580.29884\IMG-7b1e058e4376d15604097f4f58d4df6e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7" y="2786058"/>
            <a:ext cx="1928826" cy="2571769"/>
          </a:xfrm>
          <a:prstGeom prst="rect">
            <a:avLst/>
          </a:prstGeom>
          <a:noFill/>
        </p:spPr>
      </p:pic>
      <p:pic>
        <p:nvPicPr>
          <p:cNvPr id="8" name="Picture 6" descr="C:\Users\73B5~1\AppData\Local\Temp\Rar$DIa8580.5494\IMG-715a05bf41afce0ea5c52b0ad6875ffe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32" y="571480"/>
            <a:ext cx="2571768" cy="1928826"/>
          </a:xfrm>
          <a:prstGeom prst="rect">
            <a:avLst/>
          </a:prstGeom>
          <a:noFill/>
        </p:spPr>
      </p:pic>
      <p:pic>
        <p:nvPicPr>
          <p:cNvPr id="9" name="Picture 8" descr="C:\Users\73B5~1\AppData\Local\Temp\Rar$DIa8580.9000\IMG-3025a324b4a2ecf2c95ea5b60dc3132c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428604"/>
            <a:ext cx="2675411" cy="2006558"/>
          </a:xfrm>
          <a:prstGeom prst="rect">
            <a:avLst/>
          </a:prstGeom>
          <a:noFill/>
        </p:spPr>
      </p:pic>
      <p:pic>
        <p:nvPicPr>
          <p:cNvPr id="10" name="Picture 10" descr="C:\Users\73B5~1\AppData\Local\Temp\Rar$DIa14620.35143\IMG-93d7c2eec49b2174a82c46eb6f7232ff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71604" y="3262205"/>
            <a:ext cx="2071702" cy="2762269"/>
          </a:xfrm>
          <a:prstGeom prst="rect">
            <a:avLst/>
          </a:prstGeom>
          <a:noFill/>
        </p:spPr>
      </p:pic>
      <p:pic>
        <p:nvPicPr>
          <p:cNvPr id="11" name="Picture 16" descr="C:\Users\73B5~1\AppData\Local\Temp\Rar$DIa14620.42304\IMG-d0281ec7d35c634849ee768d446e9926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0" y="2857496"/>
            <a:ext cx="2461098" cy="18458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1613649787_112-p-fon-dlya-kursovoi-prezentatsii-1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028" name="Picture 4" descr="C:\Users\73B5~1\AppData\Local\Temp\Rar$DIa14620.27513\IMG-8a1a17fc916b7f32368794752e2f03c8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571480"/>
            <a:ext cx="1714512" cy="2286016"/>
          </a:xfrm>
          <a:prstGeom prst="rect">
            <a:avLst/>
          </a:prstGeom>
          <a:noFill/>
        </p:spPr>
      </p:pic>
      <p:pic>
        <p:nvPicPr>
          <p:cNvPr id="1030" name="Picture 6" descr="C:\Users\73B5~1\AppData\Local\Temp\Rar$DIa14620.30129\IMG-80b67a4d30665f3638553dc95e45bee7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1000108"/>
            <a:ext cx="2381267" cy="1785950"/>
          </a:xfrm>
          <a:prstGeom prst="rect">
            <a:avLst/>
          </a:prstGeom>
          <a:noFill/>
        </p:spPr>
      </p:pic>
      <p:pic>
        <p:nvPicPr>
          <p:cNvPr id="1032" name="Picture 8" descr="C:\Users\73B5~1\AppData\Local\Temp\Rar$DIa14620.32637\IMG-87d676af1d758272c349b985396bb375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3571876"/>
            <a:ext cx="1714513" cy="2286016"/>
          </a:xfrm>
          <a:prstGeom prst="rect">
            <a:avLst/>
          </a:prstGeom>
          <a:noFill/>
        </p:spPr>
      </p:pic>
      <p:pic>
        <p:nvPicPr>
          <p:cNvPr id="1036" name="Picture 12" descr="C:\Users\73B5~1\AppData\Local\Temp\Rar$DIa14620.38077\IMG-a0f4cefd064a12b55b9ab95be7746b7c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43042" y="1142984"/>
            <a:ext cx="2476517" cy="1857388"/>
          </a:xfrm>
          <a:prstGeom prst="rect">
            <a:avLst/>
          </a:prstGeom>
          <a:noFill/>
        </p:spPr>
      </p:pic>
      <p:pic>
        <p:nvPicPr>
          <p:cNvPr id="1041" name="Picture 17" descr="C:\Users\Пользователь\Desktop\IMG-2b9dcdbc5db9a850e330c860d6b3c44e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0430" y="3786190"/>
            <a:ext cx="2476411" cy="1857308"/>
          </a:xfrm>
          <a:prstGeom prst="rect">
            <a:avLst/>
          </a:prstGeom>
          <a:noFill/>
        </p:spPr>
      </p:pic>
      <p:pic>
        <p:nvPicPr>
          <p:cNvPr id="1042" name="Picture 18" descr="C:\Users\Пользователь\Desktop\IMG-b861c63f14e09b197945e9d988b27ab5-V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57950" y="3357562"/>
            <a:ext cx="2476411" cy="17144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13649787_112-p-fon-dlya-kursovoi-prezentatsii-1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ownloads\IMG_20240322_082158_resized_20240322_10525049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1480"/>
            <a:ext cx="9144000" cy="6879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3649787_112-p-fon-dlya-kursovoi-prezentatsii-1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857232"/>
            <a:ext cx="6786610" cy="5357850"/>
          </a:xfrm>
        </p:spPr>
        <p:txBody>
          <a:bodyPr anchor="t">
            <a:noAutofit/>
          </a:bodyPr>
          <a:lstStyle/>
          <a:p>
            <a:pPr marL="0" indent="0">
              <a:lnSpc>
                <a:spcPts val="1225"/>
              </a:lnSpc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Дата рождения:</a:t>
            </a:r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> 05 июня 1982г.</a:t>
            </a:r>
            <a:br>
              <a:rPr lang="ru-RU" sz="12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>ФГБОУ ВО «Мордовский государственный       педагогический институт имени М.Е. Евсевьева» .</a:t>
            </a:r>
            <a:br>
              <a:rPr lang="ru-RU" sz="12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2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Квалификация:</a:t>
            </a:r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> Магистр.</a:t>
            </a:r>
            <a:br>
              <a:rPr lang="ru-RU" sz="12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Направление подготовки: </a:t>
            </a:r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>«Специальное (дефектологическое) образование»</a:t>
            </a:r>
            <a:br>
              <a:rPr lang="ru-RU" sz="12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Диплом:</a:t>
            </a:r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>101305 0008803 ,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>08.07.2015г.</a:t>
            </a:r>
            <a:br>
              <a:rPr lang="ru-RU" sz="12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Профессиональная переподготовка: </a:t>
            </a:r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>ФГБОУ ВО «Мордовский государственный       педагогический институт имени М.Е. Евсевьева» .</a:t>
            </a:r>
            <a:br>
              <a:rPr lang="ru-RU" sz="12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Квалификация:</a:t>
            </a:r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> Воспитатель</a:t>
            </a:r>
            <a:br>
              <a:rPr lang="ru-RU" sz="12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Диплом:</a:t>
            </a:r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> 132401789542,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Дата выдачи:</a:t>
            </a:r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> 08.07.2015г.</a:t>
            </a:r>
            <a:br>
              <a:rPr lang="ru-RU" sz="12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>22 года </a:t>
            </a:r>
            <a:br>
              <a:rPr lang="ru-RU" sz="12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Стаж педагогической работы: </a:t>
            </a:r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>8 лет</a:t>
            </a:r>
            <a:br>
              <a:rPr lang="ru-RU" sz="12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данном учреждении: </a:t>
            </a:r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>3 года 6 месяцев</a:t>
            </a:r>
            <a:br>
              <a:rPr lang="ru-RU" sz="12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>высшая квалификационная категория</a:t>
            </a:r>
            <a:br>
              <a:rPr lang="ru-RU" sz="12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Дата последней аттестации:</a:t>
            </a:r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> 23.05.2023г .</a:t>
            </a:r>
            <a:br>
              <a:rPr lang="ru-RU" sz="12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Занимаемая должность: </a:t>
            </a:r>
            <a:r>
              <a:rPr lang="ru-RU" sz="1200" b="0" dirty="0" smtClean="0">
                <a:latin typeface="Times New Roman" pitchFamily="18" charset="0"/>
                <a:cs typeface="Times New Roman" pitchFamily="18" charset="0"/>
              </a:rPr>
              <a:t>воспитатель</a:t>
            </a:r>
            <a:endParaRPr lang="ru-RU" sz="12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71669" y="285729"/>
            <a:ext cx="6429421" cy="642941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Куянова</a:t>
            </a:r>
            <a:r>
              <a:rPr lang="ru-RU" sz="3200" b="1" i="1" dirty="0" smtClean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Марина Владимировна</a:t>
            </a:r>
            <a:endParaRPr lang="ru-RU" sz="3200" b="1" i="1" dirty="0">
              <a:solidFill>
                <a:schemeClr val="tx1"/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13649787_112-p-fon-dlya-kursovoi-prezentatsii-1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7222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25536"/>
          </a:xfrm>
        </p:spPr>
        <p:txBody>
          <a:bodyPr>
            <a:normAutofit fontScale="90000"/>
          </a:bodyPr>
          <a:lstStyle/>
          <a:p>
            <a:r>
              <a:rPr lang="ru-RU" altLang="ru-RU" sz="3600" b="1" dirty="0" smtClean="0">
                <a:solidFill>
                  <a:schemeClr val="accent2"/>
                </a:solidFill>
                <a:latin typeface="Monotype Corsiva" pitchFamily="66" charset="0"/>
                <a:cs typeface="Arial" pitchFamily="34" charset="0"/>
              </a:rPr>
              <a:t/>
            </a:r>
            <a:br>
              <a:rPr lang="ru-RU" altLang="ru-RU" sz="3600" b="1" dirty="0" smtClean="0">
                <a:solidFill>
                  <a:schemeClr val="accent2"/>
                </a:solidFill>
                <a:latin typeface="Monotype Corsiva" pitchFamily="66" charset="0"/>
                <a:cs typeface="Arial" pitchFamily="34" charset="0"/>
              </a:rPr>
            </a:br>
            <a:r>
              <a:rPr lang="ru-RU" altLang="ru-RU" sz="3600" b="1" dirty="0" smtClean="0">
                <a:solidFill>
                  <a:schemeClr val="accent2"/>
                </a:solidFill>
                <a:latin typeface="Monotype Corsiva" pitchFamily="66" charset="0"/>
                <a:cs typeface="Arial" pitchFamily="34" charset="0"/>
              </a:rPr>
              <a:t/>
            </a:r>
            <a:br>
              <a:rPr lang="ru-RU" altLang="ru-RU" sz="3600" b="1" dirty="0" smtClean="0">
                <a:solidFill>
                  <a:schemeClr val="accent2"/>
                </a:solidFill>
                <a:latin typeface="Monotype Corsiva" pitchFamily="66" charset="0"/>
                <a:cs typeface="Arial" pitchFamily="34" charset="0"/>
              </a:rPr>
            </a:br>
            <a:r>
              <a:rPr lang="ru-RU" altLang="ru-RU" sz="3600" b="1" dirty="0" smtClean="0">
                <a:solidFill>
                  <a:schemeClr val="accent2"/>
                </a:solidFill>
                <a:latin typeface="Monotype Corsiva" pitchFamily="66" charset="0"/>
                <a:cs typeface="Arial" pitchFamily="34" charset="0"/>
              </a:rPr>
              <a:t/>
            </a:r>
            <a:br>
              <a:rPr lang="ru-RU" altLang="ru-RU" sz="3600" b="1" dirty="0" smtClean="0">
                <a:solidFill>
                  <a:schemeClr val="accent2"/>
                </a:solidFill>
                <a:latin typeface="Monotype Corsiva" pitchFamily="66" charset="0"/>
                <a:cs typeface="Arial" pitchFamily="34" charset="0"/>
              </a:rPr>
            </a:br>
            <a:r>
              <a:rPr lang="ru-RU" altLang="ru-RU" sz="3600" b="1" dirty="0" smtClean="0">
                <a:solidFill>
                  <a:schemeClr val="accent2"/>
                </a:solidFill>
                <a:latin typeface="Monotype Corsiva" pitchFamily="66" charset="0"/>
                <a:cs typeface="Arial" pitchFamily="34" charset="0"/>
              </a:rPr>
              <a:t/>
            </a:r>
            <a:br>
              <a:rPr lang="ru-RU" altLang="ru-RU" sz="3600" b="1" dirty="0" smtClean="0">
                <a:solidFill>
                  <a:schemeClr val="accent2"/>
                </a:solidFill>
                <a:latin typeface="Monotype Corsiva" pitchFamily="66" charset="0"/>
                <a:cs typeface="Arial" pitchFamily="34" charset="0"/>
              </a:rPr>
            </a:br>
            <a:r>
              <a:rPr lang="ru-RU" altLang="ru-RU" sz="3600" b="1" dirty="0" smtClean="0">
                <a:solidFill>
                  <a:schemeClr val="accent2"/>
                </a:solidFill>
                <a:latin typeface="Monotype Corsiva" pitchFamily="66" charset="0"/>
                <a:cs typeface="Arial" pitchFamily="34" charset="0"/>
              </a:rPr>
              <a:t/>
            </a:r>
            <a:br>
              <a:rPr lang="ru-RU" altLang="ru-RU" sz="3600" b="1" dirty="0" smtClean="0">
                <a:solidFill>
                  <a:schemeClr val="accent2"/>
                </a:solidFill>
                <a:latin typeface="Monotype Corsiva" pitchFamily="66" charset="0"/>
                <a:cs typeface="Arial" pitchFamily="34" charset="0"/>
              </a:rPr>
            </a:br>
            <a:r>
              <a:rPr lang="ru-RU" altLang="ru-RU" sz="3100" b="1" dirty="0" smtClean="0">
                <a:solidFill>
                  <a:srgbClr val="002060"/>
                </a:solidFill>
                <a:latin typeface="Monotype Corsiva" pitchFamily="66" charset="0"/>
                <a:cs typeface="Arial" pitchFamily="34" charset="0"/>
              </a:rPr>
              <a:t>Представление педагогического опыта</a:t>
            </a:r>
            <a:br>
              <a:rPr lang="ru-RU" altLang="ru-RU" sz="3100" b="1" dirty="0" smtClean="0">
                <a:solidFill>
                  <a:srgbClr val="002060"/>
                </a:solidFill>
                <a:latin typeface="Monotype Corsiva" pitchFamily="66" charset="0"/>
                <a:cs typeface="Arial" pitchFamily="34" charset="0"/>
              </a:rPr>
            </a:br>
            <a:r>
              <a:rPr lang="ru-RU" altLang="ru-RU" sz="3100" b="1" dirty="0" smtClean="0">
                <a:solidFill>
                  <a:srgbClr val="002060"/>
                </a:solidFill>
                <a:latin typeface="Monotype Corsiva" pitchFamily="66" charset="0"/>
                <a:cs typeface="Arial" pitchFamily="34" charset="0"/>
              </a:rPr>
              <a:t> </a:t>
            </a:r>
            <a:r>
              <a:rPr lang="ru-RU" altLang="ru-RU" sz="3100" b="1" dirty="0" err="1" smtClean="0">
                <a:solidFill>
                  <a:srgbClr val="002060"/>
                </a:solidFill>
                <a:latin typeface="Monotype Corsiva" pitchFamily="66" charset="0"/>
                <a:cs typeface="Arial" pitchFamily="34" charset="0"/>
              </a:rPr>
              <a:t>Куяновой</a:t>
            </a:r>
            <a:r>
              <a:rPr lang="ru-RU" altLang="ru-RU" sz="3100" b="1" dirty="0" smtClean="0">
                <a:solidFill>
                  <a:srgbClr val="002060"/>
                </a:solidFill>
                <a:latin typeface="Monotype Corsiva" pitchFamily="66" charset="0"/>
                <a:cs typeface="Arial" pitchFamily="34" charset="0"/>
              </a:rPr>
              <a:t> Марины Владимировны</a:t>
            </a:r>
            <a:br>
              <a:rPr lang="ru-RU" altLang="ru-RU" sz="3100" b="1" dirty="0" smtClean="0">
                <a:solidFill>
                  <a:srgbClr val="002060"/>
                </a:solidFill>
                <a:latin typeface="Monotype Corsiva" pitchFamily="66" charset="0"/>
                <a:cs typeface="Arial" pitchFamily="34" charset="0"/>
              </a:rPr>
            </a:br>
            <a:r>
              <a:rPr lang="ru-RU" altLang="ru-RU" sz="3100" b="1" dirty="0" smtClean="0">
                <a:solidFill>
                  <a:srgbClr val="002060"/>
                </a:solidFill>
                <a:latin typeface="Monotype Corsiva" pitchFamily="66" charset="0"/>
                <a:cs typeface="Arial" pitchFamily="34" charset="0"/>
              </a:rPr>
              <a:t>размещено на сайте  МДОУ «Детский сад №93»</a:t>
            </a:r>
            <a:br>
              <a:rPr lang="ru-RU" altLang="ru-RU" sz="3100" b="1" dirty="0" smtClean="0">
                <a:solidFill>
                  <a:srgbClr val="002060"/>
                </a:solidFill>
                <a:latin typeface="Monotype Corsiva" pitchFamily="66" charset="0"/>
                <a:cs typeface="Arial" pitchFamily="34" charset="0"/>
              </a:rPr>
            </a:br>
            <a:r>
              <a:rPr lang="ru-RU" altLang="ru-RU" sz="3100" b="1" dirty="0" smtClean="0">
                <a:solidFill>
                  <a:srgbClr val="002060"/>
                </a:solidFill>
                <a:latin typeface="Monotype Corsiva" pitchFamily="66" charset="0"/>
                <a:cs typeface="Arial" pitchFamily="34" charset="0"/>
              </a:rPr>
              <a:t/>
            </a:r>
            <a:br>
              <a:rPr lang="ru-RU" altLang="ru-RU" sz="3100" b="1" dirty="0" smtClean="0">
                <a:solidFill>
                  <a:srgbClr val="002060"/>
                </a:solidFill>
                <a:latin typeface="Monotype Corsiva" pitchFamily="66" charset="0"/>
                <a:cs typeface="Arial" pitchFamily="34" charset="0"/>
              </a:rPr>
            </a:br>
            <a:r>
              <a:rPr lang="ru-RU" altLang="ru-RU" sz="3100" b="1" dirty="0" smtClean="0">
                <a:solidFill>
                  <a:srgbClr val="002060"/>
                </a:solidFill>
                <a:latin typeface="Monotype Corsiva" pitchFamily="66" charset="0"/>
                <a:cs typeface="Arial" pitchFamily="34" charset="0"/>
              </a:rPr>
              <a:t/>
            </a:r>
            <a:br>
              <a:rPr lang="ru-RU" altLang="ru-RU" sz="3100" b="1" dirty="0" smtClean="0">
                <a:solidFill>
                  <a:srgbClr val="002060"/>
                </a:solidFill>
                <a:latin typeface="Monotype Corsiva" pitchFamily="66" charset="0"/>
                <a:cs typeface="Arial" pitchFamily="34" charset="0"/>
              </a:rPr>
            </a:br>
            <a:r>
              <a:rPr lang="ru-RU" altLang="ru-RU" sz="3100" b="1" dirty="0" smtClean="0">
                <a:latin typeface="Monotype Corsiva" pitchFamily="66" charset="0"/>
                <a:cs typeface="Arial" pitchFamily="34" charset="0"/>
              </a:rPr>
              <a:t>Адрес сайта:</a:t>
            </a:r>
            <a:r>
              <a:rPr lang="ru-RU" altLang="ru-RU" sz="3100" b="1" dirty="0" smtClean="0">
                <a:solidFill>
                  <a:srgbClr val="002060"/>
                </a:solidFill>
                <a:latin typeface="Monotype Corsiva" pitchFamily="66" charset="0"/>
                <a:cs typeface="Arial" pitchFamily="34" charset="0"/>
              </a:rPr>
              <a:t/>
            </a:r>
            <a:br>
              <a:rPr lang="ru-RU" altLang="ru-RU" sz="3100" b="1" dirty="0" smtClean="0">
                <a:solidFill>
                  <a:srgbClr val="002060"/>
                </a:solidFill>
                <a:latin typeface="Monotype Corsiva" pitchFamily="66" charset="0"/>
                <a:cs typeface="Arial" pitchFamily="34" charset="0"/>
              </a:rPr>
            </a:br>
            <a:r>
              <a:rPr lang="ru-RU" altLang="ru-RU" b="1" dirty="0" smtClean="0">
                <a:solidFill>
                  <a:srgbClr val="002060"/>
                </a:solidFill>
                <a:latin typeface="Monotype Corsiva" pitchFamily="66" charset="0"/>
                <a:cs typeface="Arial" pitchFamily="34" charset="0"/>
              </a:rPr>
              <a:t/>
            </a:r>
            <a:br>
              <a:rPr lang="ru-RU" altLang="ru-RU" b="1" dirty="0" smtClean="0">
                <a:solidFill>
                  <a:srgbClr val="002060"/>
                </a:solidFill>
                <a:latin typeface="Monotype Corsiva" pitchFamily="66" charset="0"/>
                <a:cs typeface="Arial" pitchFamily="34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3105835"/>
            <a:ext cx="792961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>       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https://ds93sar.schoolrm.ru/sveden/employees/10035/472323/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Monotype Corsiva" pitchFamily="66" charset="0"/>
                <a:cs typeface="Times New Roman" pitchFamily="18" charset="0"/>
              </a:rPr>
              <a:t>и на сайте:                                   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  <a:hlinkClick r:id="rId4"/>
              </a:rPr>
              <a:t>http://www.maam.ru/users/374410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 smtClean="0">
              <a:latin typeface="Monotype Corsiva" pitchFamily="66" charset="0"/>
              <a:cs typeface="Times New Roman" pitchFamily="18" charset="0"/>
            </a:endParaRPr>
          </a:p>
          <a:p>
            <a:endParaRPr lang="ru-RU" sz="2800" b="1" dirty="0" smtClean="0">
              <a:latin typeface="Monotype Corsiva" pitchFamily="66" charset="0"/>
              <a:cs typeface="Times New Roman" pitchFamily="18" charset="0"/>
            </a:endParaRPr>
          </a:p>
          <a:p>
            <a:endParaRPr lang="ru-RU" sz="2800" b="1" dirty="0" smtClean="0">
              <a:latin typeface="Monotype Corsiva" pitchFamily="66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Monotype Corsiva" pitchFamily="66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3649787_112-p-fon-dlya-kursovoi-prezentatsii-1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14414" y="274638"/>
            <a:ext cx="7929586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Наличие публикаций и авторских программ</a:t>
            </a:r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endParaRPr lang="ru-RU" sz="3600" dirty="0"/>
          </a:p>
        </p:txBody>
      </p:sp>
      <p:pic>
        <p:nvPicPr>
          <p:cNvPr id="6" name="Объект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14480" y="1785926"/>
            <a:ext cx="2374875" cy="33680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1785926"/>
            <a:ext cx="2387366" cy="3365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88" y="1785926"/>
            <a:ext cx="2357118" cy="335758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3649787_112-p-fon-dlya-kursovoi-prezentatsii-1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571604" y="214290"/>
            <a:ext cx="7115196" cy="1203348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C00000"/>
                </a:solidFill>
                <a:latin typeface="Monotype Corsiva" pitchFamily="66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solidFill>
                  <a:srgbClr val="C0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C00000"/>
                </a:solidFill>
                <a:latin typeface="Monotype Corsiva" pitchFamily="66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solidFill>
                  <a:srgbClr val="C0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002060"/>
                </a:solidFill>
                <a:latin typeface="Monotype Corsiva" pitchFamily="66" charset="0"/>
                <a:cs typeface="Times New Roman" panose="02020603050405020304" pitchFamily="18" charset="0"/>
              </a:rPr>
              <a:t>Выступление  на научно-практических конференциях, педагогических чтениях, семинарах, секциях, методических объединениях</a:t>
            </a:r>
            <a:r>
              <a:rPr lang="ru-RU" sz="3100" b="1" dirty="0" smtClean="0">
                <a:solidFill>
                  <a:srgbClr val="C00000"/>
                </a:solidFill>
                <a:latin typeface="Monotype Corsiva" pitchFamily="66" charset="0"/>
                <a:cs typeface="Times New Roman" panose="02020603050405020304" pitchFamily="18" charset="0"/>
              </a:rPr>
              <a:t/>
            </a:r>
            <a:br>
              <a:rPr lang="ru-RU" sz="3100" b="1" dirty="0" smtClean="0">
                <a:solidFill>
                  <a:srgbClr val="C0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endParaRPr lang="ru-RU" sz="3100" dirty="0"/>
          </a:p>
        </p:txBody>
      </p:sp>
      <p:pic>
        <p:nvPicPr>
          <p:cNvPr id="6" name="Объект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00166" y="1857364"/>
            <a:ext cx="1808162" cy="2551112"/>
          </a:xfrm>
          <a:prstGeom prst="rect">
            <a:avLst/>
          </a:prstGeom>
        </p:spPr>
      </p:pic>
      <p:pic>
        <p:nvPicPr>
          <p:cNvPr id="7" name="Рисунок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1928802"/>
            <a:ext cx="1776412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3636" y="1928802"/>
            <a:ext cx="1747838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4643446"/>
            <a:ext cx="2541588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14612" y="4643446"/>
            <a:ext cx="2528887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14942" y="4643446"/>
            <a:ext cx="2528888" cy="179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43834" y="4643446"/>
            <a:ext cx="1274762" cy="179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3649787_112-p-fon-dlya-kursovoi-prezentatsii-1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571604" y="274638"/>
            <a:ext cx="7358114" cy="143985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pic>
        <p:nvPicPr>
          <p:cNvPr id="6" name="Объект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29190" y="285728"/>
            <a:ext cx="3771049" cy="2669756"/>
          </a:xfrm>
          <a:prstGeom prst="rect">
            <a:avLst/>
          </a:prstGeom>
        </p:spPr>
      </p:pic>
      <p:pic>
        <p:nvPicPr>
          <p:cNvPr id="7" name="Рисунок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21424" y="3143249"/>
            <a:ext cx="2050708" cy="2904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0166" y="3143247"/>
            <a:ext cx="2047875" cy="2902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 descr="C:\Users\Пользователь\Downloads\IMG_20240314_123559_resized_20240318_1001406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71736" y="142852"/>
            <a:ext cx="2000264" cy="29448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13649787_112-p-fon-dlya-kursovoi-prezentatsii-1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57150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Monotype Corsiva" pitchFamily="66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solidFill>
                  <a:srgbClr val="00206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  <a:cs typeface="Times New Roman" panose="02020603050405020304" pitchFamily="18" charset="0"/>
              </a:rPr>
              <a:t>Участие  в  конкурсах</a:t>
            </a:r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5" name="Объект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1714488"/>
            <a:ext cx="2819400" cy="406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86314" y="2214555"/>
            <a:ext cx="4028328" cy="28575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13649787_112-p-fon-dlya-kursovoi-prezentatsii-1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Monotype Corsiva" pitchFamily="66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solidFill>
                  <a:srgbClr val="00206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  <a:cs typeface="Times New Roman" panose="02020603050405020304" pitchFamily="18" charset="0"/>
              </a:rPr>
              <a:t>         </a:t>
            </a:r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  <a:cs typeface="Times New Roman" panose="02020603050405020304" pitchFamily="18" charset="0"/>
              </a:rPr>
              <a:t>Участие  воспитанников</a:t>
            </a:r>
            <a:b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endParaRPr lang="ru-RU" sz="3600" dirty="0"/>
          </a:p>
        </p:txBody>
      </p:sp>
      <p:pic>
        <p:nvPicPr>
          <p:cNvPr id="4" name="Рисунок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357298"/>
            <a:ext cx="3627463" cy="2428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Объект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57290" y="3143248"/>
            <a:ext cx="3546470" cy="249091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13649787_112-p-fon-dlya-kursovoi-prezentatsii-1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4" name="Объект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42976" y="3286124"/>
            <a:ext cx="3182938" cy="2528887"/>
          </a:xfrm>
          <a:prstGeom prst="rect">
            <a:avLst/>
          </a:prstGeom>
        </p:spPr>
      </p:pic>
      <p:pic>
        <p:nvPicPr>
          <p:cNvPr id="6" name="Рисунок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60" y="428604"/>
            <a:ext cx="3571900" cy="225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Объект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143504" y="3000372"/>
            <a:ext cx="3162117" cy="223861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42</Words>
  <PresentationFormat>Экран (4:3)</PresentationFormat>
  <Paragraphs>21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      Интернет - портфолио                                                    воспитателя высшей                                     квалификационной  категории                                                                                                                                                                                      Куяновой                          Марины Владимировны </vt:lpstr>
      <vt:lpstr>  Дата рождения: 05 июня 1982г.  Профессиональное образование: ФГБОУ ВО «Мордовский государственный       педагогический институт имени М.Е. Евсевьева» .   Квалификация: Магистр.  Направление подготовки: «Специальное (дефектологическое) образование»  Диплом:101305 0008803 , Дата выдачи: 08.07.2015г.  Профессиональная переподготовка: ФГБОУ ВО «Мордовский государственный       педагогический институт имени М.Е. Евсевьева» .  Квалификация: Воспитатель  Диплом: 132401789542, Дата выдачи: 08.07.2015г.  Общий трудовой стаж: 22 года   Стаж педагогической работы: 8 лет  В данном учреждении: 3 года 6 месяцев  Наличие квалификационной категории: высшая квалификационная категория  Дата последней аттестации: 23.05.2023г .  Занимаемая должность: воспитатель</vt:lpstr>
      <vt:lpstr>     Представление педагогического опыта  Куяновой Марины Владимировны размещено на сайте  МДОУ «Детский сад №93»   Адрес сайта:  </vt:lpstr>
      <vt:lpstr> Наличие публикаций и авторских программ </vt:lpstr>
      <vt:lpstr>  Выступление  на научно-практических конференциях, педагогических чтениях, семинарах, секциях, методических объединениях </vt:lpstr>
      <vt:lpstr> </vt:lpstr>
      <vt:lpstr> Участие  в  конкурсах </vt:lpstr>
      <vt:lpstr>          Участие  воспитанников </vt:lpstr>
      <vt:lpstr>Слайд 9</vt:lpstr>
      <vt:lpstr>Слайд 10</vt:lpstr>
      <vt:lpstr>Поощрения педагога</vt:lpstr>
      <vt:lpstr>Слайд 12</vt:lpstr>
      <vt:lpstr>Я - воспитатель и этим горжусь !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31</cp:revision>
  <dcterms:created xsi:type="dcterms:W3CDTF">2024-03-12T06:30:21Z</dcterms:created>
  <dcterms:modified xsi:type="dcterms:W3CDTF">2024-03-22T07:55:43Z</dcterms:modified>
</cp:coreProperties>
</file>