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8" r:id="rId3"/>
    <p:sldId id="299" r:id="rId4"/>
    <p:sldId id="274" r:id="rId5"/>
    <p:sldId id="266" r:id="rId6"/>
    <p:sldId id="282" r:id="rId7"/>
    <p:sldId id="300" r:id="rId8"/>
    <p:sldId id="296" r:id="rId9"/>
    <p:sldId id="264" r:id="rId10"/>
    <p:sldId id="310" r:id="rId11"/>
    <p:sldId id="267" r:id="rId12"/>
    <p:sldId id="276" r:id="rId13"/>
    <p:sldId id="303" r:id="rId14"/>
    <p:sldId id="305" r:id="rId15"/>
    <p:sldId id="308" r:id="rId16"/>
    <p:sldId id="306" r:id="rId17"/>
    <p:sldId id="318" r:id="rId18"/>
    <p:sldId id="309" r:id="rId19"/>
    <p:sldId id="311" r:id="rId20"/>
    <p:sldId id="312" r:id="rId21"/>
    <p:sldId id="315" r:id="rId22"/>
    <p:sldId id="313" r:id="rId23"/>
    <p:sldId id="314" r:id="rId24"/>
    <p:sldId id="271" r:id="rId25"/>
    <p:sldId id="302" r:id="rId26"/>
    <p:sldId id="317" r:id="rId27"/>
    <p:sldId id="316" r:id="rId28"/>
    <p:sldId id="29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4213"/>
    <a:srgbClr val="89CC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714" autoAdjust="0"/>
  </p:normalViewPr>
  <p:slideViewPr>
    <p:cSldViewPr>
      <p:cViewPr varScale="1">
        <p:scale>
          <a:sx n="110" d="100"/>
          <a:sy n="110" d="100"/>
        </p:scale>
        <p:origin x="-17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CD7541-9467-4B50-A855-AB1868B03107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47B7B6-57CB-487F-AC63-602E7B0E058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AF319C-577C-4772-8689-E96C16AD612A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6C902-0594-48B3-B8AB-E22F27466D7B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E331C-A886-4985-A55C-6B00211BDD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22014646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8FD57-7603-4133-8704-7A40666D79EB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B56A0-E462-4822-B931-4611832C76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95571975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C3F9-DF02-48A9-A2BB-56E3EFB99A0A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C981C-D804-4ECC-B2B3-4E2498E62C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89725621"/>
      </p:ext>
    </p:extLst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B5A0D-93AF-48C6-BF7A-26D081B506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42367857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DD3B4-A94D-4A6A-9F0F-BB607C403825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6393A-4765-4168-9A67-CE5642A771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43146771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4C416-BCA0-4193-9E7D-C288CAD4197D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B436E-9CF0-4DB4-B205-96F4F8D8EF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4545463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69150-12AB-434A-8201-2A3BFB6DCC7E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08BA7-61DA-487A-B480-A4F28F999D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65808845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4BF22-9C4C-4336-B1CF-FBC995CD9739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AF974-5971-4EDA-98D6-7D96B2A917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75672240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30863-3C70-40DA-891D-A7A26CA3A6D2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FBC4-7A3C-4E86-A031-22417CE524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48676624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4BE7-E050-4571-B015-8022A4C15590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E5558-71C1-4A5F-9B28-FB387A390F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48411278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BBC69-00D1-4B7E-8C2A-8954D8FF1BF9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DE596-E156-4AAE-A4D6-CE5AFA8BD4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04860907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D534-0075-4C8C-ADB4-0B836CF2EC7C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6EB1D-2D43-4F87-A035-E2A8DE3A75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29352079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9EE2F-4EEF-4321-AFD1-A2A5D5872060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76D324D-8E50-48F8-8644-874FEA38F6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8029575" cy="3714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Годовой отчёт о </a:t>
            </a:r>
            <a:r>
              <a:rPr lang="ru-RU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воспитательно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образовательной работы за  </a:t>
            </a:r>
            <a:b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«2021-2022учебный год»</a:t>
            </a:r>
            <a:b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1 младшая группа №1»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5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54325" y="4432300"/>
            <a:ext cx="6186488" cy="2043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Воспитатели:</a:t>
            </a:r>
          </a:p>
          <a:p>
            <a:pPr algn="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Катищина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Ирина Алексеевна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Сергачева Светлана Николаевна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pic>
        <p:nvPicPr>
          <p:cNvPr id="4100" name="Picture 2" descr="http://img-fotki.yandex.ru/get/4424/35295979.4/0_5f053_b43d1bcf_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3857625"/>
            <a:ext cx="2643188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«Огород на окне»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" name="Содержимое 9" descr="16533925819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2808313" cy="3744418"/>
          </a:xfrm>
        </p:spPr>
      </p:pic>
      <p:pic>
        <p:nvPicPr>
          <p:cNvPr id="11" name="Рисунок 10" descr="16533926649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124744"/>
            <a:ext cx="2787774" cy="3717032"/>
          </a:xfrm>
          <a:prstGeom prst="rect">
            <a:avLst/>
          </a:prstGeom>
        </p:spPr>
      </p:pic>
      <p:pic>
        <p:nvPicPr>
          <p:cNvPr id="13" name="Рисунок 12" descr="16533926252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11376"/>
            <a:ext cx="2326513" cy="3046624"/>
          </a:xfrm>
          <a:prstGeom prst="rect">
            <a:avLst/>
          </a:prstGeom>
        </p:spPr>
      </p:pic>
      <p:pic>
        <p:nvPicPr>
          <p:cNvPr id="14" name="Рисунок 13" descr="16533930499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3813043"/>
            <a:ext cx="2283718" cy="304495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714375" y="357188"/>
            <a:ext cx="8001000" cy="8572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Чтение художественной </a:t>
            </a: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л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итературы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2" name="Содержимое 11" descr="16531101706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24744"/>
            <a:ext cx="2700301" cy="3600400"/>
          </a:xfrm>
        </p:spPr>
      </p:pic>
      <p:pic>
        <p:nvPicPr>
          <p:cNvPr id="14" name="Рисунок 13" descr="16531101784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1662" y="1196752"/>
            <a:ext cx="2700300" cy="3600400"/>
          </a:xfrm>
          <a:prstGeom prst="rect">
            <a:avLst/>
          </a:prstGeom>
        </p:spPr>
      </p:pic>
      <p:pic>
        <p:nvPicPr>
          <p:cNvPr id="17" name="Рисунок 16" descr="16533910621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348880"/>
            <a:ext cx="3473624" cy="347362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6063"/>
            <a:ext cx="278606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Лепка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6" name="Содержимое 15" descr="16533721257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88640"/>
            <a:ext cx="2322257" cy="3096343"/>
          </a:xfrm>
        </p:spPr>
      </p:pic>
      <p:pic>
        <p:nvPicPr>
          <p:cNvPr id="18" name="Рисунок 17" descr="16533721257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16632"/>
            <a:ext cx="2376264" cy="3168352"/>
          </a:xfrm>
          <a:prstGeom prst="rect">
            <a:avLst/>
          </a:prstGeom>
        </p:spPr>
      </p:pic>
      <p:pic>
        <p:nvPicPr>
          <p:cNvPr id="19" name="Рисунок 18" descr="16533721257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8195" y="3429000"/>
            <a:ext cx="2430269" cy="3240360"/>
          </a:xfrm>
          <a:prstGeom prst="rect">
            <a:avLst/>
          </a:prstGeom>
        </p:spPr>
      </p:pic>
      <p:pic>
        <p:nvPicPr>
          <p:cNvPr id="20" name="Рисунок 19" descr="16533721257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429000"/>
            <a:ext cx="2463738" cy="328498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ru-RU" sz="6600" dirty="0" smtClean="0">
                <a:solidFill>
                  <a:srgbClr val="FFFF00"/>
                </a:solidFill>
                <a:latin typeface="Monotype Corsiva" pitchFamily="66" charset="0"/>
              </a:rPr>
              <a:t>Наши праздники и развлечения</a:t>
            </a:r>
            <a:endParaRPr lang="ru-RU" sz="6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-0c53fd10b3c5839bc0466668fab87eaa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249488"/>
            <a:ext cx="3456384" cy="4608512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«Новый год»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" name="Содержимое 9" descr="16533919102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20172" y="1052737"/>
            <a:ext cx="2484276" cy="3312368"/>
          </a:xfrm>
        </p:spPr>
      </p:pic>
      <p:pic>
        <p:nvPicPr>
          <p:cNvPr id="11" name="Рисунок 10" descr="16533919102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2483768" cy="3311691"/>
          </a:xfrm>
          <a:prstGeom prst="rect">
            <a:avLst/>
          </a:prstGeom>
        </p:spPr>
      </p:pic>
      <p:pic>
        <p:nvPicPr>
          <p:cNvPr id="12" name="Рисунок 11" descr="16533919102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564904"/>
            <a:ext cx="3111810" cy="414908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28799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«День Троллейбуса»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653392372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2484276" cy="3312368"/>
          </a:xfrm>
          <a:prstGeom prst="rect">
            <a:avLst/>
          </a:prstGeom>
        </p:spPr>
      </p:pic>
      <p:pic>
        <p:nvPicPr>
          <p:cNvPr id="7" name="Рисунок 6" descr="1653392372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708920"/>
            <a:ext cx="2949792" cy="3933056"/>
          </a:xfrm>
          <a:prstGeom prst="rect">
            <a:avLst/>
          </a:prstGeom>
        </p:spPr>
      </p:pic>
      <p:pic>
        <p:nvPicPr>
          <p:cNvPr id="9" name="Рисунок 8" descr="16533923727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196752"/>
            <a:ext cx="2499742" cy="333298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«День Птиц»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8" name="Содержимое 7" descr="16533922733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1412776"/>
            <a:ext cx="2754306" cy="3672408"/>
          </a:xfrm>
        </p:spPr>
      </p:pic>
      <p:pic>
        <p:nvPicPr>
          <p:cNvPr id="9" name="Рисунок 8" descr="1653392273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044957"/>
            <a:ext cx="2859782" cy="3813043"/>
          </a:xfrm>
          <a:prstGeom prst="rect">
            <a:avLst/>
          </a:prstGeom>
        </p:spPr>
      </p:pic>
      <p:pic>
        <p:nvPicPr>
          <p:cNvPr id="11" name="Рисунок 10" descr="1653392310312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12776"/>
            <a:ext cx="2700300" cy="36004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«Праздник Победы!»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653393151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052736"/>
            <a:ext cx="2322257" cy="3096344"/>
          </a:xfrm>
        </p:spPr>
      </p:pic>
      <p:pic>
        <p:nvPicPr>
          <p:cNvPr id="5" name="Рисунок 4" descr="1653393482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636912"/>
            <a:ext cx="2337725" cy="3116966"/>
          </a:xfrm>
          <a:prstGeom prst="rect">
            <a:avLst/>
          </a:prstGeom>
        </p:spPr>
      </p:pic>
      <p:pic>
        <p:nvPicPr>
          <p:cNvPr id="6" name="Рисунок 5" descr="16533940778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707002"/>
            <a:ext cx="2304256" cy="3453033"/>
          </a:xfrm>
          <a:prstGeom prst="rect">
            <a:avLst/>
          </a:prstGeom>
        </p:spPr>
      </p:pic>
      <p:pic>
        <p:nvPicPr>
          <p:cNvPr id="7" name="Рисунок 6" descr="1653394098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4005064"/>
            <a:ext cx="2337724" cy="311696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35292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Перед воспитателями </a:t>
            </a:r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группы</a:t>
            </a: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 были поставлены следующие </a:t>
            </a:r>
            <a:r>
              <a:rPr lang="ru-RU" sz="4000" u="sng" dirty="0" smtClean="0">
                <a:solidFill>
                  <a:srgbClr val="FFFF00"/>
                </a:solidFill>
                <a:latin typeface="Monotype Corsiva" pitchFamily="66" charset="0"/>
              </a:rPr>
              <a:t>задачи</a:t>
            </a: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:</a:t>
            </a:r>
          </a:p>
          <a:p>
            <a:endParaRPr lang="ru-RU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628800"/>
            <a:ext cx="9036496" cy="432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Охрана и здоровья детей, развитие индивидуальных возможностей каждого ребенка, его психическое и физическое развитие.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Создание условий для благоприятной адаптации к дошкольному учреждению и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Формирование у детей способов и средств общения со взрослым человеком и сверстниками.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Развитие речи детей и усвоение ими общественно выработанных способов использования предметов.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Взаимодействие с родителями с целью развития педагогической рефлексии для полноценного развития каждого ребенка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FF00"/>
                </a:solidFill>
                <a:latin typeface="Monotype Corsiva" pitchFamily="66" charset="0"/>
              </a:rPr>
              <a:t>Физическое развитие</a:t>
            </a:r>
            <a:r>
              <a:rPr lang="ru-RU" dirty="0" smtClean="0">
                <a:solidFill>
                  <a:srgbClr val="FFFF00"/>
                </a:solidFill>
              </a:rPr>
              <a:t>: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</a:rPr>
              <a:t>Дети овладели простейшими навыками поведения во время еды, замечают и устраняют непорядок в одежде, правильно умываются, насухо вытираются, пользуясь индивидуальным полотенцем, многие стараются следить за своим внешним видом, одеваются, вешают одежду в определенном порядке, следят за чистотой одежды и обуви.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Умеют аккуратно пользоваться ложкой, обращаться с просьбой, благодарить.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Расширились представления детей о подвижных играх с правилами, умеют ходить и бегать, сохраняя равновесие в разных направлениях по указанию взрослого, научились ползать на четвереньках, умеют прыгать в длину с места, расширились знания об элементарных нормах и правилах здорового образа жизни (в питании, двигательном режиме, закаливании, при формировании полезных привычек и др.).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20713"/>
            <a:ext cx="8250237" cy="1111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Характеристика группы.</a:t>
            </a:r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89138"/>
            <a:ext cx="5472112" cy="32400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Возраст: 2 – 3 года.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Списочный состав: 21 детей;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Девочек – 12;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Мальчиков – 9.</a:t>
            </a:r>
          </a:p>
        </p:txBody>
      </p:sp>
      <p:pic>
        <p:nvPicPr>
          <p:cNvPr id="7" name="Содержимое 6" descr="165302744078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3371850" cy="44958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FF00"/>
                </a:solidFill>
                <a:latin typeface="Monotype Corsiva" pitchFamily="66" charset="0"/>
              </a:rPr>
              <a:t>Познавательное развитие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</a:rPr>
              <a:t>Многие дети знают своё имя и фамилию, имена родителей, рассматривают иллюстрированные издания детских книг, проявляют при этом интерес к ним, научились ориентироваться в помещениях детского сада, называют название города в котором живут.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 </a:t>
            </a:r>
            <a:r>
              <a:rPr lang="ru-RU" sz="1600" u="sng" dirty="0" smtClean="0">
                <a:solidFill>
                  <a:schemeClr val="bg1"/>
                </a:solidFill>
              </a:rPr>
              <a:t>Различают</a:t>
            </a:r>
            <a:r>
              <a:rPr lang="ru-RU" sz="1600" dirty="0" smtClean="0">
                <a:solidFill>
                  <a:schemeClr val="bg1"/>
                </a:solidFill>
              </a:rPr>
              <a:t>: цвет, форму </a:t>
            </a:r>
            <a:r>
              <a:rPr lang="ru-RU" sz="1600" i="1" dirty="0" smtClean="0">
                <a:solidFill>
                  <a:schemeClr val="bg1"/>
                </a:solidFill>
              </a:rPr>
              <a:t>(круг, прямоугольник, квадрат, треугольник)</a:t>
            </a:r>
            <a:r>
              <a:rPr lang="ru-RU" sz="1600" dirty="0" smtClean="0">
                <a:solidFill>
                  <a:schemeClr val="bg1"/>
                </a:solidFill>
              </a:rPr>
              <a:t>; умеют </a:t>
            </a:r>
            <a:r>
              <a:rPr lang="ru-RU" sz="1600" b="1" dirty="0" smtClean="0">
                <a:solidFill>
                  <a:schemeClr val="bg1"/>
                </a:solidFill>
              </a:rPr>
              <a:t>группировать предметы</a:t>
            </a:r>
            <a:r>
              <a:rPr lang="ru-RU" sz="1600" dirty="0" smtClean="0">
                <a:solidFill>
                  <a:schemeClr val="bg1"/>
                </a:solidFill>
              </a:rPr>
              <a:t>: по цвету, размеру, форме, умеют определять направление </a:t>
            </a:r>
            <a:r>
              <a:rPr lang="ru-RU" sz="1600" u="sng" dirty="0" smtClean="0">
                <a:solidFill>
                  <a:schemeClr val="bg1"/>
                </a:solidFill>
              </a:rPr>
              <a:t>движения</a:t>
            </a:r>
            <a:r>
              <a:rPr lang="ru-RU" sz="1600" dirty="0" smtClean="0">
                <a:solidFill>
                  <a:schemeClr val="bg1"/>
                </a:solidFill>
              </a:rPr>
              <a:t>: вверх, вниз, направо, налево, различают и называют </a:t>
            </a:r>
            <a:r>
              <a:rPr lang="ru-RU" sz="1600" i="1" dirty="0" smtClean="0">
                <a:solidFill>
                  <a:schemeClr val="bg1"/>
                </a:solidFill>
              </a:rPr>
              <a:t>«день – ночь»</a:t>
            </a:r>
            <a:r>
              <a:rPr lang="ru-RU" sz="1600" dirty="0" smtClean="0">
                <a:solidFill>
                  <a:schemeClr val="bg1"/>
                </a:solidFill>
              </a:rPr>
              <a:t>, </a:t>
            </a:r>
            <a:r>
              <a:rPr lang="ru-RU" sz="1600" i="1" dirty="0" smtClean="0">
                <a:solidFill>
                  <a:schemeClr val="bg1"/>
                </a:solidFill>
              </a:rPr>
              <a:t>«утро-вечер»</a:t>
            </a:r>
            <a:r>
              <a:rPr lang="ru-RU" sz="1600" dirty="0" smtClean="0">
                <a:solidFill>
                  <a:schemeClr val="bg1"/>
                </a:solidFill>
              </a:rPr>
              <a:t>, правильно определяют количественное соотношение </a:t>
            </a:r>
            <a:r>
              <a:rPr lang="ru-RU" sz="1600" b="1" dirty="0" smtClean="0">
                <a:solidFill>
                  <a:schemeClr val="bg1"/>
                </a:solidFill>
              </a:rPr>
              <a:t>групп предметов</a:t>
            </a:r>
            <a:r>
              <a:rPr lang="ru-RU" sz="1600" dirty="0" smtClean="0">
                <a:solidFill>
                  <a:schemeClr val="bg1"/>
                </a:solidFill>
              </a:rPr>
              <a:t>, понимают конкретный смысл слов </a:t>
            </a:r>
            <a:r>
              <a:rPr lang="ru-RU" sz="1600" i="1" dirty="0" smtClean="0">
                <a:solidFill>
                  <a:schemeClr val="bg1"/>
                </a:solidFill>
              </a:rPr>
              <a:t>«больше»</a:t>
            </a:r>
            <a:r>
              <a:rPr lang="ru-RU" sz="1600" dirty="0" smtClean="0">
                <a:solidFill>
                  <a:schemeClr val="bg1"/>
                </a:solidFill>
              </a:rPr>
              <a:t>, </a:t>
            </a:r>
            <a:r>
              <a:rPr lang="ru-RU" sz="1600" i="1" dirty="0" smtClean="0">
                <a:solidFill>
                  <a:schemeClr val="bg1"/>
                </a:solidFill>
              </a:rPr>
              <a:t>«меньше»</a:t>
            </a:r>
            <a:r>
              <a:rPr lang="ru-RU" sz="1600" dirty="0" smtClean="0">
                <a:solidFill>
                  <a:schemeClr val="bg1"/>
                </a:solidFill>
              </a:rPr>
              <a:t>, столько же».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Дети любознательны, проявляют устойчивый интерес к исследовательской и проектной деятельности.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Большинство детей умеют сравнивать предметы, устанавливать их сходство и различие. Без затруднений различают цвета </a:t>
            </a:r>
            <a:r>
              <a:rPr lang="ru-RU" sz="1600" u="sng" dirty="0" smtClean="0">
                <a:solidFill>
                  <a:schemeClr val="bg1"/>
                </a:solidFill>
              </a:rPr>
              <a:t>спектра</a:t>
            </a:r>
            <a:r>
              <a:rPr lang="ru-RU" sz="1600" dirty="0" smtClean="0">
                <a:solidFill>
                  <a:schemeClr val="bg1"/>
                </a:solidFill>
              </a:rPr>
              <a:t>: красный, оранжевый, желтый, зеленый, голубой, синий, фиолетовый (хроматические, белый и черный, но некоторые дети не могут распределять цвета по светлоте и насыщенности, правильно называть их.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Создают простые подвижные конструкции, выделяют характерные особенности внешнего вида животных, способов передвижения, питания. Знают и называют некоторые растения и животных, их детёнышей, игрушки.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Художественно-эстетическое развитие. 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 </a:t>
            </a:r>
            <a:r>
              <a:rPr lang="ru-RU" sz="1800" dirty="0" smtClean="0">
                <a:solidFill>
                  <a:schemeClr val="bg1"/>
                </a:solidFill>
              </a:rPr>
              <a:t>Правильно пользуются кистью, карандашом. Проводят широкие линии всей кистью. Умеют рисовать нетрадиционными </a:t>
            </a:r>
            <a:r>
              <a:rPr lang="ru-RU" sz="1800" u="sng" dirty="0" smtClean="0">
                <a:solidFill>
                  <a:schemeClr val="bg1"/>
                </a:solidFill>
              </a:rPr>
              <a:t>способами</a:t>
            </a:r>
            <a:r>
              <a:rPr lang="ru-RU" sz="1800" dirty="0" smtClean="0">
                <a:solidFill>
                  <a:schemeClr val="bg1"/>
                </a:solidFill>
              </a:rPr>
              <a:t>: пальчиковая живопись. Умеют раскатать шарик между ладошками.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Дети используют и называют разные детали деревянного конструктора. Изменяют постройки, надстраивая или заменяя одни детали другими.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Умеют слушать музыкальные произведения до конца. Узнают знакомые песни. Поют, не отставая и не опережая других. Научились выполнять танцевальные </a:t>
            </a:r>
            <a:r>
              <a:rPr lang="ru-RU" sz="1800" u="sng" dirty="0" smtClean="0">
                <a:solidFill>
                  <a:schemeClr val="bg1"/>
                </a:solidFill>
              </a:rPr>
              <a:t>движения</a:t>
            </a:r>
            <a:r>
              <a:rPr lang="ru-RU" sz="1800" dirty="0" smtClean="0">
                <a:solidFill>
                  <a:schemeClr val="bg1"/>
                </a:solidFill>
              </a:rPr>
              <a:t>: кружиться в парах, притопывать попеременно ногами, двигаться под музыку с предметами. Различает и называет музыкальные </a:t>
            </a:r>
            <a:r>
              <a:rPr lang="ru-RU" sz="1800" u="sng" dirty="0" smtClean="0">
                <a:solidFill>
                  <a:schemeClr val="bg1"/>
                </a:solidFill>
              </a:rPr>
              <a:t>инструменты</a:t>
            </a:r>
            <a:r>
              <a:rPr lang="ru-RU" sz="1800" dirty="0" smtClean="0">
                <a:solidFill>
                  <a:schemeClr val="bg1"/>
                </a:solidFill>
              </a:rPr>
              <a:t>: металлофон, барабан. Замечает изменения в звучании </a:t>
            </a:r>
            <a:r>
              <a:rPr lang="ru-RU" sz="1800" i="1" dirty="0" smtClean="0">
                <a:solidFill>
                  <a:schemeClr val="bg1"/>
                </a:solidFill>
              </a:rPr>
              <a:t>(тихо-громко)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FF00"/>
                </a:solidFill>
                <a:latin typeface="Monotype Corsiva" pitchFamily="66" charset="0"/>
              </a:rPr>
              <a:t>Речевое развитие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: 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Владеют достаточным словарным запасом. Рассматривают сюжетные картинки, способны кратко рассказать об увиденном.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Отвечают на вопросы взрослого, касающегося ближайшего окружения.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Произносят гласные звуки, определяют заданный гласный звук. Употребляют части речи, простые предложения и предложения с однородными членами.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Умеют поддержать беседу, делиться с педагогами и другими детьми разнообразными впечатлениями.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Социально-коммуникативное развитие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Дети стараются соблюдать правила поведения в общественных местах, в общении со сверстниками и взрослыми, в природе.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Стремятся слушать и слышать взрослого.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Имеют навыки поведения в новых, необычных жизненных ситуациях, при встрече с незнакомыми людьми, при встрече с животными, имеют представление о пользе закаливающих процедур и правильного питания.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Понимают социальную оценку поступков сверстников или героев иллюстраций, литературных произведений.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Разыгрывают самостоятельно и по просьбе взрослого отрывки из знакомых сказок.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8675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Результаты мониторинга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764704"/>
            <a:ext cx="74915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Физическое развитие: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Высокий – 19 %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Средний – 45%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Низкий – 36%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Социально - коммуникативное развитие: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Высокий – 12%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Средний – 52%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Низкий – 36%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Познавательное развитие: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Высокий – 9%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Средний – 33%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Низкий – 58%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Речевое развитие: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Высокий – 15%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Средний – 33%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Низкий – 52%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Художественно – эстетическое развитие: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Высокий – 8%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Средний – 36%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Низкий – 56%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 noGrp="1"/>
          </p:cNvSpPr>
          <p:nvPr>
            <p:ph type="title"/>
          </p:nvPr>
        </p:nvSpPr>
        <p:spPr>
          <a:xfrm>
            <a:off x="755650" y="260350"/>
            <a:ext cx="7807325" cy="1144588"/>
          </a:xfrm>
        </p:spPr>
        <p:txBody>
          <a:bodyPr/>
          <a:lstStyle/>
          <a:p>
            <a:pPr>
              <a:defRPr/>
            </a:pPr>
            <a:r>
              <a:rPr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ahoma" pitchFamily="34" charset="0"/>
              </a:rPr>
              <a:t>Работа</a:t>
            </a:r>
            <a:r>
              <a:rPr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ahoma" pitchFamily="34" charset="0"/>
              </a:rPr>
              <a:t> с </a:t>
            </a:r>
            <a:r>
              <a:rPr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ahoma" pitchFamily="34" charset="0"/>
              </a:rPr>
              <a:t>родителями</a:t>
            </a:r>
            <a:endParaRPr sz="5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ahoma" pitchFamily="34" charset="0"/>
            </a:endParaRPr>
          </a:p>
        </p:txBody>
      </p:sp>
      <p:sp>
        <p:nvSpPr>
          <p:cNvPr id="5123" name="Содержимое 2"/>
          <p:cNvSpPr txBox="1">
            <a:spLocks noGrp="1"/>
          </p:cNvSpPr>
          <p:nvPr>
            <p:ph idx="1"/>
          </p:nvPr>
        </p:nvSpPr>
        <p:spPr>
          <a:xfrm>
            <a:off x="1691680" y="1484784"/>
            <a:ext cx="5616575" cy="4900612"/>
          </a:xfrm>
        </p:spPr>
        <p:txBody>
          <a:bodyPr>
            <a:normAutofit fontScale="85000" lnSpcReduction="1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совместные мероприятия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 консультации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 родительские собрания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наглядно-стендовая информация. 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 индивидуальные беседы непосредственно с родителями.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Консультации</a:t>
            </a:r>
            <a:endParaRPr sz="3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•"/>
              <a:defRPr/>
            </a:pPr>
            <a:endParaRPr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dirty="0" smtClean="0">
              <a:solidFill>
                <a:schemeClr val="tx2">
                  <a:lumMod val="75000"/>
                </a:schemeClr>
              </a:solidFill>
              <a:latin typeface="Albany"/>
              <a:cs typeface="Tahoma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Результаты мониторинга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Физическое развитие: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Высокий – 19 %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Средний – 45%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Низкий – 36%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Социально - коммуникативное развитие: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Высокий – 12%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Средний – 52%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Низкий – 36%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Познавательное развитие: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Высокий – 9%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Средний – 33%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Низкий – 58%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Речевое развитие: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Высокий – 15%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Средний – 33%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Низкий – 52%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Художественно – эстетическое развитие: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Высокий – 8%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Средний – 36%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Низкий – 56%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Задачи на 2022-2023 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учебный год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1. Продолжать проводить профилактические мероприятия с целью повышения посещаемости детей, укрепление здоровья, развития двигательной и гигиенической культуры детей.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2. Продолжать принимать активное участие в методических мероприятиях района и детского сада.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3. Развитие познавательной активности детей через обогащение и представление об окружающем мире.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4. Продолжать воспитывать в детях творчество, эмоциональность, активность для их дальнейших достижений и успехов.</a:t>
            </a:r>
          </a:p>
          <a:p>
            <a:r>
              <a:rPr lang="ru-RU" sz="1200" u="sng" dirty="0" smtClean="0">
                <a:solidFill>
                  <a:schemeClr val="bg1"/>
                </a:solidFill>
              </a:rPr>
              <a:t>5. Пополнить</a:t>
            </a:r>
            <a:r>
              <a:rPr lang="ru-RU" sz="1200" dirty="0" smtClean="0">
                <a:solidFill>
                  <a:schemeClr val="bg1"/>
                </a:solidFill>
              </a:rPr>
              <a:t>: дидактический и раздаточный материал на развития логического мышления; уголок сюжетно-ролевой игры; книжный уголок литературой по возрасту. Приобрести новые развивающие игры по возрасту детей.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6. Работать над темой по самообразованию.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7 .Продолжение целенаправленной работы с детьми по всем образовательным областям;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8. Совершенствование работы по взаимодействию с родителями;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9. Продолжение совершенствования предметно-развивающей среды в </a:t>
            </a:r>
            <a:r>
              <a:rPr lang="ru-RU" sz="1200" b="1" dirty="0" smtClean="0">
                <a:solidFill>
                  <a:schemeClr val="bg1"/>
                </a:solidFill>
              </a:rPr>
              <a:t>группе</a:t>
            </a:r>
            <a:r>
              <a:rPr lang="ru-RU" sz="1200" dirty="0" smtClean="0">
                <a:solidFill>
                  <a:schemeClr val="bg1"/>
                </a:solidFill>
              </a:rPr>
              <a:t> в соответствии с ФГОС;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10. Повышение уровня педагогического мастерства путем участия в семинарах, мастер-классах, обучения на курсах повышения квалификации.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11. Пополнить атрибуты сюжетно - ролевых игр.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12. Сделать уголок по ППД., физкультурный уголок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13. Обновить оборудование для сенсорного уголка.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14. Пополнить атрибуты театрализованной деятельности.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15. Пополнить атрибуты музыкального уголка, фонотеку детских песен.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16. Приобрести книги по отдельным темам программы.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00"/>
          </a:xfrm>
        </p:spPr>
        <p:txBody>
          <a:bodyPr/>
          <a:lstStyle/>
          <a:p>
            <a:pPr>
              <a:defRPr/>
            </a:pPr>
            <a:r>
              <a:rPr lang="ru-RU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</a:t>
            </a:r>
            <a:br>
              <a:rPr lang="ru-RU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</a:t>
            </a:r>
            <a:br>
              <a:rPr lang="ru-RU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ВНИМАНИЕ!</a:t>
            </a:r>
            <a:endParaRPr lang="ru-RU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 noGrp="1"/>
          </p:cNvSpPr>
          <p:nvPr>
            <p:ph type="title"/>
          </p:nvPr>
        </p:nvSpPr>
        <p:spPr>
          <a:xfrm>
            <a:off x="608013" y="188913"/>
            <a:ext cx="7848600" cy="21605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  </a:t>
            </a:r>
            <a:r>
              <a:rPr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группе</a:t>
            </a:r>
            <a:r>
              <a:rPr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созданы</a:t>
            </a:r>
            <a:r>
              <a:rPr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условия</a:t>
            </a:r>
            <a:r>
              <a:rPr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для</a:t>
            </a:r>
            <a:r>
              <a:rPr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нормального</a:t>
            </a:r>
            <a:r>
              <a:rPr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психосоциального</a:t>
            </a:r>
            <a:r>
              <a:rPr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развития</a:t>
            </a:r>
            <a:r>
              <a:rPr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детей</a:t>
            </a:r>
            <a:r>
              <a:rPr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:</a:t>
            </a:r>
            <a:endParaRPr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ahoma" pitchFamily="34" charset="0"/>
            </a:endParaRPr>
          </a:p>
        </p:txBody>
      </p:sp>
      <p:sp>
        <p:nvSpPr>
          <p:cNvPr id="6147" name="Содержимое 2"/>
          <p:cNvSpPr txBox="1">
            <a:spLocks noGrp="1"/>
          </p:cNvSpPr>
          <p:nvPr>
            <p:ph idx="1"/>
          </p:nvPr>
        </p:nvSpPr>
        <p:spPr>
          <a:xfrm>
            <a:off x="642938" y="2349500"/>
            <a:ext cx="7777162" cy="2403475"/>
          </a:xfrm>
        </p:spPr>
        <p:txBody>
          <a:bodyPr/>
          <a:lstStyle/>
          <a:p>
            <a:pPr lvl="2" algn="ctr">
              <a:spcBef>
                <a:spcPct val="0"/>
              </a:spcBef>
              <a:spcAft>
                <a:spcPts val="907"/>
              </a:spcAft>
              <a:buFont typeface="Symbol" pitchFamily="18" charset="2"/>
              <a:buChar char="·"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спокойная и доброжелательная обстановка;</a:t>
            </a:r>
          </a:p>
          <a:p>
            <a:pPr lvl="2" algn="ctr">
              <a:spcBef>
                <a:spcPct val="0"/>
              </a:spcBef>
              <a:spcAft>
                <a:spcPts val="907"/>
              </a:spcAft>
              <a:buFont typeface="Symbol" pitchFamily="18" charset="2"/>
              <a:buChar char="·"/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эмоциональным потребностям детей</a:t>
            </a:r>
          </a:p>
          <a:p>
            <a:pPr lvl="2" algn="ctr">
              <a:spcBef>
                <a:spcPct val="0"/>
              </a:spcBef>
              <a:spcAft>
                <a:spcPts val="907"/>
              </a:spcAft>
              <a:buFont typeface="Symbol" pitchFamily="18" charset="2"/>
              <a:buChar char="·"/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 и бесед с детьми</a:t>
            </a:r>
          </a:p>
          <a:p>
            <a:pPr lvl="2" algn="ctr">
              <a:spcBef>
                <a:spcPct val="0"/>
              </a:spcBef>
              <a:spcAft>
                <a:spcPts val="907"/>
              </a:spcAft>
              <a:buFont typeface="Symbol" pitchFamily="18" charset="2"/>
              <a:buChar char="·"/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созданы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для развития и обучения.</a:t>
            </a:r>
          </a:p>
          <a:p>
            <a:pPr lvl="2" algn="ctr">
              <a:spcBef>
                <a:spcPct val="0"/>
              </a:spcBef>
              <a:spcAft>
                <a:spcPts val="907"/>
              </a:spcAft>
              <a:buFont typeface="Symbol" pitchFamily="18" charset="2"/>
              <a:buChar char="·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Утренняя гимнастика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57500" y="1643063"/>
            <a:ext cx="3143250" cy="412591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latin typeface="+mn-lt"/>
                <a:cs typeface="+mn-cs"/>
              </a:rPr>
              <a:t>     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А сейчас все по порядку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Встанем дружно на зарядку.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Руки в стороны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Согнули,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Вверх подняли,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Помахали,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Спрятали за спину их,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Оглянулись: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Через правое плечо,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Через левое еще.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Дружно присели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Пяточки задели,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На носочках поднялись,</a:t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Опустили руки вниз.</a:t>
            </a:r>
          </a:p>
        </p:txBody>
      </p:sp>
      <p:pic>
        <p:nvPicPr>
          <p:cNvPr id="7" name="Содержимое 6" descr="1653457767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2880320" cy="3840427"/>
          </a:xfrm>
        </p:spPr>
      </p:pic>
      <p:pic>
        <p:nvPicPr>
          <p:cNvPr id="8" name="Рисунок 7" descr="1653457767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6166" y="1484784"/>
            <a:ext cx="2931790" cy="390905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Гимнастика пробуждения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29063" y="1600200"/>
            <a:ext cx="4757737" cy="475773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"Мы проснулись"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1. «Веселые ручки» - и. п.: лежа на спине. Поднимать руки в стороны и опускать вниз. (4 раза)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2. «Резвые ножки» - и. п.: то же. Поочередно поднимать то одну, то другую ногу. (4 раза)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3. «Жучки» - и. п.: то же. Перекаты на правый, затем на левый бок. (4-6 раз)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4. «Кошечки» - и. п.: стоя на средних четвереньках. Двигаться вперед-назад, наклоняться вниз, сгибая локти, возвращаясь в и.п. (4 раза)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7" name="Рисунок 6" descr="1653110419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2448272" cy="2448272"/>
          </a:xfrm>
          <a:prstGeom prst="rect">
            <a:avLst/>
          </a:prstGeom>
        </p:spPr>
      </p:pic>
      <p:pic>
        <p:nvPicPr>
          <p:cNvPr id="8" name="Рисунок 7" descr="1653110419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789040"/>
            <a:ext cx="3068960" cy="306896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142875"/>
            <a:ext cx="8001000" cy="8494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  <a:cs typeface="Arial" charset="0"/>
              </a:rPr>
              <a:t>Различают три степени тяжести прохождения адаптационного периода: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bg1"/>
              </a:solidFill>
              <a:latin typeface="Monotype Corsiva" pitchFamily="66" charset="0"/>
              <a:cs typeface="Arial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легкая адаптация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— </a:t>
            </a:r>
            <a:r>
              <a:rPr lang="ru-RU" sz="1600" b="1" dirty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поведение нормализуется в течение 10—15 дней;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ребенок соответственно норме прибавляет в весе, адекватно ведет себя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в коллективе, не болеет в течение первого месяца посещения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дошкольного учреждения;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Monotype Corsiva" pitchFamily="66" charset="0"/>
              <a:cs typeface="Arial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адаптация средней тяжести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—сдвиги нормализуются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в течение месяца, ребенок на короткое время теряет в весе;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может наступить однократное заболевание длительностью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5—7 дней, есть признаки психического стресса;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1"/>
              </a:solidFill>
              <a:latin typeface="Monotype Corsiva" pitchFamily="66" charset="0"/>
              <a:cs typeface="Arial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тяжелая адаптация 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длится от 2 до 6 месяцев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;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ребенок часто болеет, теряет уже полученные навыки;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может наступить как физическое,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так и психическое истощение организма.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Monotype Corsiva" pitchFamily="66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Monotype Corsiva" pitchFamily="66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>
                  <a:lumMod val="95000"/>
                </a:schemeClr>
              </a:solidFill>
              <a:latin typeface="Monotype Corsiva" pitchFamily="66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>
                  <a:lumMod val="95000"/>
                </a:schemeClr>
              </a:solidFill>
              <a:latin typeface="Monotype Corsiva" pitchFamily="66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>
                  <a:lumMod val="95000"/>
                </a:schemeClr>
              </a:solidFill>
              <a:latin typeface="Monotype Corsiva" pitchFamily="66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>
                  <a:lumMod val="95000"/>
                </a:schemeClr>
              </a:solidFill>
              <a:latin typeface="Monotype Corsiva" pitchFamily="66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 txBox="1">
            <a:spLocks noGrp="1"/>
          </p:cNvSpPr>
          <p:nvPr>
            <p:ph type="ctrTitle"/>
          </p:nvPr>
        </p:nvSpPr>
        <p:spPr>
          <a:xfrm>
            <a:off x="900113" y="549275"/>
            <a:ext cx="7772400" cy="14398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Адаптация</a:t>
            </a:r>
            <a:r>
              <a:rPr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 в </a:t>
            </a:r>
            <a:r>
              <a:rPr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первой</a:t>
            </a:r>
            <a:r>
              <a:rPr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 </a:t>
            </a:r>
            <a:r>
              <a:rPr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младшей</a:t>
            </a:r>
            <a:r>
              <a:rPr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 </a:t>
            </a:r>
            <a:r>
              <a:rPr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группе</a:t>
            </a:r>
            <a:r>
              <a:rPr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.</a:t>
            </a:r>
            <a:r>
              <a:rPr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/>
            </a:r>
            <a:br>
              <a:rPr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</a:br>
            <a:endParaRPr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any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628800"/>
            <a:ext cx="7560840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>  На протяжении учебного года работа воспитателя была направлена на создание условий для успешной адаптации детей к условиям детского сада: знакомство родителей с возрастными особенностями детей и причинах, вызывающих стрессовое состояние в период адаптации; давали рекомендации по подготовке к поступлению в дошкольное учреждение; стремились наладить эмоционально-телесный контакт с малышами, вовлекали их в совместную деятельность, поддерживали активность и формировали положительное отношение к персоналу детского сада.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92125" y="2852738"/>
            <a:ext cx="8229600" cy="785812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Самостоятельная деятельность детей </a:t>
            </a:r>
            <a:b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 2-ой половине дня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</p:txBody>
      </p:sp>
      <p:pic>
        <p:nvPicPr>
          <p:cNvPr id="10" name="Содержимое 9" descr="16530274868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"/>
            <a:ext cx="2304256" cy="2780928"/>
          </a:xfrm>
        </p:spPr>
      </p:pic>
      <p:pic>
        <p:nvPicPr>
          <p:cNvPr id="5" name="Содержимое 4" descr="16531100734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732240" y="0"/>
            <a:ext cx="2232248" cy="2829355"/>
          </a:xfrm>
        </p:spPr>
      </p:pic>
      <p:pic>
        <p:nvPicPr>
          <p:cNvPr id="6" name="Рисунок 5" descr="16531101340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01008"/>
            <a:ext cx="2445736" cy="3260981"/>
          </a:xfrm>
          <a:prstGeom prst="rect">
            <a:avLst/>
          </a:prstGeom>
        </p:spPr>
      </p:pic>
      <p:pic>
        <p:nvPicPr>
          <p:cNvPr id="7" name="Рисунок 6" descr="16531101504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3501008"/>
            <a:ext cx="2427734" cy="3236979"/>
          </a:xfrm>
          <a:prstGeom prst="rect">
            <a:avLst/>
          </a:prstGeom>
        </p:spPr>
      </p:pic>
      <p:pic>
        <p:nvPicPr>
          <p:cNvPr id="8" name="Рисунок 7" descr="16531100328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3789040"/>
            <a:ext cx="2193708" cy="2924944"/>
          </a:xfrm>
          <a:prstGeom prst="rect">
            <a:avLst/>
          </a:prstGeom>
        </p:spPr>
      </p:pic>
      <p:pic>
        <p:nvPicPr>
          <p:cNvPr id="11" name="Рисунок 10" descr="16531100586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88640"/>
            <a:ext cx="1923678" cy="256490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0"/>
            <a:ext cx="6472238" cy="1368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Формирование КГН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28625" y="1143000"/>
            <a:ext cx="4357688" cy="3214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От водички, от водицы </a:t>
            </a:r>
            <a:b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Всё улыбками искрится! </a:t>
            </a:r>
            <a:b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От водички, от водицы </a:t>
            </a:r>
            <a:b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Веселей цветы и птицы! </a:t>
            </a:r>
            <a:b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Стёпа умывается, </a:t>
            </a:r>
            <a:b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Солнцу улыбается! 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endParaRPr lang="ru-RU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1" name="Содержимое 10" descr="16533907330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700808"/>
            <a:ext cx="3682504" cy="4910006"/>
          </a:xfrm>
        </p:spPr>
      </p:pic>
      <p:pic>
        <p:nvPicPr>
          <p:cNvPr id="12" name="Содержимое 11" descr="165339073306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3873500"/>
            <a:ext cx="2238375" cy="29845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998</Words>
  <Application>Microsoft Office PowerPoint</Application>
  <PresentationFormat>Экран (4:3)</PresentationFormat>
  <Paragraphs>159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Годовой отчёт о воспитательно образовательной работы за   «2021-2022учебный год»  1 младшая группа №1» </vt:lpstr>
      <vt:lpstr>Характеристика группы.</vt:lpstr>
      <vt:lpstr>В  группе созданы условия для нормального психосоциального развития детей:</vt:lpstr>
      <vt:lpstr>Утренняя гимнастика</vt:lpstr>
      <vt:lpstr>Гимнастика пробуждения</vt:lpstr>
      <vt:lpstr>Слайд 6</vt:lpstr>
      <vt:lpstr>Адаптация в первой младшей группе. </vt:lpstr>
      <vt:lpstr>Самостоятельная деятельность детей  во 2-ой половине дня.</vt:lpstr>
      <vt:lpstr>Формирование КГН</vt:lpstr>
      <vt:lpstr>«Огород на окне»</vt:lpstr>
      <vt:lpstr>Слайд 11</vt:lpstr>
      <vt:lpstr>Лепка </vt:lpstr>
      <vt:lpstr>Наши праздники и развлечения</vt:lpstr>
      <vt:lpstr>«Новый год»</vt:lpstr>
      <vt:lpstr>«День Троллейбуса»</vt:lpstr>
      <vt:lpstr>«День Птиц»</vt:lpstr>
      <vt:lpstr>«Праздник Победы!»</vt:lpstr>
      <vt:lpstr>Слайд 18</vt:lpstr>
      <vt:lpstr>Физическое развитие: </vt:lpstr>
      <vt:lpstr>Познавательное развитие</vt:lpstr>
      <vt:lpstr>Художественно-эстетическое развитие. </vt:lpstr>
      <vt:lpstr>Речевое развитие: </vt:lpstr>
      <vt:lpstr>Социально-коммуникативное развитие</vt:lpstr>
      <vt:lpstr>Результаты мониторинга </vt:lpstr>
      <vt:lpstr>Работа с родителями</vt:lpstr>
      <vt:lpstr>Результаты мониторинга </vt:lpstr>
      <vt:lpstr> Задачи на 2022-2023 учебный год: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за 1 полугодие  «2012-2013 уч.год»</dc:title>
  <dc:creator>User</dc:creator>
  <cp:lastModifiedBy>Admin</cp:lastModifiedBy>
  <cp:revision>210</cp:revision>
  <dcterms:created xsi:type="dcterms:W3CDTF">2013-02-18T11:37:41Z</dcterms:created>
  <dcterms:modified xsi:type="dcterms:W3CDTF">2022-05-30T10:28:16Z</dcterms:modified>
</cp:coreProperties>
</file>