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38" r:id="rId3"/>
    <p:sldId id="335" r:id="rId4"/>
    <p:sldId id="356" r:id="rId5"/>
    <p:sldId id="328" r:id="rId6"/>
    <p:sldId id="359" r:id="rId7"/>
    <p:sldId id="363" r:id="rId8"/>
    <p:sldId id="358" r:id="rId9"/>
    <p:sldId id="339" r:id="rId10"/>
    <p:sldId id="354" r:id="rId11"/>
    <p:sldId id="349" r:id="rId12"/>
    <p:sldId id="362" r:id="rId13"/>
    <p:sldId id="346" r:id="rId14"/>
    <p:sldId id="352" r:id="rId15"/>
    <p:sldId id="316" r:id="rId16"/>
    <p:sldId id="341" r:id="rId17"/>
    <p:sldId id="361" r:id="rId18"/>
    <p:sldId id="347" r:id="rId19"/>
    <p:sldId id="357" r:id="rId20"/>
    <p:sldId id="351" r:id="rId21"/>
    <p:sldId id="344" r:id="rId22"/>
    <p:sldId id="326" r:id="rId23"/>
    <p:sldId id="345" r:id="rId24"/>
    <p:sldId id="340" r:id="rId25"/>
    <p:sldId id="290" r:id="rId26"/>
    <p:sldId id="296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24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0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3769F8-559C-4543-9904-14BF538E85A1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314DFC-AA48-47B8-902C-8028B8ACF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6A592-EFFA-4A50-8FB3-72BBE9495F69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1A4FC-6713-4888-98DE-96ED870D6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8EF4-449A-4D1E-9A70-32E1F11DE7C1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CB7E0-238F-4EA6-AA27-0307E09A8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9812-AD64-483A-A65B-A3A9A662E450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865FD-FB15-4D3F-A6A7-9F96CC0A9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F184E-2CF1-40F4-9B44-91295AD9C743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5A2A-817E-4DD9-8D57-A272FD4F52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8DE3D-2114-40B7-861E-51BD227683BF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87AB8-F69E-4E77-9CB9-66FE5C332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D20E8-A05F-48BB-87B6-88D0A9F4FEDC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2702-5D78-49B9-A984-5027456A5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3BDD3-F348-46BB-88B5-6EAE3B6A3088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6342F-1102-46FF-A027-C288071D1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62789-D1E7-44A3-81DB-2E9F41558F13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92005-CBE2-45F4-8601-195FB4297B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D4FEF-0E7C-42EC-BDC4-1A5C2CD25949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7C955-8DA7-46AC-AA13-64DF3E7F5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80479-67B7-4F44-8EB3-74269706D28C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62481-21FD-4AD4-A0BD-4CD78CC38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B1C1F0-1F79-4A26-8F7A-7FB1370C2475}" type="datetimeFigureOut">
              <a:rPr lang="ru-RU"/>
              <a:pPr>
                <a:defRPr/>
              </a:pPr>
              <a:t>13.02.2022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A0E78-1B05-46BE-9DF4-EF14D39B2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2" r:id="rId8"/>
    <p:sldLayoutId id="2147483669" r:id="rId9"/>
    <p:sldLayoutId id="214748367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2060575"/>
            <a:ext cx="7854950" cy="4321175"/>
          </a:xfrm>
        </p:spPr>
        <p:txBody>
          <a:bodyPr/>
          <a:lstStyle/>
          <a:p>
            <a:pPr marR="0" algn="ctr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 smtClean="0">
                <a:solidFill>
                  <a:schemeClr val="tx2"/>
                </a:solidFill>
                <a:latin typeface="Georgia" pitchFamily="18" charset="0"/>
              </a:rPr>
              <a:t>Захаровой Светланы Ивановны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smtClean="0">
                <a:solidFill>
                  <a:srgbClr val="94F7DC"/>
                </a:solidFill>
                <a:latin typeface="Gill Sans MT"/>
              </a:rPr>
              <a:t>воспитателя муниципального автономного дошкольного образовательного учреждения </a:t>
            </a:r>
            <a:r>
              <a:rPr lang="ru-RU" altLang="ru-RU" sz="1800" b="1" smtClean="0">
                <a:solidFill>
                  <a:srgbClr val="94F7DC"/>
                </a:solidFill>
                <a:latin typeface="Gill Sans MT"/>
              </a:rPr>
              <a:t>«Центр развития ребенка - детский сад №4» г.о. Саранск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500" smtClean="0">
              <a:solidFill>
                <a:srgbClr val="000000"/>
              </a:solidFill>
              <a:latin typeface="Gill Sans MT"/>
            </a:endParaRP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b="1" smtClean="0">
                <a:solidFill>
                  <a:srgbClr val="B5EDFD"/>
                </a:solidFill>
                <a:latin typeface="Gill Sans MT"/>
              </a:rPr>
              <a:t> </a:t>
            </a:r>
            <a:r>
              <a:rPr lang="ru-RU" altLang="ru-RU" sz="1500" b="1" smtClean="0">
                <a:solidFill>
                  <a:srgbClr val="5EF0F7"/>
                </a:solidFill>
                <a:latin typeface="Gill Sans MT"/>
              </a:rPr>
              <a:t>Дата рождения: </a:t>
            </a:r>
            <a:r>
              <a:rPr lang="ru-RU" altLang="ru-RU" sz="1500" b="1" smtClean="0">
                <a:latin typeface="Gill Sans MT"/>
              </a:rPr>
              <a:t>03.07.1983</a:t>
            </a:r>
            <a:r>
              <a:rPr lang="ru-RU" altLang="ru-RU" sz="1500" smtClean="0">
                <a:latin typeface="Gill Sans MT"/>
              </a:rPr>
              <a:t>.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b="1" smtClean="0">
                <a:solidFill>
                  <a:srgbClr val="5EF0F7"/>
                </a:solidFill>
                <a:latin typeface="Gill Sans MT"/>
              </a:rPr>
              <a:t>Профессиональное образование:  </a:t>
            </a:r>
            <a:r>
              <a:rPr lang="ru-RU" altLang="ru-RU" sz="1500" smtClean="0">
                <a:latin typeface="Gill Sans MT"/>
              </a:rPr>
              <a:t>высшее ,«МГПИ им. М. Е. 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smtClean="0">
                <a:latin typeface="Gill Sans MT"/>
              </a:rPr>
              <a:t>Евсевьева»,  Специальность «Педагогика и 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smtClean="0">
                <a:latin typeface="Gill Sans MT"/>
              </a:rPr>
              <a:t>методика начального  обучения</a:t>
            </a:r>
            <a:r>
              <a:rPr lang="ru-RU" altLang="ru-RU" sz="1500" smtClean="0">
                <a:solidFill>
                  <a:srgbClr val="5EF0F7"/>
                </a:solidFill>
                <a:latin typeface="Gill Sans MT"/>
              </a:rPr>
              <a:t>»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b="1" smtClean="0">
                <a:solidFill>
                  <a:srgbClr val="5EF0F7"/>
                </a:solidFill>
                <a:latin typeface="Gill Sans MT"/>
              </a:rPr>
              <a:t>№ диплома:  </a:t>
            </a:r>
            <a:r>
              <a:rPr lang="ru-RU" altLang="ru-RU" sz="1500" b="1" smtClean="0">
                <a:latin typeface="Gill Sans MT"/>
              </a:rPr>
              <a:t>ВСВ 1399220.  22.06.2005</a:t>
            </a:r>
            <a:r>
              <a:rPr lang="ru-RU" altLang="ru-RU" sz="1500" smtClean="0">
                <a:solidFill>
                  <a:srgbClr val="5EF0F7"/>
                </a:solidFill>
                <a:latin typeface="Gill Sans MT"/>
              </a:rPr>
              <a:t>.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b="1" smtClean="0">
                <a:solidFill>
                  <a:srgbClr val="5EF0F7"/>
                </a:solidFill>
                <a:latin typeface="Gill Sans MT"/>
              </a:rPr>
              <a:t>Стаж педагогической работы</a:t>
            </a:r>
            <a:r>
              <a:rPr lang="ru-RU" altLang="ru-RU" sz="1500" b="1" smtClean="0">
                <a:latin typeface="Gill Sans MT"/>
              </a:rPr>
              <a:t>( </a:t>
            </a:r>
            <a:r>
              <a:rPr lang="ru-RU" altLang="ru-RU" sz="1500" smtClean="0">
                <a:latin typeface="Gill Sans MT"/>
              </a:rPr>
              <a:t>по специальности</a:t>
            </a:r>
            <a:r>
              <a:rPr lang="ru-RU" altLang="ru-RU" sz="1500" b="1" smtClean="0">
                <a:latin typeface="Gill Sans MT"/>
              </a:rPr>
              <a:t>):</a:t>
            </a:r>
            <a:r>
              <a:rPr lang="ru-RU" altLang="ru-RU" sz="1500" smtClean="0">
                <a:solidFill>
                  <a:srgbClr val="5EF0F7"/>
                </a:solidFill>
                <a:latin typeface="Gill Sans MT"/>
              </a:rPr>
              <a:t> </a:t>
            </a:r>
            <a:r>
              <a:rPr lang="ru-RU" altLang="ru-RU" sz="1500" smtClean="0">
                <a:latin typeface="Gill Sans MT"/>
              </a:rPr>
              <a:t>11 лет.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b="1" smtClean="0">
                <a:solidFill>
                  <a:srgbClr val="5EF0F7"/>
                </a:solidFill>
                <a:latin typeface="Gill Sans MT"/>
              </a:rPr>
              <a:t>Общий трудовой стаж:</a:t>
            </a:r>
            <a:r>
              <a:rPr lang="ru-RU" altLang="ru-RU" sz="1500" smtClean="0">
                <a:solidFill>
                  <a:srgbClr val="5EF0F7"/>
                </a:solidFill>
                <a:latin typeface="Gill Sans MT"/>
              </a:rPr>
              <a:t> </a:t>
            </a:r>
            <a:r>
              <a:rPr lang="ru-RU" altLang="ru-RU" sz="1500" smtClean="0">
                <a:latin typeface="Gill Sans MT"/>
              </a:rPr>
              <a:t>14лет.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b="1" smtClean="0">
                <a:solidFill>
                  <a:srgbClr val="5EF0F7"/>
                </a:solidFill>
                <a:latin typeface="Gill Sans MT"/>
              </a:rPr>
              <a:t>Наличие квалификационной категории</a:t>
            </a:r>
            <a:r>
              <a:rPr lang="ru-RU" altLang="ru-RU" sz="1500" smtClean="0">
                <a:solidFill>
                  <a:srgbClr val="5EF0F7"/>
                </a:solidFill>
                <a:latin typeface="Gill Sans MT"/>
              </a:rPr>
              <a:t>: </a:t>
            </a:r>
            <a:r>
              <a:rPr lang="ru-RU" altLang="ru-RU" sz="1500" smtClean="0">
                <a:latin typeface="Gill Sans MT"/>
              </a:rPr>
              <a:t>первая.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b="1" smtClean="0">
                <a:solidFill>
                  <a:srgbClr val="5EF0F7"/>
                </a:solidFill>
                <a:latin typeface="Gill Sans MT"/>
              </a:rPr>
              <a:t>Дата последней аттестации: </a:t>
            </a:r>
            <a:r>
              <a:rPr lang="ru-RU" altLang="ru-RU" sz="1500" b="1" smtClean="0">
                <a:latin typeface="Gill Sans MT"/>
              </a:rPr>
              <a:t>24.05.2917.</a:t>
            </a:r>
            <a:r>
              <a:rPr lang="ru-RU" altLang="ru-RU" sz="1500" smtClean="0">
                <a:solidFill>
                  <a:srgbClr val="5EF0F7"/>
                </a:solidFill>
                <a:latin typeface="Gill Sans MT"/>
              </a:rPr>
              <a:t> 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smtClean="0">
                <a:latin typeface="Gill Sans MT"/>
              </a:rPr>
              <a:t>(приказ   МО РМ №428 от 22.05.2017.).</a:t>
            </a: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b="1" smtClean="0">
                <a:solidFill>
                  <a:srgbClr val="5EF0F7"/>
                </a:solidFill>
                <a:latin typeface="Gill Sans MT"/>
              </a:rPr>
              <a:t>Звание: </a:t>
            </a:r>
            <a:r>
              <a:rPr lang="ru-RU" altLang="ru-RU" sz="1500" b="1" smtClean="0">
                <a:latin typeface="Gill Sans MT"/>
              </a:rPr>
              <a:t>не имею.</a:t>
            </a:r>
            <a:endParaRPr lang="ru-RU" altLang="ru-RU" sz="1500" smtClean="0">
              <a:latin typeface="Gill Sans MT"/>
            </a:endParaRPr>
          </a:p>
          <a:p>
            <a:pPr marR="0" eaLnBrk="1" hangingPunct="1">
              <a:lnSpc>
                <a:spcPct val="8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500" smtClean="0">
              <a:latin typeface="Gill Sans M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42925" y="1381125"/>
            <a:ext cx="7851648" cy="54523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dirty="0" smtClean="0">
                <a:solidFill>
                  <a:schemeClr val="tx1"/>
                </a:solidFill>
                <a:latin typeface="Gill Sans MT" pitchFamily="34" charset="0"/>
                <a:ea typeface="MS Gothic" pitchFamily="49" charset="-128"/>
              </a:rPr>
              <a:t>Министерство образования Республики Мордовия</a:t>
            </a:r>
            <a:r>
              <a:rPr lang="ru-RU" alt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itchFamily="34" charset="0"/>
                <a:ea typeface="MS Gothic" pitchFamily="49" charset="-128"/>
              </a:rPr>
              <a:t/>
            </a:r>
            <a:br>
              <a:rPr lang="ru-RU" alt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itchFamily="34" charset="0"/>
                <a:ea typeface="MS Gothic" pitchFamily="49" charset="-128"/>
              </a:rPr>
            </a:br>
            <a:r>
              <a:rPr lang="ru-RU" altLang="ru-RU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itchFamily="34" charset="0"/>
                <a:ea typeface="MS Gothic" pitchFamily="49" charset="-128"/>
              </a:rPr>
              <a:t>Портфолио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315" name="Picture 5" descr="SEPJ_Bb8T7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789363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1763713" y="0"/>
            <a:ext cx="691991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>
                <a:solidFill>
                  <a:srgbClr val="339966"/>
                </a:solidFill>
              </a:rPr>
              <a:t>5. Наличие авторских программ, методических пособий. </a:t>
            </a:r>
          </a:p>
        </p:txBody>
      </p:sp>
      <p:pic>
        <p:nvPicPr>
          <p:cNvPr id="22530" name="Picture 3" descr="0P7DEZb2IN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052513"/>
            <a:ext cx="40624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H:\аттестация\высшая аттестация\рецензия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981075"/>
            <a:ext cx="39782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5" descr="Изображение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23950"/>
            <a:ext cx="416877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1763713" y="0"/>
            <a:ext cx="6661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5. Наличие авторских программ, методических пособий</a:t>
            </a:r>
            <a:r>
              <a:rPr lang="ru-RU" b="1">
                <a:solidFill>
                  <a:srgbClr val="339966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/>
          <p:cNvSpPr>
            <a:spLocks noChangeArrowheads="1"/>
          </p:cNvSpPr>
          <p:nvPr/>
        </p:nvSpPr>
        <p:spPr bwMode="auto">
          <a:xfrm>
            <a:off x="1908175" y="0"/>
            <a:ext cx="6661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5. Наличие авторских программ, методических пособий</a:t>
            </a:r>
            <a:r>
              <a:rPr lang="ru-RU" b="1">
                <a:solidFill>
                  <a:srgbClr val="339966"/>
                </a:solidFill>
              </a:rPr>
              <a:t>.</a:t>
            </a:r>
          </a:p>
        </p:txBody>
      </p:sp>
      <p:pic>
        <p:nvPicPr>
          <p:cNvPr id="24578" name="Picture 7" descr="Изображе7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3927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8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9975"/>
            <a:ext cx="4208463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250825" y="0"/>
            <a:ext cx="88931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339966"/>
                </a:solidFill>
              </a:rPr>
              <a:t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(очно). </a:t>
            </a:r>
          </a:p>
        </p:txBody>
      </p:sp>
      <p:pic>
        <p:nvPicPr>
          <p:cNvPr id="25602" name="Picture 5" descr="апкепрк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430338"/>
            <a:ext cx="3944937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WtRZaGeHrH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484313"/>
            <a:ext cx="355917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ChangeArrowheads="1"/>
          </p:cNvSpPr>
          <p:nvPr/>
        </p:nvSpPr>
        <p:spPr bwMode="auto">
          <a:xfrm>
            <a:off x="179388" y="0"/>
            <a:ext cx="8964612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339966"/>
                </a:solidFill>
              </a:rPr>
              <a:t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(очно). </a:t>
            </a:r>
          </a:p>
        </p:txBody>
      </p:sp>
      <p:pic>
        <p:nvPicPr>
          <p:cNvPr id="26626" name="Picture 5" descr="1125704_commands(1)_Страница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2133600"/>
            <a:ext cx="31686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1125704_commands(1)_Страница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3933825"/>
            <a:ext cx="309721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конференц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557338"/>
            <a:ext cx="27463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Изображение (-08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1196975"/>
            <a:ext cx="39782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5"/>
          <p:cNvSpPr>
            <a:spLocks noChangeArrowheads="1"/>
          </p:cNvSpPr>
          <p:nvPr/>
        </p:nvSpPr>
        <p:spPr bwMode="auto">
          <a:xfrm>
            <a:off x="684213" y="188913"/>
            <a:ext cx="72723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7. Проведение открытых занятий, </a:t>
            </a:r>
          </a:p>
          <a:p>
            <a:r>
              <a:rPr lang="ru-RU" sz="2800" b="1">
                <a:solidFill>
                  <a:srgbClr val="339966"/>
                </a:solidFill>
              </a:rPr>
              <a:t>мастер – классов, мероприятий. </a:t>
            </a:r>
          </a:p>
        </p:txBody>
      </p:sp>
      <p:pic>
        <p:nvPicPr>
          <p:cNvPr id="27650" name="Picture 7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2060575"/>
            <a:ext cx="289877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28257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справка 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125538"/>
            <a:ext cx="31257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250825" y="0"/>
            <a:ext cx="8893175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>
                <a:solidFill>
                  <a:srgbClr val="339966"/>
                </a:solidFill>
              </a:rPr>
              <a:t>9. Общественно – педагогическая 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28674" name="Picture 3" descr="1345123-148-149-s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96975"/>
            <a:ext cx="386873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Изображение (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268413"/>
            <a:ext cx="39258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323850" y="0"/>
            <a:ext cx="8569325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339966"/>
                </a:solidFill>
              </a:rPr>
              <a:t>9. Общественно – педагогическая 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29698" name="Picture 5" descr="3cHmNdbVSJ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3871912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73kxRaQaZV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125538"/>
            <a:ext cx="381317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ChangeArrowheads="1"/>
          </p:cNvSpPr>
          <p:nvPr/>
        </p:nvSpPr>
        <p:spPr bwMode="auto">
          <a:xfrm>
            <a:off x="1403350" y="188913"/>
            <a:ext cx="73453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339966"/>
                </a:solidFill>
              </a:rPr>
              <a:t>10. Позитивные результаты работы  </a:t>
            </a:r>
          </a:p>
          <a:p>
            <a:r>
              <a:rPr lang="ru-RU" sz="2800" b="1" i="1">
                <a:solidFill>
                  <a:srgbClr val="339966"/>
                </a:solidFill>
              </a:rPr>
              <a:t>с воспитанниками.</a:t>
            </a:r>
          </a:p>
        </p:txBody>
      </p:sp>
      <p:pic>
        <p:nvPicPr>
          <p:cNvPr id="30722" name="Picture 5" descr="поз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38211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пл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125538"/>
            <a:ext cx="38703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поз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12875"/>
            <a:ext cx="38227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6" descr="поз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57338"/>
            <a:ext cx="385445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900113" y="0"/>
            <a:ext cx="7200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339966"/>
                </a:solidFill>
              </a:rPr>
              <a:t>10. Позитивные результаты работы  </a:t>
            </a:r>
          </a:p>
          <a:p>
            <a:r>
              <a:rPr lang="ru-RU" sz="2800" b="1" i="1">
                <a:solidFill>
                  <a:srgbClr val="339966"/>
                </a:solidFill>
              </a:rPr>
              <a:t>с воспитанниками.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антип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908050"/>
            <a:ext cx="418465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ChangeArrowheads="1"/>
          </p:cNvSpPr>
          <p:nvPr/>
        </p:nvSpPr>
        <p:spPr bwMode="auto">
          <a:xfrm>
            <a:off x="1835150" y="188913"/>
            <a:ext cx="64087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11. Качество взаимодействия </a:t>
            </a:r>
          </a:p>
          <a:p>
            <a:r>
              <a:rPr lang="ru-RU" sz="2800" b="1">
                <a:solidFill>
                  <a:srgbClr val="339966"/>
                </a:solidFill>
              </a:rPr>
              <a:t>с родителями.</a:t>
            </a:r>
          </a:p>
        </p:txBody>
      </p:sp>
      <p:pic>
        <p:nvPicPr>
          <p:cNvPr id="32770" name="Picture 5" descr="взаим с род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29305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вз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636838"/>
            <a:ext cx="27749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вз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412875"/>
            <a:ext cx="28448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1679575" y="260350"/>
            <a:ext cx="74644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>
                <a:solidFill>
                  <a:srgbClr val="339966"/>
                </a:solidFill>
              </a:rPr>
              <a:t>12. Работа с детьми  из социально – неблагополучных семей.</a:t>
            </a:r>
          </a:p>
        </p:txBody>
      </p:sp>
      <p:pic>
        <p:nvPicPr>
          <p:cNvPr id="33794" name="Picture 5" descr="неб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052513"/>
            <a:ext cx="411638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ChangeArrowheads="1"/>
          </p:cNvSpPr>
          <p:nvPr/>
        </p:nvSpPr>
        <p:spPr bwMode="auto">
          <a:xfrm>
            <a:off x="1908175" y="188913"/>
            <a:ext cx="7632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13. Участие педагога </a:t>
            </a:r>
          </a:p>
          <a:p>
            <a:r>
              <a:rPr lang="ru-RU" sz="2800" b="1">
                <a:solidFill>
                  <a:srgbClr val="339966"/>
                </a:solidFill>
              </a:rPr>
              <a:t>в профессиональных конкурсах.</a:t>
            </a:r>
          </a:p>
        </p:txBody>
      </p:sp>
      <p:pic>
        <p:nvPicPr>
          <p:cNvPr id="34818" name="Picture 5" descr="тт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37988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7" descr="кон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268413"/>
            <a:ext cx="37465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2268538" y="188913"/>
            <a:ext cx="7921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13. Участие педагога </a:t>
            </a:r>
          </a:p>
          <a:p>
            <a:r>
              <a:rPr lang="ru-RU" sz="2800" b="1">
                <a:solidFill>
                  <a:srgbClr val="339966"/>
                </a:solidFill>
              </a:rPr>
              <a:t>в профессиональных конкурсах.</a:t>
            </a:r>
          </a:p>
        </p:txBody>
      </p:sp>
      <p:pic>
        <p:nvPicPr>
          <p:cNvPr id="35842" name="Picture 3" descr="fbI-It2P8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96975"/>
            <a:ext cx="3732212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 descr="Do9zKaEyK4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6013" y="1268413"/>
            <a:ext cx="37068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2268538" y="188913"/>
            <a:ext cx="55435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>
                <a:solidFill>
                  <a:srgbClr val="339966"/>
                </a:solidFill>
              </a:rPr>
              <a:t>14. Награды и поощрения.</a:t>
            </a:r>
          </a:p>
        </p:txBody>
      </p:sp>
      <p:pic>
        <p:nvPicPr>
          <p:cNvPr id="36866" name="Picture 3" descr="NzQ_P98b_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36613"/>
            <a:ext cx="396716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cmTSsu5Ly1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08050"/>
            <a:ext cx="40497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ChangeArrowheads="1"/>
          </p:cNvSpPr>
          <p:nvPr/>
        </p:nvSpPr>
        <p:spPr bwMode="auto">
          <a:xfrm>
            <a:off x="2268538" y="188913"/>
            <a:ext cx="51117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>
                <a:solidFill>
                  <a:srgbClr val="339966"/>
                </a:solidFill>
              </a:rPr>
              <a:t>14. Награды и поощрения.</a:t>
            </a:r>
          </a:p>
        </p:txBody>
      </p:sp>
      <p:pic>
        <p:nvPicPr>
          <p:cNvPr id="37890" name="Picture 5" descr="ecc4IMX-dv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81075"/>
            <a:ext cx="40195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7" descr="1342374-130-134-se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981075"/>
            <a:ext cx="41624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32856"/>
            <a:ext cx="8305800" cy="201622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b="1" dirty="0" smtClean="0"/>
              <a:t>Спасибо за внимание!</a:t>
            </a:r>
            <a:endParaRPr lang="ru-RU" sz="6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7"/>
          <p:cNvSpPr txBox="1">
            <a:spLocks noChangeArrowheads="1"/>
          </p:cNvSpPr>
          <p:nvPr/>
        </p:nvSpPr>
        <p:spPr bwMode="auto">
          <a:xfrm>
            <a:off x="611188" y="188913"/>
            <a:ext cx="7921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362" name="Text Box 9"/>
          <p:cNvSpPr txBox="1">
            <a:spLocks noChangeArrowheads="1"/>
          </p:cNvSpPr>
          <p:nvPr/>
        </p:nvSpPr>
        <p:spPr bwMode="auto">
          <a:xfrm>
            <a:off x="1547813" y="0"/>
            <a:ext cx="70564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1. Участие в инновационной (экспериментальной) деятельности.</a:t>
            </a:r>
          </a:p>
        </p:txBody>
      </p:sp>
      <p:pic>
        <p:nvPicPr>
          <p:cNvPr id="1026" name="Picture 2" descr="C:\Users\1\Desktop\Изображе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25538"/>
            <a:ext cx="4059238" cy="547370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27" name="Picture 3" descr="C:\Users\1\Desktop\Изображение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628775"/>
            <a:ext cx="4535487" cy="35433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ChangeArrowheads="1"/>
          </p:cNvSpPr>
          <p:nvPr/>
        </p:nvSpPr>
        <p:spPr bwMode="auto">
          <a:xfrm>
            <a:off x="1403350" y="260350"/>
            <a:ext cx="698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1. Участие в инновационной (экспериментальной) деятельности.</a:t>
            </a:r>
          </a:p>
        </p:txBody>
      </p:sp>
      <p:pic>
        <p:nvPicPr>
          <p:cNvPr id="16386" name="Picture 6" descr="1YRFY_rSC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268413"/>
            <a:ext cx="3652837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842lfrJ1S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196975"/>
            <a:ext cx="36115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836613"/>
            <a:ext cx="40306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2484438" y="260350"/>
            <a:ext cx="3671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2.Наставничество</a:t>
            </a:r>
          </a:p>
        </p:txBody>
      </p:sp>
      <p:pic>
        <p:nvPicPr>
          <p:cNvPr id="17411" name="Picture 5" descr="Отсканировано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513" y="1052513"/>
            <a:ext cx="37147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ChangeArrowheads="1"/>
          </p:cNvSpPr>
          <p:nvPr/>
        </p:nvSpPr>
        <p:spPr bwMode="auto">
          <a:xfrm>
            <a:off x="2555875" y="333375"/>
            <a:ext cx="50403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3.Наличие публикаций</a:t>
            </a:r>
          </a:p>
        </p:txBody>
      </p:sp>
      <p:pic>
        <p:nvPicPr>
          <p:cNvPr id="18434" name="Picture 5" descr="K86Vm6pgU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836613"/>
            <a:ext cx="81375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ChangeArrowheads="1"/>
          </p:cNvSpPr>
          <p:nvPr/>
        </p:nvSpPr>
        <p:spPr bwMode="auto">
          <a:xfrm>
            <a:off x="2411413" y="333375"/>
            <a:ext cx="4679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339966"/>
                </a:solidFill>
              </a:rPr>
              <a:t>3.Наличие публикаций</a:t>
            </a:r>
          </a:p>
        </p:txBody>
      </p:sp>
      <p:pic>
        <p:nvPicPr>
          <p:cNvPr id="19458" name="Picture 5" descr="prLf7L9i3q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6613"/>
            <a:ext cx="24272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Kz7IFCwuU4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2492375"/>
            <a:ext cx="28797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Atu4-L_upz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765175"/>
            <a:ext cx="27447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nXRgt2pTRZ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2565400"/>
            <a:ext cx="294322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ChangeArrowheads="1"/>
          </p:cNvSpPr>
          <p:nvPr/>
        </p:nvSpPr>
        <p:spPr bwMode="auto">
          <a:xfrm>
            <a:off x="900113" y="0"/>
            <a:ext cx="7488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>
                <a:solidFill>
                  <a:srgbClr val="339966"/>
                </a:solidFill>
              </a:rPr>
              <a:t>   4.Результаты участия воспитанников в: конкурсах, выставках, турнирах, соревнованиях, акциях, фестивалях. </a:t>
            </a:r>
          </a:p>
        </p:txBody>
      </p:sp>
      <p:pic>
        <p:nvPicPr>
          <p:cNvPr id="20482" name="Picture 5" descr="KSSUTGTnCd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1438"/>
            <a:ext cx="38163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FdouPWlZ_p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268413"/>
            <a:ext cx="4103688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 descr="rTnNFt8Oo-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095750"/>
            <a:ext cx="396081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44194349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157663"/>
            <a:ext cx="38163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Ay35aYWjNR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492375"/>
            <a:ext cx="31337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323850" y="260350"/>
            <a:ext cx="8569325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339966"/>
                </a:solidFill>
              </a:rPr>
              <a:t>4.Результаты участия воспитанников в: конкурсах, выставках, турнирах, соревнованиях, акциях, фестивалях.</a:t>
            </a:r>
            <a:r>
              <a:rPr lang="ru-RU" sz="2400" b="1"/>
              <a:t> </a:t>
            </a:r>
          </a:p>
        </p:txBody>
      </p:sp>
      <p:pic>
        <p:nvPicPr>
          <p:cNvPr id="21507" name="Picture 4" descr="Изображение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268413"/>
            <a:ext cx="26177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GUTSFK0qA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125538"/>
            <a:ext cx="3168650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2343</TotalTime>
  <Words>231</Words>
  <Application>Microsoft Office PowerPoint</Application>
  <PresentationFormat>Экран (4:3)</PresentationFormat>
  <Paragraphs>43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Constantia</vt:lpstr>
      <vt:lpstr>Wingdings 2</vt:lpstr>
      <vt:lpstr>Georgia</vt:lpstr>
      <vt:lpstr>Gill Sans MT</vt:lpstr>
      <vt:lpstr>Times New Roman</vt:lpstr>
      <vt:lpstr>Поток</vt:lpstr>
      <vt:lpstr>Поток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Houme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Houme</dc:creator>
  <cp:lastModifiedBy>Admin</cp:lastModifiedBy>
  <cp:revision>266</cp:revision>
  <dcterms:created xsi:type="dcterms:W3CDTF">2015-03-28T15:43:19Z</dcterms:created>
  <dcterms:modified xsi:type="dcterms:W3CDTF">2022-02-13T11:59:24Z</dcterms:modified>
</cp:coreProperties>
</file>