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
  </p:notesMasterIdLst>
  <p:handoutMasterIdLst>
    <p:handoutMasterId r:id="rId13"/>
  </p:handoutMasterIdLst>
  <p:sldIdLst>
    <p:sldId id="319" r:id="rId2"/>
    <p:sldId id="336" r:id="rId3"/>
    <p:sldId id="341" r:id="rId4"/>
    <p:sldId id="342" r:id="rId5"/>
    <p:sldId id="331" r:id="rId6"/>
    <p:sldId id="334" r:id="rId7"/>
    <p:sldId id="343" r:id="rId8"/>
    <p:sldId id="344" r:id="rId9"/>
    <p:sldId id="345" r:id="rId10"/>
    <p:sldId id="347" r:id="rId11"/>
  </p:sldIdLst>
  <p:sldSz cx="9144000" cy="6858000" type="screen4x3"/>
  <p:notesSz cx="6858000" cy="9144000"/>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1514" autoAdjust="0"/>
  </p:normalViewPr>
  <p:slideViewPr>
    <p:cSldViewPr>
      <p:cViewPr varScale="1">
        <p:scale>
          <a:sx n="62" d="100"/>
          <a:sy n="62" d="100"/>
        </p:scale>
        <p:origin x="-160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ru-RU" sz="1200"/>
            </a:lvl1pPr>
            <a:extLst/>
          </a:lstStyle>
          <a:p>
            <a:fld id="{68F88C59-319B-4332-9A1D-2A62CFCB00D8}" type="datetimeFigureOut">
              <a:rPr lang="ru-RU" smtClean="0"/>
              <a:pPr/>
              <a:t>24.06.2021</a:t>
            </a:fld>
            <a:endParaRPr lang="ru-RU"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ru-RU" sz="1200"/>
            </a:lvl1pPr>
            <a:extLst/>
          </a:lstStyle>
          <a:p>
            <a:endParaRPr lang="ru-RU"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ru-RU" sz="1200"/>
            </a:lvl1pPr>
            <a:extLst/>
          </a:lstStyle>
          <a:p>
            <a:fld id="{B16A41B8-7DC3-4DB6-84E4-E105629EAA36}" type="slidenum">
              <a:rPr lang="ru-RU" smtClean="0"/>
              <a:pPr/>
              <a:t>‹#›</a:t>
            </a:fld>
            <a:endParaRPr lang="ru-RU" dirty="0"/>
          </a:p>
        </p:txBody>
      </p:sp>
    </p:spTree>
    <p:extLst>
      <p:ext uri="{BB962C8B-B14F-4D97-AF65-F5344CB8AC3E}">
        <p14:creationId xmlns:p14="http://schemas.microsoft.com/office/powerpoint/2010/main" xmlns="" val="2367086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968B300D-05F0-4B43-940D-46DED5A791AD}" type="datetimeFigureOut">
              <a:rPr/>
              <a:pPr/>
              <a:t>20.06.2021</a:t>
            </a:fld>
            <a:endParaRPr lang="ru-RU"/>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ru-RU"/>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9B26CD33-4337-4529-948A-94F6960B2374}" type="slidenum">
              <a:rPr/>
              <a:pPr/>
              <a:t>‹#›</a:t>
            </a:fld>
            <a:endParaRPr lang="ru-RU"/>
          </a:p>
        </p:txBody>
      </p:sp>
    </p:spTree>
    <p:extLst>
      <p:ext uri="{BB962C8B-B14F-4D97-AF65-F5344CB8AC3E}">
        <p14:creationId xmlns:p14="http://schemas.microsoft.com/office/powerpoint/2010/main" xmlns="" val="379743612"/>
      </p:ext>
    </p:extLst>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aupatriot.ru/9-maya-den-pobedy-v-velikoj-otechestvennoj-vojne-1941-1945-god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time_continue=94&amp;v=ZAtRykr2vkg&amp;feature=emb_log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g.ru/2015/12/22/rodina-mobilizaciya.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hr.aif.ru/society/history/deti_polka_neizvestnye_istorii_podrostkov_sovershivshih_podvigi_v_gody_vo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ia.ru/20100427/227287577.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ria.ru/20170622/1496903037.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u.wikipedia.org/wiki/%D0%92%D0%B5%D1%87%D0%BD%D1%8B%D0%B9_%D0%BE%D0%B3%D0%BE%D0%BD%D1%8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Спасибо</a:t>
            </a:r>
            <a:r>
              <a:rPr lang="ru-RU" baseline="0" dirty="0" smtClean="0"/>
              <a:t> за внимание!</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Фотографии и текст для презентации взяты из социальной сети. Ссылки на источник указаны в заметках к слайдам.</a:t>
            </a:r>
          </a:p>
          <a:p>
            <a:r>
              <a:rPr lang="ru-RU" dirty="0" smtClean="0"/>
              <a:t>Для</a:t>
            </a:r>
            <a:r>
              <a:rPr lang="ru-RU" baseline="0" dirty="0" smtClean="0"/>
              <a:t> ознакомления: </a:t>
            </a:r>
            <a:r>
              <a:rPr lang="en-US" smtClean="0">
                <a:hlinkClick r:id="rId3"/>
              </a:rPr>
              <a:t>https://gaupatriot.ru/9-maya-den-pobedy-v-velikoj-otechestvennoj-vojne-1941-1945-godov</a:t>
            </a:r>
            <a:endParaRPr lang="ru-RU" dirty="0"/>
          </a:p>
        </p:txBody>
      </p:sp>
      <p:sp>
        <p:nvSpPr>
          <p:cNvPr id="4" name="Номер слайда 3"/>
          <p:cNvSpPr>
            <a:spLocks noGrp="1"/>
          </p:cNvSpPr>
          <p:nvPr>
            <p:ph type="sldNum" sz="quarter" idx="10"/>
          </p:nvPr>
        </p:nvSpPr>
        <p:spPr/>
        <p:txBody>
          <a:bodyPr/>
          <a:lstStyle/>
          <a:p>
            <a:fld id="{9B26CD33-4337-4529-948A-94F6960B2374}" type="slidenum">
              <a:rPr lang="ru-RU" smtClean="0"/>
              <a:pPr/>
              <a:t>10</a:t>
            </a:fld>
            <a:endParaRPr lang="ru-RU"/>
          </a:p>
        </p:txBody>
      </p:sp>
    </p:spTree>
    <p:extLst>
      <p:ext uri="{BB962C8B-B14F-4D97-AF65-F5344CB8AC3E}">
        <p14:creationId xmlns:p14="http://schemas.microsoft.com/office/powerpoint/2010/main" xmlns="" val="281696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22 июня 1941 года — одна из самых печальных дат в истории России — начало Великой Отечественной войны.</a:t>
            </a:r>
          </a:p>
          <a:p>
            <a:endParaRPr lang="ru-RU" u="sng" dirty="0" smtClean="0">
              <a:solidFill>
                <a:srgbClr val="FF0000"/>
              </a:solidFill>
            </a:endParaRPr>
          </a:p>
          <a:p>
            <a:r>
              <a:rPr lang="ru-RU" dirty="0" smtClean="0"/>
              <a:t>На рассвете 22 июня 1941 года фашистская Германия без объявления войны напала на Советский союз.</a:t>
            </a:r>
          </a:p>
          <a:p>
            <a:endParaRPr lang="ru-RU" u="sng" dirty="0" smtClean="0">
              <a:solidFill>
                <a:srgbClr val="FF0000"/>
              </a:solidFill>
            </a:endParaRPr>
          </a:p>
          <a:p>
            <a:r>
              <a:rPr lang="ru-RU" dirty="0" smtClean="0"/>
              <a:t>Ее авиация нанесла массированный удар по аэродромам, железнодорожным узлам, военно-морским базам, местам расквартирования военных частей и многим городам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Обращение Левитана 22 Июня 1941 года. Объявление о начале войны.</a:t>
            </a:r>
          </a:p>
          <a:p>
            <a:r>
              <a:rPr lang="en-US" dirty="0" smtClean="0">
                <a:hlinkClick r:id="rId3"/>
              </a:rPr>
              <a:t>https://www.youtube.com/watch?time_continue=94&amp;v=ZAtRykr2vkg&amp;feature=emb_logo</a:t>
            </a:r>
            <a:endParaRPr lang="ru-RU" u="sng" dirty="0" smtClean="0">
              <a:solidFill>
                <a:srgbClr val="FF0000"/>
              </a:solidFill>
            </a:endParaRPr>
          </a:p>
        </p:txBody>
      </p:sp>
      <p:sp>
        <p:nvSpPr>
          <p:cNvPr id="4" name="Slide Number Placeholder 3"/>
          <p:cNvSpPr>
            <a:spLocks noGrp="1"/>
          </p:cNvSpPr>
          <p:nvPr>
            <p:ph type="sldNum" sz="quarter" idx="10"/>
          </p:nvPr>
        </p:nvSpPr>
        <p:spPr/>
        <p:txBody>
          <a:bodyPr/>
          <a:lstStyle/>
          <a:p>
            <a:fld id="{9B26CD33-4337-4529-948A-94F6960B2374}" type="slidenum">
              <a:rPr lang="ru-RU" smtClean="0"/>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dirty="0" smtClean="0">
                <a:effectLst/>
              </a:rPr>
              <a:t>К этому времени фашистской Германией были порабощены многие европейские страны, и советский народ принял на себя самый мощный удар.</a:t>
            </a:r>
          </a:p>
          <a:p>
            <a:r>
              <a:rPr lang="ru-RU" dirty="0" smtClean="0"/>
              <a:t>Против СССР выступали вместе с Германией Румыния, Италия, а через несколько дней Словакия, Финляндия, Венгрия и Норвегия.</a:t>
            </a:r>
          </a:p>
          <a:p>
            <a:r>
              <a:rPr lang="ru-RU" dirty="0" smtClean="0"/>
              <a:t>Советский народ ответил врагу единым могучим сопротивлением, стоял в полном смысле этого слова насмерть, защищая отечество.</a:t>
            </a:r>
          </a:p>
          <a:p>
            <a:r>
              <a:rPr lang="ru-RU" dirty="0" smtClean="0"/>
              <a:t>Тяжелая кровопролитная война, длившаяся 1418 дней и ночей, завершилось 9 мая 1945 года полным разгромом фашистского блока.</a:t>
            </a:r>
          </a:p>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защиту своей семьи, чести, Родины вставали не только мужчины, но и женщины. Именно в период ВОВ в Вооруженных силах нашей страны впервые появились женские боевые формирования</a:t>
            </a:r>
            <a:endParaRPr lang="ru-RU" sz="1200" b="1"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Источник</a:t>
            </a:r>
            <a:r>
              <a:rPr lang="ru-RU" sz="1200" b="0" i="0" kern="1200" baseline="0" dirty="0" smtClean="0">
                <a:solidFill>
                  <a:schemeClr val="tx1"/>
                </a:solidFill>
                <a:effectLst/>
                <a:latin typeface="+mn-lt"/>
                <a:ea typeface="+mn-ea"/>
                <a:cs typeface="+mn-cs"/>
              </a:rPr>
              <a:t>: </a:t>
            </a:r>
            <a:r>
              <a:rPr lang="en-US" dirty="0" smtClean="0">
                <a:hlinkClick r:id="rId3"/>
              </a:rPr>
              <a:t>https://rg.ru/2015/12/22/rodina-mobilizaciya.html</a:t>
            </a:r>
            <a:endParaRPr lang="ru-RU" dirty="0" smtClean="0"/>
          </a:p>
          <a:p>
            <a:r>
              <a:rPr lang="ru-RU" dirty="0" smtClean="0"/>
              <a:t>В военно-историческом музее «Юные защитники Родины» «АиФ-Черноземье» рассказали о подростках, которые наравне со взрослыми с оружием в руках защищали Родину</a:t>
            </a:r>
          </a:p>
          <a:p>
            <a:r>
              <a:rPr lang="en-US" dirty="0" smtClean="0">
                <a:hlinkClick r:id="rId4"/>
              </a:rPr>
              <a:t>https://chr.aif.ru/society/history/deti_polka_neizvestnye_istorii_podrostkov_sovershivshih_podvigi_v_gody_vov</a:t>
            </a:r>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B26CD33-4337-4529-948A-94F6960B2374}" type="slidenum">
              <a:rPr lang="ru-RU" smtClean="0"/>
              <a:pPr/>
              <a:t>4</a:t>
            </a:fld>
            <a:endParaRPr lang="ru-RU"/>
          </a:p>
        </p:txBody>
      </p:sp>
    </p:spTree>
    <p:extLst>
      <p:ext uri="{BB962C8B-B14F-4D97-AF65-F5344CB8AC3E}">
        <p14:creationId xmlns:p14="http://schemas.microsoft.com/office/powerpoint/2010/main" xmlns="" val="325585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Но в войне у нас были союзники и из вклад, отдельных стран в достижение целей антигитлеровской коалиции был различным. США, Великобритания, Франция и Китай участвовали своими вооруженными силами в борьбе против стран фашистского блока. В военных действиях также принимали участие отдельные соединения некоторых других стран   Польши, Чехословакии, Югославии, Австралии, Бельгии, Бразилии, Индии, Канады, Филиппин, Эфиопии и др. Часть государств антигитлеровская коалиция (например, Мексика) помогали основным ее участникам главным образом поставками военного сырья.</a:t>
            </a:r>
            <a:endParaRPr lang="ru-RU" sz="1400" dirty="0" smtClean="0"/>
          </a:p>
          <a:p>
            <a:r>
              <a:rPr lang="en-US" dirty="0" smtClean="0">
                <a:hlinkClick r:id="rId3"/>
              </a:rPr>
              <a:t>https://ria.ru/20100427/227287577.html</a:t>
            </a:r>
            <a:endParaRPr lang="ru-RU" sz="1200" dirty="0" smtClean="0"/>
          </a:p>
          <a:p>
            <a:r>
              <a:rPr lang="ru-RU" sz="1200" dirty="0" smtClean="0"/>
              <a:t>Во время войны, погибло очень много людей.</a:t>
            </a:r>
          </a:p>
          <a:p>
            <a:endParaRPr lang="ru-RU" sz="1200" dirty="0" smtClean="0"/>
          </a:p>
          <a:p>
            <a:r>
              <a:rPr lang="ru-RU" sz="1200" dirty="0" smtClean="0"/>
              <a:t>Общие потери СССР в ходе войны составило 26.6 миллиона людей. </a:t>
            </a:r>
          </a:p>
          <a:p>
            <a:endParaRPr lang="ru-RU" sz="1200" dirty="0" smtClean="0"/>
          </a:p>
          <a:p>
            <a:r>
              <a:rPr lang="ru-RU" sz="1200" dirty="0" smtClean="0"/>
              <a:t>Из них более 8,7 миллиона погибли на полях сражений, 7,42 миллиона человек были преднамеренно убиты нацистами на оккупированных территориях, более 4,1 миллиона погибли от тяжелых условий оккупационного режима. 5,27 миллиона человек были угнаны на каторжные работы в Германию и сопредельные с нею страны, пребывавшие также под немецкой оккупацией, 2.18 миллиона человек погибли и умерли в плену.</a:t>
            </a:r>
          </a:p>
          <a:p>
            <a:r>
              <a:rPr lang="en-US" dirty="0" smtClean="0">
                <a:hlinkClick r:id="rId4"/>
              </a:rPr>
              <a:t>https://ria.ru/20170622/1496903037.html</a:t>
            </a:r>
            <a:endParaRPr lang="ru-RU" dirty="0" smtClean="0"/>
          </a:p>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dirty="0" smtClean="0"/>
              <a:t>До 1992 года день начала Великой Отечественной войны не был официальной памятной датой. Постановлением Президиума Верховного Совета РФ от 13 июля 1992 года этот день был объявлен Днем памяти защитников Отечества .</a:t>
            </a:r>
          </a:p>
          <a:p>
            <a:r>
              <a:rPr lang="ru-RU" sz="1200" dirty="0" smtClean="0"/>
              <a:t>Указом президента России от 8 июня 1996 года 22 июня объявлен Днем памяти и скорби. </a:t>
            </a:r>
          </a:p>
          <a:p>
            <a:r>
              <a:rPr lang="ru-RU" sz="1200" dirty="0" smtClean="0"/>
              <a:t>А уже 24 октября 2007 года президент РФ Владимир Путин подписал изменения в закон "О днях воинской славы и памятных датах России", которыми в перечень памятных дат была включена новая — 22 июня — День памяти и скорби начала Великой Отечественной войны (1941).</a:t>
            </a:r>
          </a:p>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ежегодно стартует посвященная Дню памяти и скорби традиционная </a:t>
            </a:r>
            <a:r>
              <a:rPr lang="ru-RU" sz="1200" b="0" i="0" kern="1200" dirty="0" err="1" smtClean="0">
                <a:solidFill>
                  <a:schemeClr val="tx1"/>
                </a:solidFill>
                <a:effectLst/>
                <a:latin typeface="+mn-lt"/>
                <a:ea typeface="+mn-ea"/>
                <a:cs typeface="+mn-cs"/>
              </a:rPr>
              <a:t>молодежно</a:t>
            </a:r>
            <a:r>
              <a:rPr lang="ru-RU" sz="1200" b="0" i="0" kern="1200" dirty="0" smtClean="0">
                <a:solidFill>
                  <a:schemeClr val="tx1"/>
                </a:solidFill>
                <a:effectLst/>
                <a:latin typeface="+mn-lt"/>
                <a:ea typeface="+mn-ea"/>
                <a:cs typeface="+mn-cs"/>
              </a:rPr>
              <a:t>-патриотическая акция "</a:t>
            </a:r>
            <a:r>
              <a:rPr lang="ru-RU" sz="1200" b="0" i="0" u="none" strike="noStrike" kern="1200" dirty="0" smtClean="0">
                <a:solidFill>
                  <a:schemeClr val="tx1"/>
                </a:solidFill>
                <a:effectLst/>
                <a:latin typeface="+mn-lt"/>
                <a:ea typeface="+mn-ea"/>
                <a:cs typeface="+mn-cs"/>
              </a:rPr>
              <a:t>Поезд Памяти</a:t>
            </a:r>
            <a:r>
              <a:rPr lang="ru-RU" sz="1200" b="0" i="0" kern="1200" dirty="0" smtClean="0">
                <a:solidFill>
                  <a:schemeClr val="tx1"/>
                </a:solidFill>
                <a:effectLst/>
                <a:latin typeface="+mn-lt"/>
                <a:ea typeface="+mn-ea"/>
                <a:cs typeface="+mn-cs"/>
              </a:rPr>
              <a:t>". Поезда из Москвы и Санкт-Петербурга отправляются через Минск в Брест</a:t>
            </a:r>
          </a:p>
          <a:p>
            <a:r>
              <a:rPr lang="ru-RU" sz="1200" dirty="0" smtClean="0"/>
              <a:t>Руководители страны в этот день возлагают траурные венки к Могиле Неизвестного солдата. </a:t>
            </a:r>
          </a:p>
          <a:p>
            <a:endParaRPr lang="ru-RU" sz="1200" dirty="0" smtClean="0"/>
          </a:p>
          <a:p>
            <a:r>
              <a:rPr lang="ru-RU" sz="1200" dirty="0" smtClean="0"/>
              <a:t>В этот день народы России скорбят по всем соотечественникам, которые ценой жизни защитили свое Отечество или стали жертвами войн, прежде всего ВОВ1941-1945 годов.</a:t>
            </a:r>
          </a:p>
          <a:p>
            <a:r>
              <a:rPr lang="ru-RU" sz="1200" dirty="0" smtClean="0"/>
              <a:t>Жители России вспоминают начало Великой Отечественной войны минутой молчания и звоном колоколов.</a:t>
            </a:r>
          </a:p>
          <a:p>
            <a:r>
              <a:rPr lang="ru-RU" sz="1200" dirty="0" smtClean="0"/>
              <a:t>Ежегодно стартует посвященная Дню памяти и скорби акция «Поезд Памяти". Поезда из Москвы и Санкт-Петербурга отправляются через Минск в Брест</a:t>
            </a:r>
            <a:r>
              <a:rPr lang="ru-RU" sz="1200" baseline="0" dirty="0" smtClean="0"/>
              <a:t>. </a:t>
            </a:r>
            <a:r>
              <a:rPr lang="ru-RU" sz="1200" b="0" i="0" kern="1200" dirty="0" smtClean="0">
                <a:solidFill>
                  <a:schemeClr val="tx1"/>
                </a:solidFill>
                <a:effectLst/>
                <a:latin typeface="+mn-lt"/>
                <a:ea typeface="+mn-ea"/>
                <a:cs typeface="+mn-cs"/>
              </a:rPr>
              <a:t>Главная цель акции — непосредственное общение в дороге представителей разных поколений, которое дает возможность молодежи </a:t>
            </a:r>
            <a:r>
              <a:rPr lang="ru-RU" sz="1200" b="0" i="0" u="none" strike="noStrike" kern="1200" dirty="0" err="1" smtClean="0">
                <a:solidFill>
                  <a:schemeClr val="tx1"/>
                </a:solidFill>
                <a:effectLst/>
                <a:latin typeface="+mn-lt"/>
                <a:ea typeface="+mn-ea"/>
                <a:cs typeface="+mn-cs"/>
              </a:rPr>
              <a:t>услыша</a:t>
            </a:r>
            <a:r>
              <a:rPr lang="ru-RU" sz="1200" b="0" i="0" u="none" strike="noStrike" kern="1200" baseline="0" dirty="0" smtClean="0">
                <a:solidFill>
                  <a:schemeClr val="tx1"/>
                </a:solidFill>
                <a:effectLst/>
                <a:latin typeface="+mn-lt"/>
                <a:ea typeface="+mn-ea"/>
                <a:cs typeface="+mn-cs"/>
              </a:rPr>
              <a:t> рассказы участников войны.</a:t>
            </a:r>
            <a:endParaRPr lang="ru-RU" sz="1200" dirty="0" smtClean="0"/>
          </a:p>
        </p:txBody>
      </p:sp>
      <p:sp>
        <p:nvSpPr>
          <p:cNvPr id="4" name="Номер слайда 3"/>
          <p:cNvSpPr>
            <a:spLocks noGrp="1"/>
          </p:cNvSpPr>
          <p:nvPr>
            <p:ph type="sldNum" sz="quarter" idx="10"/>
          </p:nvPr>
        </p:nvSpPr>
        <p:spPr/>
        <p:txBody>
          <a:bodyPr/>
          <a:lstStyle/>
          <a:p>
            <a:fld id="{9B26CD33-4337-4529-948A-94F6960B2374}" type="slidenum">
              <a:rPr lang="ru-RU" smtClean="0"/>
              <a:pPr/>
              <a:t>7</a:t>
            </a:fld>
            <a:endParaRPr lang="ru-RU"/>
          </a:p>
        </p:txBody>
      </p:sp>
    </p:spTree>
    <p:extLst>
      <p:ext uri="{BB962C8B-B14F-4D97-AF65-F5344CB8AC3E}">
        <p14:creationId xmlns:p14="http://schemas.microsoft.com/office/powerpoint/2010/main" xmlns="" val="303285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С 1996 года в центре Москвы у Вечного огня в Александровском саду ежегодно проводится открытая патриотическая акция "Вахта памяти" </a:t>
            </a:r>
          </a:p>
          <a:p>
            <a:r>
              <a:rPr lang="ru-RU" sz="1200" dirty="0" smtClean="0"/>
              <a:t>В 2015 году акция "Вахта памяти"  стала официальной</a:t>
            </a:r>
          </a:p>
          <a:p>
            <a:endParaRPr lang="ru-RU" sz="1200" b="0" i="0" kern="1200" dirty="0" smtClean="0">
              <a:solidFill>
                <a:schemeClr val="tx1"/>
              </a:solidFill>
              <a:effectLst/>
              <a:latin typeface="+mn-lt"/>
              <a:ea typeface="+mn-ea"/>
              <a:cs typeface="+mn-cs"/>
            </a:endParaRPr>
          </a:p>
          <a:p>
            <a:r>
              <a:rPr lang="ru-RU" sz="1200" dirty="0" smtClean="0"/>
              <a:t>С 1996 года в центре Москвы у Вечного огня в Александровском саду ежегодно проводится открытая патриотическая акция "Вахта памяти" </a:t>
            </a:r>
          </a:p>
          <a:p>
            <a:r>
              <a:rPr lang="ru-RU" sz="1200" dirty="0" smtClean="0"/>
              <a:t>В 2015 году акция "Вахта памяти"  стала официальной</a:t>
            </a:r>
          </a:p>
          <a:p>
            <a:endParaRPr lang="ru-RU" sz="1200" b="0" i="0" kern="1200" dirty="0" smtClean="0">
              <a:solidFill>
                <a:schemeClr val="tx1"/>
              </a:solidFill>
              <a:effectLst/>
              <a:latin typeface="+mn-lt"/>
              <a:ea typeface="+mn-ea"/>
              <a:cs typeface="+mn-cs"/>
            </a:endParaRPr>
          </a:p>
          <a:p>
            <a:r>
              <a:rPr lang="ru-RU" sz="1200" dirty="0" smtClean="0"/>
              <a:t>С 1996 года в центре Москвы у Вечного огня в Александровском саду ежегодно проводится открытая патриотическая акция "Вахта памяти" </a:t>
            </a:r>
          </a:p>
          <a:p>
            <a:r>
              <a:rPr lang="ru-RU" sz="1200" dirty="0" smtClean="0"/>
              <a:t>В 2015 году акция "Вахта памяти"  стала официальной</a:t>
            </a:r>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B26CD33-4337-4529-948A-94F6960B2374}" type="slidenum">
              <a:rPr lang="ru-RU" smtClean="0"/>
              <a:pPr/>
              <a:t>8</a:t>
            </a:fld>
            <a:endParaRPr lang="ru-RU"/>
          </a:p>
        </p:txBody>
      </p:sp>
    </p:spTree>
    <p:extLst>
      <p:ext uri="{BB962C8B-B14F-4D97-AF65-F5344CB8AC3E}">
        <p14:creationId xmlns:p14="http://schemas.microsoft.com/office/powerpoint/2010/main" xmlns="" val="337108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i="0" dirty="0" smtClean="0">
                <a:latin typeface="Times New Roman" panose="02020603050405020304" pitchFamily="18" charset="0"/>
                <a:cs typeface="Times New Roman" panose="02020603050405020304" pitchFamily="18" charset="0"/>
              </a:rPr>
              <a:t>Вечный огонь — постоянно горящий огонь, символически знаменующий собой торжественную память народа о павших героях, борцах за свободу, за честь Родины</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https://ru.wikipedia.org/wiki/%D0%92%D0%B5%D1%87%D0%BD%D1%8B%D0%B9_%D0%BE%D0%B3%D0%BE%D0%BD%D1%8C</a:t>
            </a:r>
            <a:endParaRPr lang="ru-RU" sz="1000" i="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i="0" dirty="0" smtClean="0">
                <a:latin typeface="Times New Roman" panose="02020603050405020304" pitchFamily="18" charset="0"/>
                <a:cs typeface="Times New Roman" panose="02020603050405020304" pitchFamily="18" charset="0"/>
              </a:rPr>
              <a:t>Мы помним! Мы гордимся!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i="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9B26CD33-4337-4529-948A-94F6960B2374}" type="slidenum">
              <a:rPr lang="ru-RU" smtClean="0"/>
              <a:pPr/>
              <a:t>9</a:t>
            </a:fld>
            <a:endParaRPr lang="ru-RU"/>
          </a:p>
        </p:txBody>
      </p:sp>
    </p:spTree>
    <p:extLst>
      <p:ext uri="{BB962C8B-B14F-4D97-AF65-F5344CB8AC3E}">
        <p14:creationId xmlns:p14="http://schemas.microsoft.com/office/powerpoint/2010/main" xmlns="" val="69667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альбома">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ru-RU"/>
            </a:lvl1pPr>
            <a:extLst/>
          </a:lstStyle>
          <a:p>
            <a:r>
              <a:rPr kumimoji="0" lang="ru-RU"/>
              <a:t>Заголовок фотоальбома</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kumimoji="0" lang="ru-RU"/>
            </a:pPr>
            <a:endParaRPr kumimoji="0" lang="ru-RU"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Щелкните, чтобы добавить дату и прочие сведения</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ru-RU" smtClean="0"/>
              <a:t>Вставка рисунка</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ru-RU"/>
          </a:p>
        </p:txBody>
      </p:sp>
      <p:sp>
        <p:nvSpPr>
          <p:cNvPr id="11" name="Rectangle 10"/>
          <p:cNvSpPr>
            <a:spLocks noGrp="1"/>
          </p:cNvSpPr>
          <p:nvPr>
            <p:ph type="dt" sz="half" idx="12"/>
          </p:nvPr>
        </p:nvSpPr>
        <p:spPr/>
        <p:txBody>
          <a:bodyPr/>
          <a:lstStyle/>
          <a:p>
            <a:fld id="{F30C84A2-23CF-44F5-B813-5187ED5C7D1C}" type="datetimeFigureOut">
              <a:rPr kumimoji="0" lang="ru-RU" sz="1200">
                <a:solidFill>
                  <a:schemeClr val="tx2"/>
                </a:solidFill>
              </a:rPr>
              <a:pPr/>
              <a:t>24.06.2021</a:t>
            </a:fld>
            <a:endParaRPr kumimoji="0" lang="ru-RU"/>
          </a:p>
        </p:txBody>
      </p:sp>
      <p:sp>
        <p:nvSpPr>
          <p:cNvPr id="12" name="Rectangle 11"/>
          <p:cNvSpPr>
            <a:spLocks noGrp="1"/>
          </p:cNvSpPr>
          <p:nvPr>
            <p:ph type="sldNum" sz="quarter" idx="13"/>
          </p:nvPr>
        </p:nvSpPr>
        <p:spPr/>
        <p:txBody>
          <a:bodyPr/>
          <a:lstStyle/>
          <a:p>
            <a:pPr algn="r"/>
            <a:fld id="{F99EC173-99AE-4773-AB25-02E469A13EAE}" type="slidenum">
              <a:rPr kumimoji="0" lang="ru-RU" sz="1200">
                <a:solidFill>
                  <a:schemeClr val="tx2"/>
                </a:solidFill>
              </a:rPr>
              <a:pPr algn="r"/>
              <a:t>‹#›</a:t>
            </a:fld>
            <a:endParaRPr kumimoji="0" lang="ru-RU"/>
          </a:p>
        </p:txBody>
      </p:sp>
      <p:sp>
        <p:nvSpPr>
          <p:cNvPr id="13" name="Rectangle 12"/>
          <p:cNvSpPr>
            <a:spLocks noGrp="1"/>
          </p:cNvSpPr>
          <p:nvPr>
            <p:ph type="ftr" sz="quarter" idx="14"/>
          </p:nvPr>
        </p:nvSpPr>
        <p:spPr/>
        <p:txBody>
          <a:bodyPr/>
          <a:lstStyle/>
          <a:p>
            <a:endParaRPr kumimoji="0"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сверху, альбомная с подписью">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5"/>
          </p:nvPr>
        </p:nvSpPr>
        <p:spPr/>
        <p:txBody>
          <a:bodyPr/>
          <a:lstStyle/>
          <a:p>
            <a:fld id="{F30C84A2-23CF-44F5-B813-5187ED5C7D1C}" type="datetimeFigureOut">
              <a:rPr kumimoji="0" lang="ru-RU" sz="1200">
                <a:solidFill>
                  <a:schemeClr val="tx2"/>
                </a:solidFill>
              </a:rPr>
              <a:pPr/>
              <a:t>24.06.2021</a:t>
            </a:fld>
            <a:endParaRPr kumimoji="0" lang="ru-RU"/>
          </a:p>
        </p:txBody>
      </p:sp>
      <p:sp>
        <p:nvSpPr>
          <p:cNvPr id="7" name="Rectangle 6"/>
          <p:cNvSpPr>
            <a:spLocks noGrp="1"/>
          </p:cNvSpPr>
          <p:nvPr>
            <p:ph type="sldNum" sz="quarter" idx="16"/>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7"/>
          </p:nvPr>
        </p:nvSpPr>
        <p:spPr/>
        <p:txBody>
          <a:bodyPr/>
          <a:lstStyle/>
          <a:p>
            <a:endParaRPr kumimoji="0"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сверху, смешанная">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5" name="Rectangle 4"/>
          <p:cNvSpPr>
            <a:spLocks noGrp="1"/>
          </p:cNvSpPr>
          <p:nvPr>
            <p:ph type="dt" sz="half" idx="14"/>
          </p:nvPr>
        </p:nvSpPr>
        <p:spPr/>
        <p:txBody>
          <a:bodyPr/>
          <a:lstStyle/>
          <a:p>
            <a:fld id="{F30C84A2-23CF-44F5-B813-5187ED5C7D1C}" type="datetimeFigureOut">
              <a:rPr kumimoji="0" lang="ru-RU" sz="1200">
                <a:solidFill>
                  <a:schemeClr val="tx2"/>
                </a:solidFill>
              </a:rPr>
              <a:pPr/>
              <a:t>24.06.2021</a:t>
            </a:fld>
            <a:endParaRPr kumimoji="0" lang="ru-RU"/>
          </a:p>
        </p:txBody>
      </p:sp>
      <p:sp>
        <p:nvSpPr>
          <p:cNvPr id="6" name="Rectangle 5"/>
          <p:cNvSpPr>
            <a:spLocks noGrp="1"/>
          </p:cNvSpPr>
          <p:nvPr>
            <p:ph type="sldNum" sz="quarter" idx="15"/>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p>
            <a:endParaRPr kumimoji="0" lang="ru-RU"/>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сверху, книжная с подписями">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ru-RU" sz="1600" baseline="0">
                <a:solidFill>
                  <a:schemeClr val="tx1"/>
                </a:solidFill>
                <a:latin typeface="+mn-lt"/>
                <a:ea typeface="+mn-ea"/>
                <a:cs typeface="+mn-cs"/>
              </a:defRPr>
            </a:lvl1pPr>
            <a:extLst/>
          </a:lstStyle>
          <a:p>
            <a:pPr lvl="0"/>
            <a:r>
              <a:rPr kumimoji="0" lang="ru-RU"/>
              <a:t>Надпись</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ru-RU" sz="1600" baseline="0"/>
            </a:lvl1pPr>
            <a:extLst/>
          </a:lstStyle>
          <a:p>
            <a:pPr lvl="0"/>
            <a:r>
              <a:rPr kumimoji="0" lang="ru-RU"/>
              <a:t>Надпись</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ru-RU" sz="1600" baseline="0"/>
            </a:lvl1pPr>
            <a:extLst/>
          </a:lstStyle>
          <a:p>
            <a:pPr lvl="0"/>
            <a:r>
              <a:rPr kumimoji="0" lang="ru-RU"/>
              <a:t>Надпись</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1" name="Rectangle 10"/>
          <p:cNvSpPr>
            <a:spLocks noGrp="1"/>
          </p:cNvSpPr>
          <p:nvPr>
            <p:ph type="dt" sz="half" idx="31"/>
          </p:nvPr>
        </p:nvSpPr>
        <p:spPr/>
        <p:txBody>
          <a:bodyPr/>
          <a:lstStyle/>
          <a:p>
            <a:fld id="{F30C84A2-23CF-44F5-B813-5187ED5C7D1C}" type="datetimeFigureOut">
              <a:rPr kumimoji="0" lang="ru-RU" sz="1200">
                <a:solidFill>
                  <a:schemeClr val="tx2"/>
                </a:solidFill>
              </a:rPr>
              <a:pPr/>
              <a:t>24.06.2021</a:t>
            </a:fld>
            <a:endParaRPr kumimoji="0" lang="ru-RU"/>
          </a:p>
        </p:txBody>
      </p:sp>
      <p:sp>
        <p:nvSpPr>
          <p:cNvPr id="12" name="Rectangle 11"/>
          <p:cNvSpPr>
            <a:spLocks noGrp="1"/>
          </p:cNvSpPr>
          <p:nvPr>
            <p:ph type="sldNum" sz="quarter" idx="32"/>
          </p:nvPr>
        </p:nvSpPr>
        <p:spPr/>
        <p:txBody>
          <a:bodyPr/>
          <a:lstStyle/>
          <a:p>
            <a:pPr algn="r"/>
            <a:fld id="{F99EC173-99AE-4773-AB25-02E469A13EAE}" type="slidenum">
              <a:rPr kumimoji="0" lang="ru-RU" sz="1200">
                <a:solidFill>
                  <a:schemeClr val="tx2"/>
                </a:solidFill>
              </a:rPr>
              <a:pPr algn="r"/>
              <a:t>‹#›</a:t>
            </a:fld>
            <a:endParaRPr kumimoji="0" lang="ru-RU"/>
          </a:p>
        </p:txBody>
      </p:sp>
      <p:sp>
        <p:nvSpPr>
          <p:cNvPr id="15" name="Rectangle 14"/>
          <p:cNvSpPr>
            <a:spLocks noGrp="1"/>
          </p:cNvSpPr>
          <p:nvPr>
            <p:ph type="ftr" sz="quarter" idx="33"/>
          </p:nvPr>
        </p:nvSpPr>
        <p:spPr/>
        <p:txBody>
          <a:bodyPr/>
          <a:lstStyle/>
          <a:p>
            <a:endParaRPr kumimoji="0"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сверху, альбомная с подписью">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0" name="Rectangle 9"/>
          <p:cNvSpPr>
            <a:spLocks noGrp="1"/>
          </p:cNvSpPr>
          <p:nvPr>
            <p:ph type="dt" sz="half" idx="25"/>
          </p:nvPr>
        </p:nvSpPr>
        <p:spPr/>
        <p:txBody>
          <a:bodyPr/>
          <a:lstStyle/>
          <a:p>
            <a:fld id="{F30C84A2-23CF-44F5-B813-5187ED5C7D1C}" type="datetimeFigureOut">
              <a:rPr kumimoji="0" lang="ru-RU" sz="1200">
                <a:solidFill>
                  <a:schemeClr val="tx2"/>
                </a:solidFill>
              </a:rPr>
              <a:pPr/>
              <a:t>24.06.2021</a:t>
            </a:fld>
            <a:endParaRPr kumimoji="0" lang="ru-RU"/>
          </a:p>
        </p:txBody>
      </p:sp>
      <p:sp>
        <p:nvSpPr>
          <p:cNvPr id="11" name="Rectangle 10"/>
          <p:cNvSpPr>
            <a:spLocks noGrp="1"/>
          </p:cNvSpPr>
          <p:nvPr>
            <p:ph type="sldNum" sz="quarter" idx="26"/>
          </p:nvPr>
        </p:nvSpPr>
        <p:spPr/>
        <p:txBody>
          <a:bodyPr/>
          <a:lstStyle/>
          <a:p>
            <a:pPr algn="r"/>
            <a:fld id="{F99EC173-99AE-4773-AB25-02E469A13EAE}" type="slidenum">
              <a:rPr kumimoji="0" lang="ru-RU" sz="1200">
                <a:solidFill>
                  <a:schemeClr val="tx2"/>
                </a:solidFill>
              </a:rPr>
              <a:pPr algn="r"/>
              <a:t>‹#›</a:t>
            </a:fld>
            <a:endParaRPr kumimoji="0" lang="ru-RU"/>
          </a:p>
        </p:txBody>
      </p:sp>
      <p:sp>
        <p:nvSpPr>
          <p:cNvPr id="12" name="Rectangle 11"/>
          <p:cNvSpPr>
            <a:spLocks noGrp="1"/>
          </p:cNvSpPr>
          <p:nvPr>
            <p:ph type="ftr" sz="quarter" idx="27"/>
          </p:nvPr>
        </p:nvSpPr>
        <p:spPr/>
        <p:txBody>
          <a:bodyPr/>
          <a:lstStyle/>
          <a:p>
            <a:endParaRPr kumimoji="0"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сверху, книжная с большой подписью">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ru-RU" sz="2400" baseline="0"/>
            </a:lvl1pPr>
            <a:extLst/>
          </a:lstStyle>
          <a:p>
            <a:pPr lvl="0"/>
            <a:r>
              <a:rPr kumimoji="0" lang="ru-RU"/>
              <a:t>Надпись</a:t>
            </a:r>
          </a:p>
        </p:txBody>
      </p:sp>
      <p:sp>
        <p:nvSpPr>
          <p:cNvPr id="8" name="Rectangle 7"/>
          <p:cNvSpPr>
            <a:spLocks noGrp="1"/>
          </p:cNvSpPr>
          <p:nvPr>
            <p:ph type="dt" sz="half" idx="33"/>
          </p:nvPr>
        </p:nvSpPr>
        <p:spPr/>
        <p:txBody>
          <a:bodyPr/>
          <a:lstStyle/>
          <a:p>
            <a:fld id="{F30C84A2-23CF-44F5-B813-5187ED5C7D1C}" type="datetimeFigureOut">
              <a:rPr kumimoji="0" lang="ru-RU" sz="1200">
                <a:solidFill>
                  <a:schemeClr val="tx2"/>
                </a:solidFill>
              </a:rPr>
              <a:pPr/>
              <a:t>24.06.2021</a:t>
            </a:fld>
            <a:endParaRPr kumimoji="0" lang="ru-RU"/>
          </a:p>
        </p:txBody>
      </p:sp>
      <p:sp>
        <p:nvSpPr>
          <p:cNvPr id="9" name="Rectangle 8"/>
          <p:cNvSpPr>
            <a:spLocks noGrp="1"/>
          </p:cNvSpPr>
          <p:nvPr>
            <p:ph type="sldNum" sz="quarter" idx="34"/>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5"/>
          </p:nvPr>
        </p:nvSpPr>
        <p:spPr/>
        <p:txBody>
          <a:bodyPr/>
          <a:lstStyle/>
          <a:p>
            <a:endParaRPr kumimoji="0" lang="ru-RU"/>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сверху: 1 книжная и 3 альбомных">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4"/>
          </p:nvPr>
        </p:nvSpPr>
        <p:spPr/>
        <p:txBody>
          <a:bodyPr/>
          <a:lstStyle/>
          <a:p>
            <a:fld id="{F30C84A2-23CF-44F5-B813-5187ED5C7D1C}" type="datetimeFigureOut">
              <a:rPr kumimoji="0" lang="ru-RU" sz="1200">
                <a:solidFill>
                  <a:schemeClr val="tx2"/>
                </a:solidFill>
              </a:rPr>
              <a:pPr/>
              <a:t>24.06.2021</a:t>
            </a:fld>
            <a:endParaRPr kumimoji="0" lang="ru-RU"/>
          </a:p>
        </p:txBody>
      </p:sp>
      <p:sp>
        <p:nvSpPr>
          <p:cNvPr id="8" name="Rectangle 7"/>
          <p:cNvSpPr>
            <a:spLocks noGrp="1"/>
          </p:cNvSpPr>
          <p:nvPr>
            <p:ph type="sldNum" sz="quarter" idx="25"/>
          </p:nvPr>
        </p:nvSpPr>
        <p:spPr/>
        <p:txBody>
          <a:bodyPr/>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6"/>
          </p:nvPr>
        </p:nvSpPr>
        <p:spPr/>
        <p:txBody>
          <a:bodyPr/>
          <a:lstStyle/>
          <a:p>
            <a:endParaRPr kumimoji="0" lang="ru-RU"/>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сверху: 3 альбомных и 2 книжных">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9"/>
          </p:nvPr>
        </p:nvSpPr>
        <p:spPr/>
        <p:txBody>
          <a:bodyPr/>
          <a:lstStyle/>
          <a:p>
            <a:fld id="{F30C84A2-23CF-44F5-B813-5187ED5C7D1C}" type="datetimeFigureOut">
              <a:rPr kumimoji="0" lang="ru-RU" sz="1200">
                <a:solidFill>
                  <a:schemeClr val="tx2"/>
                </a:solidFill>
              </a:rPr>
              <a:pPr/>
              <a:t>24.06.2021</a:t>
            </a:fld>
            <a:endParaRPr kumimoji="0" lang="ru-RU"/>
          </a:p>
        </p:txBody>
      </p:sp>
      <p:sp>
        <p:nvSpPr>
          <p:cNvPr id="8" name="Rectangle 7"/>
          <p:cNvSpPr>
            <a:spLocks noGrp="1"/>
          </p:cNvSpPr>
          <p:nvPr>
            <p:ph type="sldNum" sz="quarter" idx="30"/>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1"/>
          </p:nvPr>
        </p:nvSpPr>
        <p:spPr/>
        <p:txBody>
          <a:bodyPr/>
          <a:lstStyle/>
          <a:p>
            <a:endParaRPr kumimoji="0" lang="ru-RU"/>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сверху: 3 книжных и 2 альбомных">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31"/>
          </p:nvPr>
        </p:nvSpPr>
        <p:spPr/>
        <p:txBody>
          <a:bodyPr/>
          <a:lstStyle/>
          <a:p>
            <a:fld id="{F30C84A2-23CF-44F5-B813-5187ED5C7D1C}" type="datetimeFigureOut">
              <a:rPr kumimoji="0" lang="ru-RU" sz="1200">
                <a:solidFill>
                  <a:schemeClr val="tx2"/>
                </a:solidFill>
              </a:rPr>
              <a:pPr/>
              <a:t>24.06.2021</a:t>
            </a:fld>
            <a:endParaRPr kumimoji="0" lang="ru-RU"/>
          </a:p>
        </p:txBody>
      </p:sp>
      <p:sp>
        <p:nvSpPr>
          <p:cNvPr id="8" name="Rectangle 7"/>
          <p:cNvSpPr>
            <a:spLocks noGrp="1"/>
          </p:cNvSpPr>
          <p:nvPr>
            <p:ph type="sldNum" sz="quarter" idx="32"/>
          </p:nvPr>
        </p:nvSpPr>
        <p:spPr/>
        <p:txBody>
          <a:bodyPr/>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33"/>
          </p:nvPr>
        </p:nvSpPr>
        <p:spPr/>
        <p:txBody>
          <a:bodyPr/>
          <a:lstStyle/>
          <a:p>
            <a:endParaRPr kumimoji="0" lang="ru-RU"/>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16"/>
          </p:nvPr>
        </p:nvSpPr>
        <p:spPr/>
        <p:txBody>
          <a:bodyPr/>
          <a:lstStyle/>
          <a:p>
            <a:fld id="{F30C84A2-23CF-44F5-B813-5187ED5C7D1C}" type="datetimeFigureOut">
              <a:rPr kumimoji="0" lang="ru-RU" sz="1200">
                <a:solidFill>
                  <a:schemeClr val="tx2"/>
                </a:solidFill>
              </a:rPr>
              <a:pPr/>
              <a:t>24.06.2021</a:t>
            </a:fld>
            <a:endParaRPr kumimoji="0" lang="ru-RU"/>
          </a:p>
        </p:txBody>
      </p:sp>
      <p:sp>
        <p:nvSpPr>
          <p:cNvPr id="6" name="Rectangle 5"/>
          <p:cNvSpPr>
            <a:spLocks noGrp="1"/>
          </p:cNvSpPr>
          <p:nvPr>
            <p:ph type="sldNum" sz="quarter" idx="17"/>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p>
            <a:endParaRPr kumimoji="0" lang="ru-RU"/>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сверху, 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9" name="Rectangle 8"/>
          <p:cNvSpPr>
            <a:spLocks noGrp="1"/>
          </p:cNvSpPr>
          <p:nvPr>
            <p:ph type="dt" sz="half" idx="17"/>
          </p:nvPr>
        </p:nvSpPr>
        <p:spPr/>
        <p:txBody>
          <a:bodyPr/>
          <a:lstStyle/>
          <a:p>
            <a:fld id="{F30C84A2-23CF-44F5-B813-5187ED5C7D1C}" type="datetimeFigureOut">
              <a:rPr kumimoji="0" lang="ru-RU" sz="1200">
                <a:solidFill>
                  <a:schemeClr val="tx2"/>
                </a:solidFill>
              </a:rPr>
              <a:pPr/>
              <a:t>24.06.2021</a:t>
            </a:fld>
            <a:endParaRPr kumimoji="0" lang="ru-RU"/>
          </a:p>
        </p:txBody>
      </p:sp>
      <p:sp>
        <p:nvSpPr>
          <p:cNvPr id="10" name="Rectangle 9"/>
          <p:cNvSpPr>
            <a:spLocks noGrp="1"/>
          </p:cNvSpPr>
          <p:nvPr>
            <p:ph type="sldNum" sz="quarter" idx="18"/>
          </p:nvPr>
        </p:nvSpPr>
        <p:spPr/>
        <p:txBody>
          <a:bodyPr/>
          <a:lstStyle/>
          <a:p>
            <a:pPr algn="r"/>
            <a:fld id="{F99EC173-99AE-4773-AB25-02E469A13EAE}" type="slidenum">
              <a:rPr kumimoji="0" lang="ru-RU" sz="1200">
                <a:solidFill>
                  <a:schemeClr val="tx2"/>
                </a:solidFill>
              </a:rPr>
              <a:pPr algn="r"/>
              <a:t>‹#›</a:t>
            </a:fld>
            <a:endParaRPr kumimoji="0" lang="ru-RU"/>
          </a:p>
        </p:txBody>
      </p:sp>
      <p:sp>
        <p:nvSpPr>
          <p:cNvPr id="11" name="Rectangle 10"/>
          <p:cNvSpPr>
            <a:spLocks noGrp="1"/>
          </p:cNvSpPr>
          <p:nvPr>
            <p:ph type="ftr" sz="quarter" idx="19"/>
          </p:nvPr>
        </p:nvSpPr>
        <p:spPr/>
        <p:txBody>
          <a:bodyPr/>
          <a:lstStyle/>
          <a:p>
            <a:endParaRPr kumimoji="0"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Альбомная с подписью">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ru-RU"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p>
            <a:fld id="{F30C84A2-23CF-44F5-B813-5187ED5C7D1C}" type="datetimeFigureOut">
              <a:rPr kumimoji="0" lang="ru-RU" sz="1200">
                <a:solidFill>
                  <a:schemeClr val="tx2"/>
                </a:solidFill>
              </a:rPr>
              <a:pPr/>
              <a:t>24.06.2021</a:t>
            </a:fld>
            <a:endParaRPr kumimoji="0" lang="ru-RU"/>
          </a:p>
        </p:txBody>
      </p:sp>
      <p:sp>
        <p:nvSpPr>
          <p:cNvPr id="6" name="Rectangle 5"/>
          <p:cNvSpPr>
            <a:spLocks noGrp="1"/>
          </p:cNvSpPr>
          <p:nvPr>
            <p:ph type="sldNum" sz="quarter" idx="13"/>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4"/>
          </p:nvPr>
        </p:nvSpPr>
        <p:spPr/>
        <p:txBody>
          <a:bodyPr/>
          <a:lstStyle/>
          <a:p>
            <a:endParaRPr kumimoji="0"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Панорама">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31"/>
          </p:nvPr>
        </p:nvSpPr>
        <p:spPr/>
        <p:txBody>
          <a:bodyPr/>
          <a:lstStyle/>
          <a:p>
            <a:fld id="{F30C84A2-23CF-44F5-B813-5187ED5C7D1C}" type="datetimeFigureOut">
              <a:rPr kumimoji="0" lang="ru-RU" sz="1200">
                <a:solidFill>
                  <a:schemeClr val="tx2"/>
                </a:solidFill>
              </a:rPr>
              <a:pPr/>
              <a:t>24.06.2021</a:t>
            </a:fld>
            <a:endParaRPr kumimoji="0" lang="ru-RU"/>
          </a:p>
        </p:txBody>
      </p:sp>
      <p:sp>
        <p:nvSpPr>
          <p:cNvPr id="6" name="Rectangle 5"/>
          <p:cNvSpPr>
            <a:spLocks noGrp="1"/>
          </p:cNvSpPr>
          <p:nvPr>
            <p:ph type="sldNum" sz="quarter" idx="32"/>
          </p:nvPr>
        </p:nvSpPr>
        <p:spPr/>
        <p:txBody>
          <a:bodyPr/>
          <a:lstStyle/>
          <a:p>
            <a:pPr algn="r"/>
            <a:fld id="{F99EC173-99AE-4773-AB25-02E469A13EAE}" type="slidenum">
              <a:rPr kumimoji="0" lang="ru-RU" sz="1200">
                <a:solidFill>
                  <a:schemeClr val="tx2"/>
                </a:solidFill>
              </a:rPr>
              <a:pPr algn="r"/>
              <a:t>‹#›</a:t>
            </a:fld>
            <a:endParaRPr kumimoji="0" lang="ru-RU"/>
          </a:p>
        </p:txBody>
      </p:sp>
      <p:sp>
        <p:nvSpPr>
          <p:cNvPr id="7" name="Rectangle 6"/>
          <p:cNvSpPr>
            <a:spLocks noGrp="1"/>
          </p:cNvSpPr>
          <p:nvPr>
            <p:ph type="ftr" sz="quarter" idx="33"/>
          </p:nvPr>
        </p:nvSpPr>
        <p:spPr/>
        <p:txBody>
          <a:bodyPr/>
          <a:lstStyle/>
          <a:p>
            <a:endParaRPr kumimoji="0" lang="ru-RU"/>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0" hangingPunct="1"/>
            <a:r>
              <a:rPr lang="ru-RU" smtClean="0"/>
              <a:t>Образец заголовка</a:t>
            </a:r>
            <a:endParaRPr/>
          </a:p>
        </p:txBody>
      </p:sp>
      <p:sp>
        <p:nvSpPr>
          <p:cNvPr id="14" name="Rectangle 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2" name="Rectangle 7"/>
          <p:cNvSpPr>
            <a:spLocks noGrp="1"/>
          </p:cNvSpPr>
          <p:nvPr>
            <p:ph type="dt" sz="half" idx="10"/>
          </p:nvPr>
        </p:nvSpPr>
        <p:spPr/>
        <p:txBody>
          <a:bodyPr/>
          <a:lstStyle/>
          <a:p>
            <a:fld id="{ACB2EC6F-6501-4E04-BD6C-A8A6CABB2C5B}" type="datetimeFigureOut">
              <a:rPr/>
              <a:pPr/>
              <a:t>20.06.2021</a:t>
            </a:fld>
            <a:endParaRPr kumimoji="0" lang="ru-RU"/>
          </a:p>
        </p:txBody>
      </p:sp>
      <p:sp>
        <p:nvSpPr>
          <p:cNvPr id="27" name="Rectangle 19"/>
          <p:cNvSpPr>
            <a:spLocks noGrp="1"/>
          </p:cNvSpPr>
          <p:nvPr>
            <p:ph type="ftr" sz="quarter" idx="11"/>
          </p:nvPr>
        </p:nvSpPr>
        <p:spPr/>
        <p:txBody>
          <a:bodyPr/>
          <a:lstStyle/>
          <a:p>
            <a:endParaRPr kumimoji="0" lang="ru-RU"/>
          </a:p>
        </p:txBody>
      </p:sp>
      <p:sp>
        <p:nvSpPr>
          <p:cNvPr id="24" name="Rectangle 26"/>
          <p:cNvSpPr>
            <a:spLocks noGrp="1"/>
          </p:cNvSpPr>
          <p:nvPr>
            <p:ph type="sldNum" sz="quarter" idx="12"/>
          </p:nvPr>
        </p:nvSpPr>
        <p:spPr/>
        <p:txBody>
          <a:bodyPr/>
          <a:lstStyle/>
          <a:p>
            <a:fld id="{963B0023-0CED-47F7-85AE-654F0B232C29}" type="slidenum">
              <a:rPr/>
              <a:pPr/>
              <a:t>‹#›</a:t>
            </a:fld>
            <a:endParaRPr kumimoji="0"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Книжная с подписью">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p>
            <a:fld id="{F30C84A2-23CF-44F5-B813-5187ED5C7D1C}" type="datetimeFigureOut">
              <a:rPr kumimoji="0" lang="ru-RU" sz="1200">
                <a:solidFill>
                  <a:schemeClr val="tx2"/>
                </a:solidFill>
              </a:rPr>
              <a:pPr/>
              <a:t>24.06.2021</a:t>
            </a:fld>
            <a:endParaRPr kumimoji="0" lang="ru-RU"/>
          </a:p>
        </p:txBody>
      </p:sp>
      <p:sp>
        <p:nvSpPr>
          <p:cNvPr id="5" name="Rectangle 4"/>
          <p:cNvSpPr>
            <a:spLocks noGrp="1"/>
          </p:cNvSpPr>
          <p:nvPr>
            <p:ph type="sldNum" sz="quarter" idx="13"/>
          </p:nvPr>
        </p:nvSpPr>
        <p:spPr/>
        <p:txBody>
          <a:bodyPr/>
          <a:lstStyle/>
          <a:p>
            <a:pPr algn="r"/>
            <a:fld id="{F99EC173-99AE-4773-AB25-02E469A13EAE}" type="slidenum">
              <a:rPr kumimoji="0" lang="ru-RU" sz="1200">
                <a:solidFill>
                  <a:schemeClr val="tx2"/>
                </a:solidFill>
              </a:rPr>
              <a:pPr algn="r"/>
              <a:t>‹#›</a:t>
            </a:fld>
            <a:endParaRPr kumimoji="0" lang="ru-RU"/>
          </a:p>
        </p:txBody>
      </p:sp>
      <p:sp>
        <p:nvSpPr>
          <p:cNvPr id="6" name="Rectangle 5"/>
          <p:cNvSpPr>
            <a:spLocks noGrp="1"/>
          </p:cNvSpPr>
          <p:nvPr>
            <p:ph type="ftr" sz="quarter" idx="14"/>
          </p:nvPr>
        </p:nvSpPr>
        <p:spPr/>
        <p:txBody>
          <a:bodyPr/>
          <a:lstStyle/>
          <a:p>
            <a:endParaRPr kumimoji="0"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Альбомная (на весь экран)">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a:buFontTx/>
              <a:buNone/>
            </a:pPr>
            <a:r>
              <a:rPr kumimoji="0" lang="ru-RU" i="0"/>
              <a:t>Щелкните значок,</a:t>
            </a:r>
            <a:r>
              <a:rPr kumimoji="0" lang="ru-RU" i="0" baseline="0"/>
              <a:t> чтобы добавить </a:t>
            </a:r>
            <a:r>
              <a:rPr kumimoji="0" lang="ru-RU" i="0"/>
              <a:t>фотографию размером со всю страницу</a:t>
            </a:r>
            <a:endParaRPr kumimoji="0" lang="ru-RU" i="0" baseline="0"/>
          </a:p>
          <a:p>
            <a:pPr marL="0" marR="0" indent="0" algn="ctr">
              <a:buFontTx/>
              <a:buNone/>
            </a:pPr>
            <a:endParaRPr kumimoji="0" lang="ru-RU" i="0"/>
          </a:p>
          <a:p>
            <a:pPr algn="ctr">
              <a:buFontTx/>
              <a:buNone/>
            </a:pPr>
            <a:endParaRPr kumimoji="0" lang="ru-RU" i="0"/>
          </a:p>
          <a:p>
            <a:pPr algn="ctr">
              <a:buFontTx/>
              <a:buNone/>
            </a:pPr>
            <a:endParaRPr kumimoji="0" lang="ru-RU"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альбома">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ru-RU" baseline="0"/>
            </a:lvl1pPr>
            <a:extLst/>
          </a:lstStyle>
          <a:p>
            <a:r>
              <a:rPr kumimoji="0" lang="ru-RU"/>
              <a:t>Заголовок раздела</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ru-RU" sz="1800"/>
            </a:lvl1pPr>
            <a:extLst/>
          </a:lstStyle>
          <a:p>
            <a:pPr lvl="0"/>
            <a:r>
              <a:rPr kumimoji="0" lang="ru-RU"/>
              <a:t>Подзаголовок слайда</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ru-RU" smtClean="0"/>
              <a:t>Вставка рисунка</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ru-RU" smtClean="0"/>
              <a:t>Вставка рисунка</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ru-RU" smtClean="0"/>
              <a:t>Вставка рисунка</a:t>
            </a:r>
            <a:endParaRPr/>
          </a:p>
        </p:txBody>
      </p:sp>
      <p:sp>
        <p:nvSpPr>
          <p:cNvPr id="8" name="Rectangle 7"/>
          <p:cNvSpPr>
            <a:spLocks noGrp="1"/>
          </p:cNvSpPr>
          <p:nvPr>
            <p:ph type="dt" sz="half" idx="17"/>
          </p:nvPr>
        </p:nvSpPr>
        <p:spPr/>
        <p:txBody>
          <a:bodyPr/>
          <a:lstStyle/>
          <a:p>
            <a:fld id="{F30C84A2-23CF-44F5-B813-5187ED5C7D1C}" type="datetimeFigureOut">
              <a:rPr kumimoji="0" lang="ru-RU" sz="1200">
                <a:solidFill>
                  <a:schemeClr val="tx2"/>
                </a:solidFill>
              </a:rPr>
              <a:pPr/>
              <a:t>24.06.2021</a:t>
            </a:fld>
            <a:endParaRPr kumimoji="0" lang="ru-RU"/>
          </a:p>
        </p:txBody>
      </p:sp>
      <p:sp>
        <p:nvSpPr>
          <p:cNvPr id="9" name="Rectangle 8"/>
          <p:cNvSpPr>
            <a:spLocks noGrp="1"/>
          </p:cNvSpPr>
          <p:nvPr>
            <p:ph type="sldNum" sz="quarter" idx="18"/>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9"/>
          </p:nvPr>
        </p:nvSpPr>
        <p:spPr/>
        <p:txBody>
          <a:bodyPr/>
          <a:lstStyle/>
          <a:p>
            <a:endParaRPr kumimoji="0"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сверху, книжная с подписями">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6"/>
          </p:nvPr>
        </p:nvSpPr>
        <p:spPr/>
        <p:txBody>
          <a:bodyPr/>
          <a:lstStyle/>
          <a:p>
            <a:fld id="{F30C84A2-23CF-44F5-B813-5187ED5C7D1C}" type="datetimeFigureOut">
              <a:rPr kumimoji="0" lang="ru-RU" sz="1200">
                <a:solidFill>
                  <a:schemeClr val="tx2"/>
                </a:solidFill>
              </a:rPr>
              <a:pPr/>
              <a:t>24.06.2021</a:t>
            </a:fld>
            <a:endParaRPr kumimoji="0" lang="ru-RU"/>
          </a:p>
        </p:txBody>
      </p:sp>
      <p:sp>
        <p:nvSpPr>
          <p:cNvPr id="7" name="Rectangle 6"/>
          <p:cNvSpPr>
            <a:spLocks noGrp="1"/>
          </p:cNvSpPr>
          <p:nvPr>
            <p:ph type="sldNum" sz="quarter" idx="17"/>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p>
            <a:endParaRPr kumimoji="0"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сверху, альбомная с подписями">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8"/>
          </p:nvPr>
        </p:nvSpPr>
        <p:spPr/>
        <p:txBody>
          <a:bodyPr/>
          <a:lstStyle/>
          <a:p>
            <a:fld id="{F30C84A2-23CF-44F5-B813-5187ED5C7D1C}" type="datetimeFigureOut">
              <a:rPr kumimoji="0" lang="ru-RU" sz="1200">
                <a:solidFill>
                  <a:schemeClr val="tx2"/>
                </a:solidFill>
              </a:rPr>
              <a:pPr/>
              <a:t>24.06.2021</a:t>
            </a:fld>
            <a:endParaRPr kumimoji="0" lang="ru-RU"/>
          </a:p>
        </p:txBody>
      </p:sp>
      <p:sp>
        <p:nvSpPr>
          <p:cNvPr id="7" name="Rectangle 6"/>
          <p:cNvSpPr>
            <a:spLocks noGrp="1"/>
          </p:cNvSpPr>
          <p:nvPr>
            <p:ph type="sldNum" sz="quarter" idx="19"/>
          </p:nvPr>
        </p:nvSpPr>
        <p:spPr/>
        <p:txBody>
          <a:bodyPr/>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0"/>
          </p:nvPr>
        </p:nvSpPr>
        <p:spPr/>
        <p:txBody>
          <a:bodyPr/>
          <a:lstStyle/>
          <a:p>
            <a:endParaRPr kumimoji="0"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сверху, смешанная с подписями">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5" name="Rectangle 4"/>
          <p:cNvSpPr>
            <a:spLocks noGrp="1"/>
          </p:cNvSpPr>
          <p:nvPr>
            <p:ph type="dt" sz="half" idx="14"/>
          </p:nvPr>
        </p:nvSpPr>
        <p:spPr/>
        <p:txBody>
          <a:bodyPr/>
          <a:lstStyle/>
          <a:p>
            <a:fld id="{F30C84A2-23CF-44F5-B813-5187ED5C7D1C}" type="datetimeFigureOut">
              <a:rPr kumimoji="0" lang="ru-RU" sz="1200">
                <a:solidFill>
                  <a:schemeClr val="tx2"/>
                </a:solidFill>
              </a:rPr>
              <a:pPr/>
              <a:t>24.06.2021</a:t>
            </a:fld>
            <a:endParaRPr kumimoji="0" lang="ru-RU"/>
          </a:p>
        </p:txBody>
      </p:sp>
      <p:sp>
        <p:nvSpPr>
          <p:cNvPr id="7" name="Rectangle 6"/>
          <p:cNvSpPr>
            <a:spLocks noGrp="1"/>
          </p:cNvSpPr>
          <p:nvPr>
            <p:ph type="sldNum" sz="quarter" idx="15"/>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p>
            <a:endParaRPr kumimoji="0" lang="ru-RU"/>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сверху, книжная с подписями">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8" name="Rectangle 7"/>
          <p:cNvSpPr>
            <a:spLocks noGrp="1"/>
          </p:cNvSpPr>
          <p:nvPr>
            <p:ph type="dt" sz="half" idx="16"/>
          </p:nvPr>
        </p:nvSpPr>
        <p:spPr/>
        <p:txBody>
          <a:bodyPr/>
          <a:lstStyle/>
          <a:p>
            <a:fld id="{F30C84A2-23CF-44F5-B813-5187ED5C7D1C}" type="datetimeFigureOut">
              <a:rPr kumimoji="0" lang="ru-RU" sz="1200">
                <a:solidFill>
                  <a:schemeClr val="tx2"/>
                </a:solidFill>
              </a:rPr>
              <a:pPr/>
              <a:t>24.06.2021</a:t>
            </a:fld>
            <a:endParaRPr kumimoji="0" lang="ru-RU"/>
          </a:p>
        </p:txBody>
      </p:sp>
      <p:sp>
        <p:nvSpPr>
          <p:cNvPr id="9" name="Rectangle 8"/>
          <p:cNvSpPr>
            <a:spLocks noGrp="1"/>
          </p:cNvSpPr>
          <p:nvPr>
            <p:ph type="sldNum" sz="quarter" idx="17"/>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8"/>
          </p:nvPr>
        </p:nvSpPr>
        <p:spPr/>
        <p:txBody>
          <a:bodyPr/>
          <a:lstStyle/>
          <a:p>
            <a:endParaRPr kumimoji="0"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pPr eaLnBrk="1" latinLnBrk="0" hangingPunct="1"/>
            <a:r>
              <a:rPr kumimoji="0" lang="ru-RU" smtClean="0"/>
              <a:t>Образец заголовка</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ru-RU" sz="1200">
                <a:solidFill>
                  <a:schemeClr val="tx2"/>
                </a:solidFill>
              </a:defRPr>
            </a:lvl1pPr>
            <a:extLst/>
          </a:lstStyle>
          <a:p>
            <a:fld id="{F30C84A2-23CF-44F5-B813-5187ED5C7D1C}" type="datetimeFigureOut">
              <a:rPr kumimoji="0" lang="ru-RU" sz="1200">
                <a:solidFill>
                  <a:schemeClr val="tx2"/>
                </a:solidFill>
              </a:rPr>
              <a:pPr/>
              <a:t>24.06.2021</a:t>
            </a:fld>
            <a:endParaRPr kumimoji="0" lang="ru-RU"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ru-RU" sz="1200">
                <a:solidFill>
                  <a:schemeClr val="tx2"/>
                </a:solidFill>
              </a:defRPr>
            </a:lvl1pPr>
            <a:extLst/>
          </a:lstStyle>
          <a:p>
            <a:pPr algn="ctr"/>
            <a:endParaRPr kumimoji="0" lang="ru-RU"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ru-RU" sz="1200">
                <a:solidFill>
                  <a:schemeClr val="tx2"/>
                </a:solidFill>
              </a:defRPr>
            </a:lvl1pPr>
            <a:extLst/>
          </a:lstStyle>
          <a:p>
            <a:pPr algn="r"/>
            <a:fld id="{F99EC173-99AE-4773-AB25-02E469A13EAE}" type="slidenum">
              <a:rPr kumimoji="0" lang="ru-RU" sz="1200">
                <a:solidFill>
                  <a:schemeClr val="tx2"/>
                </a:solidFill>
              </a:rPr>
              <a:pPr algn="r"/>
              <a:t>‹#›</a:t>
            </a:fld>
            <a:endParaRPr kumimoji="0" lang="ru-RU"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kumimoji="0" lang="ru-RU"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400">
          <a:solidFill>
            <a:schemeClr val="tx1"/>
          </a:solidFill>
          <a:latin typeface="+mn-lt"/>
          <a:ea typeface="+mn-ea"/>
          <a:cs typeface="+mn-cs"/>
        </a:defRPr>
      </a:lvl1pPr>
      <a:lvl2pPr marL="742950" indent="-285750" algn="l" rtl="0" eaLnBrk="1" latinLnBrk="0" hangingPunct="1">
        <a:spcBef>
          <a:spcPct val="20000"/>
        </a:spcBef>
        <a:buChar char="–"/>
        <a:defRPr kumimoji="0" lang="ru-RU" sz="24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1800">
          <a:solidFill>
            <a:schemeClr val="tx1"/>
          </a:solidFill>
          <a:latin typeface="+mn-lt"/>
          <a:ea typeface="+mn-ea"/>
          <a:cs typeface="+mn-cs"/>
        </a:defRPr>
      </a:lvl4pPr>
      <a:lvl5pPr marL="2057400" indent="-228600" algn="l" rtl="0" eaLnBrk="1" latinLnBrk="0" hangingPunct="1">
        <a:spcBef>
          <a:spcPct val="20000"/>
        </a:spcBef>
        <a:buChar char="»"/>
        <a:defRPr kumimoji="0" lang="ru-RU" sz="16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a:xfrm>
            <a:off x="2133600" y="5301207"/>
            <a:ext cx="6386946" cy="1051967"/>
          </a:xfrm>
        </p:spPr>
        <p:txBody>
          <a:bodyPr/>
          <a:lstStyle/>
          <a:p>
            <a:r>
              <a:rPr lang="ru-RU" sz="1400" dirty="0" smtClean="0"/>
              <a:t> Выполнила  воспитатель </a:t>
            </a:r>
            <a:r>
              <a:rPr lang="ru-RU" sz="1400" dirty="0" err="1" smtClean="0"/>
              <a:t>Молнар</a:t>
            </a:r>
            <a:r>
              <a:rPr lang="ru-RU" sz="1400" dirty="0" smtClean="0"/>
              <a:t> Мария Геннадьевна</a:t>
            </a:r>
          </a:p>
          <a:p>
            <a:r>
              <a:rPr lang="ru-RU" sz="1400" dirty="0" smtClean="0"/>
              <a:t>Презентация приурочена неделе: «Памяти и скорби Великой Отечественной Войны – отмечаемый 22 Июня</a:t>
            </a:r>
            <a:r>
              <a:rPr lang="ru-RU" dirty="0" smtClean="0"/>
              <a:t>. </a:t>
            </a:r>
            <a:endParaRPr lang="ru-RU" dirty="0"/>
          </a:p>
        </p:txBody>
      </p:sp>
      <p:sp>
        <p:nvSpPr>
          <p:cNvPr id="7" name="Title 6"/>
          <p:cNvSpPr>
            <a:spLocks noGrp="1"/>
          </p:cNvSpPr>
          <p:nvPr>
            <p:ph type="title"/>
          </p:nvPr>
        </p:nvSpPr>
        <p:spPr>
          <a:xfrm>
            <a:off x="228601" y="3789040"/>
            <a:ext cx="8519863" cy="1152128"/>
          </a:xfrm>
        </p:spPr>
        <p:txBody>
          <a:bodyPr/>
          <a:lstStyle/>
          <a:p>
            <a:r>
              <a:rPr lang="ru-RU" dirty="0" smtClean="0"/>
              <a:t>День памяти и скорби великой отечественной войны - 22 июня</a:t>
            </a:r>
            <a:endParaRPr lang="ru-RU" dirty="0"/>
          </a:p>
        </p:txBody>
      </p:sp>
      <p:pic>
        <p:nvPicPr>
          <p:cNvPr id="3" name="Рисунок 2"/>
          <p:cNvPicPr>
            <a:picLocks noGrp="1" noChangeAspect="1"/>
          </p:cNvPicPr>
          <p:nvPr>
            <p:ph type="pic" sz="quarter" idx="11"/>
          </p:nvPr>
        </p:nvPicPr>
        <p:blipFill>
          <a:blip r:embed="rId3" cstate="screen">
            <a:extLst>
              <a:ext uri="{28A0092B-C50C-407E-A947-70E740481C1C}">
                <a14:useLocalDpi xmlns:a14="http://schemas.microsoft.com/office/drawing/2010/main" xmlns="" val="0"/>
              </a:ext>
            </a:extLst>
          </a:blip>
          <a:srcRect l="10333" r="10333"/>
          <a:stretch>
            <a:fillRect/>
          </a:stretch>
        </p:blipFill>
        <p:spPr>
          <a:xfrm>
            <a:off x="5436096" y="476672"/>
            <a:ext cx="3017912" cy="3017912"/>
          </a:xfr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9619" t="-429" r="15201" b="429"/>
          <a:stretch/>
        </p:blipFill>
        <p:spPr/>
      </p:pic>
      <p:sp>
        <p:nvSpPr>
          <p:cNvPr id="3" name="Текст 2"/>
          <p:cNvSpPr>
            <a:spLocks noGrp="1"/>
          </p:cNvSpPr>
          <p:nvPr>
            <p:ph type="body" sz="quarter" idx="11"/>
          </p:nvPr>
        </p:nvSpPr>
        <p:spPr>
          <a:xfrm>
            <a:off x="5257800" y="1196752"/>
            <a:ext cx="3505200" cy="5184576"/>
          </a:xfrm>
        </p:spPr>
        <p:txBody>
          <a:bodyPr/>
          <a:lstStyle/>
          <a:p>
            <a:pPr algn="ctr"/>
            <a:r>
              <a:rPr lang="ru-RU" sz="2000" dirty="0" smtClean="0"/>
              <a:t>Спасибо за внимание!</a:t>
            </a:r>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r>
              <a:rPr lang="ru-RU" sz="1400" dirty="0" smtClean="0"/>
              <a:t>Фотографии и текст для презентации взяты из социальной сети. Ссылки на источник указаны в заметках к слайдам.</a:t>
            </a:r>
          </a:p>
        </p:txBody>
      </p:sp>
    </p:spTree>
    <p:extLst>
      <p:ext uri="{BB962C8B-B14F-4D97-AF65-F5344CB8AC3E}">
        <p14:creationId xmlns:p14="http://schemas.microsoft.com/office/powerpoint/2010/main" xmlns="" val="7107377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257800" y="260648"/>
            <a:ext cx="3505200" cy="6048672"/>
          </a:xfrm>
        </p:spPr>
        <p:txBody>
          <a:bodyPr/>
          <a:lstStyle/>
          <a:p>
            <a:r>
              <a:rPr lang="ru-RU" dirty="0"/>
              <a:t>22 июня 1941 года — одна из самых печальных дат в истории России — </a:t>
            </a:r>
            <a:r>
              <a:rPr lang="ru-RU" dirty="0" smtClean="0"/>
              <a:t>начало Великой Отечественной войны.</a:t>
            </a:r>
          </a:p>
          <a:p>
            <a:endParaRPr lang="ru-RU" u="sng" dirty="0" smtClean="0">
              <a:solidFill>
                <a:srgbClr val="FF0000"/>
              </a:solidFill>
            </a:endParaRPr>
          </a:p>
          <a:p>
            <a:r>
              <a:rPr lang="ru-RU" dirty="0"/>
              <a:t>На рассвете 22 июня 1941 года фашистская Германия без объявления войны </a:t>
            </a:r>
            <a:r>
              <a:rPr lang="ru-RU" dirty="0" smtClean="0"/>
              <a:t>напала на Советский союз.</a:t>
            </a:r>
          </a:p>
          <a:p>
            <a:endParaRPr lang="ru-RU" u="sng" dirty="0">
              <a:solidFill>
                <a:srgbClr val="FF0000"/>
              </a:solidFill>
            </a:endParaRPr>
          </a:p>
          <a:p>
            <a:r>
              <a:rPr lang="ru-RU" dirty="0"/>
              <a:t>Ее авиация нанесла массированный удар по аэродромам, железнодорожным узлам, военно-морским базам, местам расквартирования военных частей и многим городам</a:t>
            </a:r>
            <a:endParaRPr lang="ru-RU" u="sng" dirty="0">
              <a:solidFill>
                <a:srgbClr val="FF0000"/>
              </a:solidFill>
            </a:endParaRPr>
          </a:p>
        </p:txBody>
      </p:sp>
      <p:pic>
        <p:nvPicPr>
          <p:cNvPr id="7" name="Рисунок 6"/>
          <p:cNvPicPr>
            <a:picLocks noGrp="1" noChangeAspect="1"/>
          </p:cNvPicPr>
          <p:nvPr>
            <p:ph type="pic" sz="quarter" idx="10"/>
          </p:nvPr>
        </p:nvPicPr>
        <p:blipFill>
          <a:blip r:embed="rId3" cstate="screen">
            <a:extLst>
              <a:ext uri="{28A0092B-C50C-407E-A947-70E740481C1C}">
                <a14:useLocalDpi xmlns:a14="http://schemas.microsoft.com/office/drawing/2010/main" xmlns="" val="0"/>
              </a:ext>
            </a:extLst>
          </a:blip>
          <a:srcRect l="5242" r="5242"/>
          <a:stretch>
            <a:fillRect/>
          </a:stretch>
        </p:blip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52670" y="4293096"/>
            <a:ext cx="7772400" cy="2232248"/>
          </a:xfrm>
        </p:spPr>
        <p:txBody>
          <a:bodyPr>
            <a:normAutofit/>
          </a:bodyPr>
          <a:lstStyle/>
          <a:p>
            <a:r>
              <a:rPr lang="ru-RU" dirty="0"/>
              <a:t>Против </a:t>
            </a:r>
            <a:r>
              <a:rPr lang="ru-RU" dirty="0" smtClean="0"/>
              <a:t>СССР выступали вместе с Германией</a:t>
            </a:r>
            <a:r>
              <a:rPr lang="ru-RU" dirty="0"/>
              <a:t> Румыния, Италия, а через несколько дней Словакия, Финляндия, Венгрия и Норвегия.</a:t>
            </a:r>
          </a:p>
          <a:p>
            <a:r>
              <a:rPr lang="ru-RU" dirty="0"/>
              <a:t>Советский народ ответил врагу единым могучим сопротивлением, стоял в полном смысле этого слова насмерть, защищая отечество.</a:t>
            </a:r>
          </a:p>
          <a:p>
            <a:r>
              <a:rPr lang="ru-RU" dirty="0" smtClean="0"/>
              <a:t>Тяжелая </a:t>
            </a:r>
            <a:r>
              <a:rPr lang="ru-RU" dirty="0"/>
              <a:t>война, длившаяся 1418 дней и </a:t>
            </a:r>
            <a:r>
              <a:rPr lang="ru-RU" dirty="0" smtClean="0"/>
              <a:t>ночей, завершилось 9 мая 1945 года полным разгромом фашистского блока.</a:t>
            </a:r>
            <a:endParaRPr lang="ru-RU" dirty="0"/>
          </a:p>
        </p:txBody>
      </p:sp>
      <p:sp>
        <p:nvSpPr>
          <p:cNvPr id="10" name="Title 9"/>
          <p:cNvSpPr>
            <a:spLocks noGrp="1"/>
          </p:cNvSpPr>
          <p:nvPr>
            <p:ph type="title"/>
          </p:nvPr>
        </p:nvSpPr>
        <p:spPr>
          <a:xfrm>
            <a:off x="752670" y="3284984"/>
            <a:ext cx="7781730" cy="576064"/>
          </a:xfrm>
        </p:spPr>
        <p:txBody>
          <a:bodyPr>
            <a:normAutofit/>
          </a:bodyPr>
          <a:lstStyle/>
          <a:p>
            <a:r>
              <a:rPr lang="ru-RU" sz="1200" dirty="0" smtClean="0">
                <a:effectLst/>
              </a:rPr>
              <a:t>К </a:t>
            </a:r>
            <a:r>
              <a:rPr lang="ru-RU" sz="1200" dirty="0">
                <a:effectLst/>
              </a:rPr>
              <a:t>этому времени фашистской Германией были порабощены многие европейские страны, и советский народ </a:t>
            </a:r>
            <a:r>
              <a:rPr lang="ru-RU" sz="1200" dirty="0" smtClean="0">
                <a:effectLst/>
              </a:rPr>
              <a:t>принял на себя самый мощный удар.</a:t>
            </a:r>
            <a:endParaRPr lang="ru-RU" sz="1200" dirty="0"/>
          </a:p>
        </p:txBody>
      </p:sp>
      <p:pic>
        <p:nvPicPr>
          <p:cNvPr id="4" name="Рисунок 3"/>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rcRect t="6395" b="6395"/>
          <a:stretch>
            <a:fillRect/>
          </a:stretch>
        </p:blipFill>
        <p:spPr>
          <a:xfrm>
            <a:off x="6084168" y="476672"/>
            <a:ext cx="2592288" cy="2592288"/>
          </a:xfrm>
        </p:spPr>
      </p:pic>
      <p:pic>
        <p:nvPicPr>
          <p:cNvPr id="11" name="Рисунок 10"/>
          <p:cNvPicPr>
            <a:picLocks noGrp="1" noChangeAspect="1"/>
          </p:cNvPicPr>
          <p:nvPr>
            <p:ph type="pic" sz="quarter" idx="15"/>
          </p:nvPr>
        </p:nvPicPr>
        <p:blipFill>
          <a:blip r:embed="rId4" cstate="print">
            <a:extLst>
              <a:ext uri="{28A0092B-C50C-407E-A947-70E740481C1C}">
                <a14:useLocalDpi xmlns:a14="http://schemas.microsoft.com/office/drawing/2010/main" xmlns="" val="0"/>
              </a:ext>
            </a:extLst>
          </a:blip>
          <a:srcRect t="17847" b="17847"/>
          <a:stretch>
            <a:fillRect/>
          </a:stretch>
        </p:blipFill>
        <p:spPr>
          <a:xfrm>
            <a:off x="3347864" y="476672"/>
            <a:ext cx="2592288" cy="2592288"/>
          </a:xfrm>
        </p:spPr>
      </p:pic>
      <p:pic>
        <p:nvPicPr>
          <p:cNvPr id="15" name="Рисунок 14"/>
          <p:cNvPicPr>
            <a:picLocks noGrp="1" noChangeAspect="1"/>
          </p:cNvPicPr>
          <p:nvPr>
            <p:ph type="pic" sz="quarter" idx="16"/>
          </p:nvPr>
        </p:nvPicPr>
        <p:blipFill rotWithShape="1">
          <a:blip r:embed="rId5" cstate="screen">
            <a:extLst>
              <a:ext uri="{28A0092B-C50C-407E-A947-70E740481C1C}">
                <a14:useLocalDpi xmlns:a14="http://schemas.microsoft.com/office/drawing/2010/main" xmlns="" val="0"/>
              </a:ext>
            </a:extLst>
          </a:blip>
          <a:srcRect l="27759" r="8272" b="12566"/>
          <a:stretch/>
        </p:blipFill>
        <p:spPr>
          <a:xfrm>
            <a:off x="683568" y="476671"/>
            <a:ext cx="2502023" cy="2607607"/>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3"/>
          </p:nvPr>
        </p:nvSpPr>
        <p:spPr>
          <a:xfrm>
            <a:off x="5141976" y="3352800"/>
            <a:ext cx="3773425" cy="3172544"/>
          </a:xfrm>
        </p:spPr>
        <p:txBody>
          <a:bodyPr/>
          <a:lstStyle/>
          <a:p>
            <a:r>
              <a:rPr lang="ru-RU" sz="1600" dirty="0"/>
              <a:t>На защиту своей семьи, чести, Родины вставали не только мужчины, но и </a:t>
            </a:r>
            <a:r>
              <a:rPr lang="ru-RU" sz="1600" dirty="0" smtClean="0"/>
              <a:t>женщины. </a:t>
            </a:r>
            <a:r>
              <a:rPr lang="ru-RU" sz="1600" dirty="0"/>
              <a:t>Именно в период </a:t>
            </a:r>
            <a:r>
              <a:rPr lang="ru-RU" sz="1600" dirty="0" smtClean="0"/>
              <a:t>ВОВ в </a:t>
            </a:r>
            <a:r>
              <a:rPr lang="ru-RU" sz="1600" dirty="0"/>
              <a:t>Вооруженных силах нашей страны впервые появились женские боевые </a:t>
            </a:r>
            <a:r>
              <a:rPr lang="ru-RU" sz="1600" dirty="0" smtClean="0"/>
              <a:t>формирования.</a:t>
            </a:r>
          </a:p>
          <a:p>
            <a:r>
              <a:rPr lang="ru-RU" sz="1600" dirty="0"/>
              <a:t>В военно-историческом музее «Юные защитники Родины» «АиФ-Черноземье» рассказали о подростках, которые наравне со взрослыми с оружием в руках защищали Родину.</a:t>
            </a:r>
          </a:p>
        </p:txBody>
      </p:sp>
      <p:pic>
        <p:nvPicPr>
          <p:cNvPr id="9" name="Рисунок 8"/>
          <p:cNvPicPr>
            <a:picLocks noGrp="1" noChangeAspect="1"/>
          </p:cNvPicPr>
          <p:nvPr>
            <p:ph type="pic" sz="quarter" idx="12"/>
          </p:nvPr>
        </p:nvPicPr>
        <p:blipFill>
          <a:blip r:embed="rId3" cstate="print">
            <a:extLst>
              <a:ext uri="{28A0092B-C50C-407E-A947-70E740481C1C}">
                <a14:useLocalDpi xmlns:a14="http://schemas.microsoft.com/office/drawing/2010/main" xmlns="" val="0"/>
              </a:ext>
            </a:extLst>
          </a:blip>
          <a:srcRect t="577" b="577"/>
          <a:stretch>
            <a:fillRect/>
          </a:stretch>
        </p:blipFill>
        <p:spPr/>
      </p:pic>
      <p:pic>
        <p:nvPicPr>
          <p:cNvPr id="7" name="Рисунок 6"/>
          <p:cNvPicPr>
            <a:picLocks noGrp="1" noChangeAspect="1"/>
          </p:cNvPicPr>
          <p:nvPr>
            <p:ph type="pic" sz="quarter" idx="11"/>
          </p:nvPr>
        </p:nvPicPr>
        <p:blipFill>
          <a:blip r:embed="rId4" cstate="print">
            <a:extLst>
              <a:ext uri="{28A0092B-C50C-407E-A947-70E740481C1C}">
                <a14:useLocalDpi xmlns:a14="http://schemas.microsoft.com/office/drawing/2010/main" xmlns="" val="0"/>
              </a:ext>
            </a:extLst>
          </a:blip>
          <a:srcRect l="6228" r="6228"/>
          <a:stretch>
            <a:fillRect/>
          </a:stretch>
        </p:blipFill>
        <p:spPr/>
      </p:pic>
    </p:spTree>
    <p:extLst>
      <p:ext uri="{BB962C8B-B14F-4D97-AF65-F5344CB8AC3E}">
        <p14:creationId xmlns:p14="http://schemas.microsoft.com/office/powerpoint/2010/main" xmlns="" val="3134051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5292080" y="332656"/>
            <a:ext cx="3600400" cy="6192688"/>
          </a:xfrm>
        </p:spPr>
        <p:txBody>
          <a:bodyPr/>
          <a:lstStyle/>
          <a:p>
            <a:r>
              <a:rPr lang="ru-RU" sz="1400" dirty="0" smtClean="0"/>
              <a:t>Но в войне у нас были союзники и их вклад, </a:t>
            </a:r>
            <a:r>
              <a:rPr lang="ru-RU" sz="1400" dirty="0"/>
              <a:t>отдельных стран в достижение целей антигитлеровской коалиции был различным. США, Великобритания, Франция и Китай участвовали своими вооруженными силами в борьбе против стран фашистского блока. В военных действиях также принимали участие отдельные соединения некоторых других стран   Польши, Чехословакии, Югославии, Австралии, Бельгии, Бразилии, Индии, Канады, Филиппин, Эфиопии и др. Часть государств антигитлеровская коалиция (например, Мексика) помогали основным ее участникам главным образом поставками военного сырья</a:t>
            </a:r>
            <a:r>
              <a:rPr lang="ru-RU" sz="1400" dirty="0" smtClean="0"/>
              <a:t>.</a:t>
            </a:r>
            <a:endParaRPr lang="ru-RU" sz="1600" dirty="0" smtClean="0"/>
          </a:p>
          <a:p>
            <a:endParaRPr lang="ru-RU" sz="1600" dirty="0" smtClean="0"/>
          </a:p>
          <a:p>
            <a:r>
              <a:rPr lang="ru-RU" sz="1600" dirty="0"/>
              <a:t>Во время войны, погибло очень много людей</a:t>
            </a:r>
            <a:r>
              <a:rPr lang="ru-RU" sz="1600" dirty="0" smtClean="0"/>
              <a:t>.</a:t>
            </a:r>
            <a:endParaRPr lang="ru-RU" sz="1600" dirty="0"/>
          </a:p>
          <a:p>
            <a:r>
              <a:rPr lang="ru-RU" sz="1400" dirty="0" smtClean="0"/>
              <a:t>Общие потери </a:t>
            </a:r>
            <a:r>
              <a:rPr lang="ru-RU" sz="1400" dirty="0"/>
              <a:t>СССР в ходе </a:t>
            </a:r>
            <a:r>
              <a:rPr lang="ru-RU" sz="1400" dirty="0" smtClean="0"/>
              <a:t>войны составило 26.6 миллиона людей.</a:t>
            </a:r>
            <a:r>
              <a:rPr lang="ru-RU" sz="1600" dirty="0"/>
              <a:t> </a:t>
            </a:r>
            <a:endParaRPr lang="ru-RU" sz="1600" dirty="0" smtClean="0"/>
          </a:p>
          <a:p>
            <a:endParaRPr lang="ru-RU" sz="1600" dirty="0" smtClean="0"/>
          </a:p>
          <a:p>
            <a:r>
              <a:rPr lang="ru-RU" sz="1400" dirty="0" smtClean="0"/>
              <a:t>Великая Отечественная война длилась почти четыре года и закончилась 9 Мая 1945 г., полной капитуляцией Германии.</a:t>
            </a:r>
          </a:p>
        </p:txBody>
      </p:sp>
      <p:pic>
        <p:nvPicPr>
          <p:cNvPr id="8" name="Рисунок 7"/>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t="175" b="175"/>
          <a:stretch>
            <a:fillRect/>
          </a:stretch>
        </p:blipFill>
        <p:spPr>
          <a:xfrm>
            <a:off x="467544" y="404664"/>
            <a:ext cx="4640305" cy="61722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ل云玗İαЂÕØÚáÛ丫:Téxt Plàçèhòlðêr 表¥鷗字㌍_W 10"/>
          <p:cNvSpPr>
            <a:spLocks noGrp="1"/>
          </p:cNvSpPr>
          <p:nvPr>
            <p:ph type="body" sz="quarter" idx="13"/>
          </p:nvPr>
        </p:nvSpPr>
        <p:spPr>
          <a:xfrm>
            <a:off x="228600" y="4149080"/>
            <a:ext cx="8610600" cy="2480320"/>
          </a:xfrm>
        </p:spPr>
        <p:txBody>
          <a:bodyPr/>
          <a:lstStyle/>
          <a:p>
            <a:r>
              <a:rPr lang="ru-RU" sz="1600" dirty="0"/>
              <a:t>До 1992 года </a:t>
            </a:r>
            <a:r>
              <a:rPr lang="ru-RU" sz="1600" dirty="0" smtClean="0"/>
              <a:t>День </a:t>
            </a:r>
            <a:r>
              <a:rPr lang="ru-RU" sz="1600" dirty="0"/>
              <a:t>начала Великой Отечественной войны не был официальной памятной датой. Постановлением Президиума Верховного Совета РФ от 13 июля 1992 года этот </a:t>
            </a:r>
            <a:r>
              <a:rPr lang="ru-RU" sz="1600" dirty="0" smtClean="0"/>
              <a:t>день был объявлен Днем памяти защитников Отечества</a:t>
            </a:r>
            <a:r>
              <a:rPr lang="ru-RU" sz="1600" dirty="0"/>
              <a:t> </a:t>
            </a:r>
            <a:r>
              <a:rPr lang="ru-RU" sz="1600" dirty="0" smtClean="0"/>
              <a:t>.</a:t>
            </a:r>
          </a:p>
          <a:p>
            <a:r>
              <a:rPr lang="ru-RU" sz="1600" dirty="0"/>
              <a:t>У</a:t>
            </a:r>
            <a:r>
              <a:rPr lang="ru-RU" sz="1600" dirty="0" smtClean="0"/>
              <a:t>казом </a:t>
            </a:r>
            <a:r>
              <a:rPr lang="ru-RU" sz="1600" dirty="0"/>
              <a:t>президента России от 8 июня 1996 года </a:t>
            </a:r>
            <a:r>
              <a:rPr lang="ru-RU" sz="1600" dirty="0" smtClean="0"/>
              <a:t>22 июня объявлен Днем памяти и скорби. </a:t>
            </a:r>
          </a:p>
          <a:p>
            <a:r>
              <a:rPr lang="ru-RU" sz="1600" dirty="0" smtClean="0"/>
              <a:t>А уже 24 </a:t>
            </a:r>
            <a:r>
              <a:rPr lang="ru-RU" sz="1600" dirty="0"/>
              <a:t>октября 2007 года президент РФ Владимир Путин подписал изменения в закон "О днях воинской славы и памятных датах России", которыми в перечень памятных дат была включена новая — 22 июня — </a:t>
            </a:r>
            <a:r>
              <a:rPr lang="ru-RU" sz="1600" dirty="0" smtClean="0"/>
              <a:t>День памяти и скорби начала Великой Отечественной войны (1941).</a:t>
            </a:r>
            <a:endParaRPr lang="ru-RU" sz="1600" dirty="0"/>
          </a:p>
        </p:txBody>
      </p:sp>
      <p:pic>
        <p:nvPicPr>
          <p:cNvPr id="8" name="Рисунок 7"/>
          <p:cNvPicPr>
            <a:picLocks noGrp="1" noChangeAspect="1"/>
          </p:cNvPicPr>
          <p:nvPr>
            <p:ph type="pic" sz="quarter" idx="10"/>
          </p:nvPr>
        </p:nvPicPr>
        <p:blipFill rotWithShape="1">
          <a:blip r:embed="rId3" cstate="screen">
            <a:extLst>
              <a:ext uri="{28A0092B-C50C-407E-A947-70E740481C1C}">
                <a14:useLocalDpi xmlns:a14="http://schemas.microsoft.com/office/drawing/2010/main" xmlns="" val="0"/>
              </a:ext>
            </a:extLst>
          </a:blip>
          <a:srcRect l="37662" r="12538"/>
          <a:stretch/>
        </p:blipFill>
        <p:spPr>
          <a:xfrm>
            <a:off x="228600" y="1066801"/>
            <a:ext cx="2255168" cy="3006890"/>
          </a:xfrm>
        </p:spPr>
      </p:pic>
      <p:pic>
        <p:nvPicPr>
          <p:cNvPr id="6" name="Рисунок 5"/>
          <p:cNvPicPr>
            <a:picLocks noGrp="1" noChangeAspect="1"/>
          </p:cNvPicPr>
          <p:nvPr>
            <p:ph type="pic" sz="quarter" idx="11"/>
          </p:nvPr>
        </p:nvPicPr>
        <p:blipFill rotWithShape="1">
          <a:blip r:embed="rId4" cstate="print">
            <a:extLst>
              <a:ext uri="{28A0092B-C50C-407E-A947-70E740481C1C}">
                <a14:useLocalDpi xmlns:a14="http://schemas.microsoft.com/office/drawing/2010/main" xmlns="" val="0"/>
              </a:ext>
            </a:extLst>
          </a:blip>
          <a:srcRect l="12646" t="4617" r="2357" b="9572"/>
          <a:stretch/>
        </p:blipFill>
        <p:spPr>
          <a:xfrm>
            <a:off x="2339752" y="260648"/>
            <a:ext cx="4551814" cy="2592288"/>
          </a:xfrm>
        </p:spPr>
      </p:pic>
      <p:pic>
        <p:nvPicPr>
          <p:cNvPr id="7" name="Рисунок 6"/>
          <p:cNvPicPr>
            <a:picLocks noGrp="1" noChangeAspect="1"/>
          </p:cNvPicPr>
          <p:nvPr>
            <p:ph type="pic" sz="quarter" idx="12"/>
          </p:nvPr>
        </p:nvPicPr>
        <p:blipFill>
          <a:blip r:embed="rId5" cstate="print">
            <a:extLst>
              <a:ext uri="{28A0092B-C50C-407E-A947-70E740481C1C}">
                <a14:useLocalDpi xmlns:a14="http://schemas.microsoft.com/office/drawing/2010/main" xmlns="" val="0"/>
              </a:ext>
            </a:extLst>
          </a:blip>
          <a:srcRect l="12500" r="12500"/>
          <a:stretch>
            <a:fillRect/>
          </a:stretch>
        </p:blipFill>
        <p:spPr>
          <a:xfrm>
            <a:off x="6660232" y="1066801"/>
            <a:ext cx="2255168" cy="3006890"/>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57296" t="1351" r="6267" b="18267"/>
          <a:stretch/>
        </p:blipFill>
        <p:spPr>
          <a:xfrm>
            <a:off x="473805" y="476672"/>
            <a:ext cx="2103885" cy="3024336"/>
          </a:xfrm>
        </p:spPr>
      </p:pic>
      <p:pic>
        <p:nvPicPr>
          <p:cNvPr id="9" name="Рисунок 8"/>
          <p:cNvPicPr>
            <a:picLocks noGrp="1" noChangeAspect="1"/>
          </p:cNvPicPr>
          <p:nvPr>
            <p:ph type="pic" sz="quarter" idx="11"/>
          </p:nvPr>
        </p:nvPicPr>
        <p:blipFill rotWithShape="1">
          <a:blip r:embed="rId4" cstate="screen">
            <a:extLst>
              <a:ext uri="{28A0092B-C50C-407E-A947-70E740481C1C}">
                <a14:useLocalDpi xmlns:a14="http://schemas.microsoft.com/office/drawing/2010/main" xmlns="" val="0"/>
              </a:ext>
            </a:extLst>
          </a:blip>
          <a:srcRect l="27353" t="575" r="9017" b="1293"/>
          <a:stretch/>
        </p:blipFill>
        <p:spPr>
          <a:xfrm>
            <a:off x="2915816" y="476672"/>
            <a:ext cx="2941637" cy="3024335"/>
          </a:xfrm>
        </p:spPr>
      </p:pic>
      <p:pic>
        <p:nvPicPr>
          <p:cNvPr id="10" name="Рисунок 9"/>
          <p:cNvPicPr>
            <a:picLocks noGrp="1" noChangeAspect="1"/>
          </p:cNvPicPr>
          <p:nvPr>
            <p:ph type="pic" sz="quarter" idx="12"/>
          </p:nvPr>
        </p:nvPicPr>
        <p:blipFill rotWithShape="1">
          <a:blip r:embed="rId5" cstate="print">
            <a:extLst>
              <a:ext uri="{28A0092B-C50C-407E-A947-70E740481C1C}">
                <a14:useLocalDpi xmlns:a14="http://schemas.microsoft.com/office/drawing/2010/main" xmlns="" val="0"/>
              </a:ext>
            </a:extLst>
          </a:blip>
          <a:srcRect l="20693" t="-410" r="18231" b="410"/>
          <a:stretch/>
        </p:blipFill>
        <p:spPr>
          <a:xfrm>
            <a:off x="6156326" y="476251"/>
            <a:ext cx="2460426" cy="3024758"/>
          </a:xfrm>
        </p:spPr>
      </p:pic>
      <p:sp>
        <p:nvSpPr>
          <p:cNvPr id="5" name="Текст 4"/>
          <p:cNvSpPr>
            <a:spLocks noGrp="1"/>
          </p:cNvSpPr>
          <p:nvPr>
            <p:ph type="body" sz="quarter" idx="13"/>
          </p:nvPr>
        </p:nvSpPr>
        <p:spPr>
          <a:xfrm>
            <a:off x="323528" y="3717032"/>
            <a:ext cx="2448272" cy="2880320"/>
          </a:xfrm>
        </p:spPr>
        <p:txBody>
          <a:bodyPr/>
          <a:lstStyle/>
          <a:p>
            <a:r>
              <a:rPr lang="ru-RU" sz="1400" dirty="0" smtClean="0"/>
              <a:t>22 </a:t>
            </a:r>
            <a:r>
              <a:rPr lang="ru-RU" sz="1400" dirty="0"/>
              <a:t>июня, в память о начале Великой Отечественной войны, на территории России приспускаются государственные флаги. В учреждениях культуры, на телевидении и радио в течение всего дня отменяются развлекательные мероприятия и передачи</a:t>
            </a:r>
          </a:p>
        </p:txBody>
      </p:sp>
      <p:sp>
        <p:nvSpPr>
          <p:cNvPr id="6" name="Текст 5"/>
          <p:cNvSpPr>
            <a:spLocks noGrp="1"/>
          </p:cNvSpPr>
          <p:nvPr>
            <p:ph type="body" sz="quarter" idx="14"/>
          </p:nvPr>
        </p:nvSpPr>
        <p:spPr>
          <a:xfrm>
            <a:off x="2843808" y="3789040"/>
            <a:ext cx="2952328" cy="2808312"/>
          </a:xfrm>
        </p:spPr>
        <p:txBody>
          <a:bodyPr/>
          <a:lstStyle/>
          <a:p>
            <a:r>
              <a:rPr lang="ru-RU" sz="1400" dirty="0"/>
              <a:t>Руководители страны в этот </a:t>
            </a:r>
            <a:r>
              <a:rPr lang="ru-RU" sz="1400" dirty="0" smtClean="0"/>
              <a:t>день возлагают траурные венки к Могиле Неизвестного солдата. </a:t>
            </a:r>
          </a:p>
          <a:p>
            <a:endParaRPr lang="ru-RU" sz="1400" dirty="0" smtClean="0"/>
          </a:p>
          <a:p>
            <a:r>
              <a:rPr lang="ru-RU" sz="1400" dirty="0" smtClean="0"/>
              <a:t>В </a:t>
            </a:r>
            <a:r>
              <a:rPr lang="ru-RU" sz="1400" dirty="0"/>
              <a:t>этот день народы России </a:t>
            </a:r>
            <a:r>
              <a:rPr lang="ru-RU" sz="1400" dirty="0" smtClean="0"/>
              <a:t>скорбят по</a:t>
            </a:r>
            <a:r>
              <a:rPr lang="ru-RU" sz="1400" dirty="0"/>
              <a:t> всем соотечественникам, которые ценой жизни защитили свое Отечество или стали жертвами войн, прежде всего </a:t>
            </a:r>
            <a:r>
              <a:rPr lang="ru-RU" sz="1400" dirty="0" smtClean="0"/>
              <a:t>ВОВ1941-1945 </a:t>
            </a:r>
            <a:r>
              <a:rPr lang="ru-RU" sz="1400" dirty="0"/>
              <a:t>годов.</a:t>
            </a:r>
          </a:p>
          <a:p>
            <a:endParaRPr lang="ru-RU" dirty="0"/>
          </a:p>
        </p:txBody>
      </p:sp>
      <p:sp>
        <p:nvSpPr>
          <p:cNvPr id="7" name="Текст 6"/>
          <p:cNvSpPr>
            <a:spLocks noGrp="1"/>
          </p:cNvSpPr>
          <p:nvPr>
            <p:ph type="body" sz="quarter" idx="15"/>
          </p:nvPr>
        </p:nvSpPr>
        <p:spPr>
          <a:xfrm>
            <a:off x="6084168" y="3717032"/>
            <a:ext cx="2831232" cy="2808312"/>
          </a:xfrm>
        </p:spPr>
        <p:txBody>
          <a:bodyPr/>
          <a:lstStyle/>
          <a:p>
            <a:r>
              <a:rPr lang="ru-RU" sz="1400" dirty="0"/>
              <a:t>Жители России вспоминают начало Великой Отечественной войны минутой молчания и звоном </a:t>
            </a:r>
            <a:r>
              <a:rPr lang="ru-RU" sz="1400" dirty="0" smtClean="0"/>
              <a:t>колоколов.</a:t>
            </a:r>
          </a:p>
          <a:p>
            <a:r>
              <a:rPr lang="ru-RU" sz="1400" dirty="0"/>
              <a:t>Е</a:t>
            </a:r>
            <a:r>
              <a:rPr lang="ru-RU" sz="1400" dirty="0" smtClean="0"/>
              <a:t>жегодно </a:t>
            </a:r>
            <a:r>
              <a:rPr lang="ru-RU" sz="1400" dirty="0"/>
              <a:t>стартует посвященная Дню памяти и скорби </a:t>
            </a:r>
            <a:r>
              <a:rPr lang="ru-RU" sz="1400" dirty="0" smtClean="0"/>
              <a:t>акция «Поезд Памяти". </a:t>
            </a:r>
            <a:r>
              <a:rPr lang="ru-RU" sz="1400" dirty="0"/>
              <a:t>Поезда из Москвы и Санкт-Петербурга отправляются через Минск в </a:t>
            </a:r>
            <a:r>
              <a:rPr lang="ru-RU" sz="1400" dirty="0" smtClean="0"/>
              <a:t>Брест.</a:t>
            </a:r>
            <a:endParaRPr lang="ru-RU" sz="1400" dirty="0"/>
          </a:p>
        </p:txBody>
      </p:sp>
    </p:spTree>
    <p:extLst>
      <p:ext uri="{BB962C8B-B14F-4D97-AF65-F5344CB8AC3E}">
        <p14:creationId xmlns:p14="http://schemas.microsoft.com/office/powerpoint/2010/main" xmlns="" val="9631160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2341" t="-725" r="44477" b="725"/>
          <a:stretch/>
        </p:blipFill>
        <p:spPr>
          <a:xfrm>
            <a:off x="323850" y="333375"/>
            <a:ext cx="2645755" cy="3527673"/>
          </a:xfrm>
        </p:spPr>
      </p:pic>
      <p:pic>
        <p:nvPicPr>
          <p:cNvPr id="9" name="Рисунок 8"/>
          <p:cNvPicPr>
            <a:picLocks noGrp="1" noChangeAspect="1"/>
          </p:cNvPicPr>
          <p:nvPr>
            <p:ph type="pic" sz="quarter" idx="11"/>
          </p:nvPr>
        </p:nvPicPr>
        <p:blipFill>
          <a:blip r:embed="rId4" cstate="print">
            <a:extLst>
              <a:ext uri="{28A0092B-C50C-407E-A947-70E740481C1C}">
                <a14:useLocalDpi xmlns:a14="http://schemas.microsoft.com/office/drawing/2010/main" xmlns="" val="0"/>
              </a:ext>
            </a:extLst>
          </a:blip>
          <a:srcRect l="23798" r="23798"/>
          <a:stretch>
            <a:fillRect/>
          </a:stretch>
        </p:blipFill>
        <p:spPr>
          <a:xfrm>
            <a:off x="3203575" y="333375"/>
            <a:ext cx="2664569" cy="3552759"/>
          </a:xfrm>
        </p:spPr>
      </p:pic>
      <p:pic>
        <p:nvPicPr>
          <p:cNvPr id="10" name="Рисунок 9"/>
          <p:cNvPicPr>
            <a:picLocks noGrp="1" noChangeAspect="1"/>
          </p:cNvPicPr>
          <p:nvPr>
            <p:ph type="pic" sz="quarter" idx="12"/>
          </p:nvPr>
        </p:nvPicPr>
        <p:blipFill>
          <a:blip r:embed="rId5" cstate="print">
            <a:extLst>
              <a:ext uri="{28A0092B-C50C-407E-A947-70E740481C1C}">
                <a14:useLocalDpi xmlns:a14="http://schemas.microsoft.com/office/drawing/2010/main" xmlns="" val="0"/>
              </a:ext>
            </a:extLst>
          </a:blip>
          <a:srcRect l="28906" r="28906"/>
          <a:stretch>
            <a:fillRect/>
          </a:stretch>
        </p:blipFill>
        <p:spPr>
          <a:xfrm>
            <a:off x="6084888" y="333375"/>
            <a:ext cx="2645755" cy="3527673"/>
          </a:xfrm>
        </p:spPr>
      </p:pic>
      <p:sp>
        <p:nvSpPr>
          <p:cNvPr id="5" name="Текст 4"/>
          <p:cNvSpPr>
            <a:spLocks noGrp="1"/>
          </p:cNvSpPr>
          <p:nvPr>
            <p:ph type="body" sz="quarter" idx="13"/>
          </p:nvPr>
        </p:nvSpPr>
        <p:spPr>
          <a:xfrm>
            <a:off x="251520" y="4293096"/>
            <a:ext cx="2743200" cy="2304256"/>
          </a:xfrm>
        </p:spPr>
        <p:txBody>
          <a:bodyPr/>
          <a:lstStyle/>
          <a:p>
            <a:r>
              <a:rPr lang="ru-RU" sz="1400" dirty="0"/>
              <a:t>С 1996 года в центре Москвы у Вечного огня в Александровском саду ежегодно проводится открытая патриотическая акция "Вахта </a:t>
            </a:r>
            <a:r>
              <a:rPr lang="ru-RU" sz="1400" dirty="0" smtClean="0"/>
              <a:t>памяти" </a:t>
            </a:r>
          </a:p>
          <a:p>
            <a:r>
              <a:rPr lang="ru-RU" sz="1400" dirty="0" smtClean="0"/>
              <a:t>В </a:t>
            </a:r>
            <a:r>
              <a:rPr lang="ru-RU" sz="1400" dirty="0"/>
              <a:t>2015 году акция "Вахта </a:t>
            </a:r>
            <a:r>
              <a:rPr lang="ru-RU" sz="1400" dirty="0" smtClean="0"/>
              <a:t>памяти" </a:t>
            </a:r>
            <a:r>
              <a:rPr lang="ru-RU" sz="1400" dirty="0"/>
              <a:t> стала </a:t>
            </a:r>
            <a:r>
              <a:rPr lang="ru-RU" sz="1400" dirty="0" smtClean="0"/>
              <a:t>официальной.</a:t>
            </a:r>
            <a:endParaRPr lang="ru-RU" sz="1400" dirty="0"/>
          </a:p>
        </p:txBody>
      </p:sp>
      <p:sp>
        <p:nvSpPr>
          <p:cNvPr id="6" name="Текст 5"/>
          <p:cNvSpPr>
            <a:spLocks noGrp="1"/>
          </p:cNvSpPr>
          <p:nvPr>
            <p:ph type="body" sz="quarter" idx="14"/>
          </p:nvPr>
        </p:nvSpPr>
        <p:spPr>
          <a:xfrm>
            <a:off x="3200400" y="4221088"/>
            <a:ext cx="2743200" cy="2448272"/>
          </a:xfrm>
        </p:spPr>
        <p:txBody>
          <a:bodyPr/>
          <a:lstStyle/>
          <a:p>
            <a:r>
              <a:rPr lang="ru-RU" sz="1400" dirty="0"/>
              <a:t>В этот день с 2009 года ежегодно проводится мемориальная акция "Свеча памяти 22 июня — свеча памяти на моем окне". Более 1200 городов и населенных пунктов в России традиционно принимают в ней </a:t>
            </a:r>
            <a:r>
              <a:rPr lang="ru-RU" sz="1400" dirty="0" smtClean="0"/>
              <a:t>участие.</a:t>
            </a:r>
            <a:endParaRPr lang="ru-RU" sz="1400" dirty="0"/>
          </a:p>
        </p:txBody>
      </p:sp>
      <p:sp>
        <p:nvSpPr>
          <p:cNvPr id="7" name="Текст 6"/>
          <p:cNvSpPr>
            <a:spLocks noGrp="1"/>
          </p:cNvSpPr>
          <p:nvPr>
            <p:ph type="body" sz="quarter" idx="15"/>
          </p:nvPr>
        </p:nvSpPr>
        <p:spPr>
          <a:xfrm>
            <a:off x="6084168" y="4149080"/>
            <a:ext cx="2952328" cy="2592288"/>
          </a:xfrm>
        </p:spPr>
        <p:txBody>
          <a:bodyPr/>
          <a:lstStyle/>
          <a:p>
            <a:r>
              <a:rPr lang="ru-RU" sz="1400" dirty="0"/>
              <a:t>С 2015 года в Москве проводится акция "Линия памяти", в ходе которой люди с горящими свечами в руках выходят на Крымскую набережную.</a:t>
            </a:r>
          </a:p>
          <a:p>
            <a:r>
              <a:rPr lang="ru-RU" sz="1400" dirty="0"/>
              <a:t>В 2016 году в рамках этой акции было зажжено 1418 свечей, призванных почтить память жертв Великой Отечественной </a:t>
            </a:r>
            <a:r>
              <a:rPr lang="ru-RU" sz="1400" dirty="0" smtClean="0"/>
              <a:t>войны</a:t>
            </a:r>
            <a:r>
              <a:rPr lang="ru-RU" sz="1400" dirty="0"/>
              <a:t>.</a:t>
            </a:r>
          </a:p>
        </p:txBody>
      </p:sp>
    </p:spTree>
    <p:extLst>
      <p:ext uri="{BB962C8B-B14F-4D97-AF65-F5344CB8AC3E}">
        <p14:creationId xmlns:p14="http://schemas.microsoft.com/office/powerpoint/2010/main" xmlns="" val="1145192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323528" y="4869160"/>
            <a:ext cx="4172272" cy="1656184"/>
          </a:xfrm>
        </p:spPr>
        <p:txBody>
          <a:bodyPr/>
          <a:lstStyle/>
          <a:p>
            <a:r>
              <a:rPr lang="ru-RU" i="1" dirty="0" smtClean="0">
                <a:latin typeface="Times New Roman" panose="02020603050405020304" pitchFamily="18" charset="0"/>
                <a:cs typeface="Times New Roman" panose="02020603050405020304" pitchFamily="18" charset="0"/>
              </a:rPr>
              <a:t>Вечный огонь</a:t>
            </a:r>
            <a:r>
              <a:rPr lang="ru-RU" i="1" dirty="0">
                <a:latin typeface="Times New Roman" panose="02020603050405020304" pitchFamily="18" charset="0"/>
                <a:cs typeface="Times New Roman" panose="02020603050405020304" pitchFamily="18" charset="0"/>
              </a:rPr>
              <a:t> — постоянно горящий огонь, символически знаменующий собой торжественную память народа о павших героях, борцах за свободу, за честь Родины</a:t>
            </a:r>
          </a:p>
        </p:txBody>
      </p:sp>
      <p:sp>
        <p:nvSpPr>
          <p:cNvPr id="5" name="Текст 4"/>
          <p:cNvSpPr>
            <a:spLocks noGrp="1"/>
          </p:cNvSpPr>
          <p:nvPr>
            <p:ph type="body" sz="quarter" idx="15"/>
          </p:nvPr>
        </p:nvSpPr>
        <p:spPr>
          <a:xfrm>
            <a:off x="6948264" y="4077072"/>
            <a:ext cx="1584176" cy="1008112"/>
          </a:xfrm>
        </p:spPr>
        <p:txBody>
          <a:bodyPr/>
          <a:lstStyle/>
          <a:p>
            <a:r>
              <a:rPr lang="ru-RU" dirty="0" smtClean="0"/>
              <a:t>Мы помним!</a:t>
            </a:r>
          </a:p>
          <a:p>
            <a:r>
              <a:rPr lang="ru-RU" dirty="0" smtClean="0"/>
              <a:t>Мы гордимся!</a:t>
            </a:r>
            <a:endParaRPr lang="ru-RU" dirty="0"/>
          </a:p>
        </p:txBody>
      </p:sp>
      <p:pic>
        <p:nvPicPr>
          <p:cNvPr id="11" name="Рисунок 10"/>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1659" r="225"/>
          <a:stretch/>
        </p:blipFill>
        <p:spPr>
          <a:xfrm>
            <a:off x="539552" y="980728"/>
            <a:ext cx="6082001" cy="3744416"/>
          </a:xfrm>
        </p:spPr>
      </p:pic>
      <p:pic>
        <p:nvPicPr>
          <p:cNvPr id="10" name="Рисунок 9"/>
          <p:cNvPicPr>
            <a:picLocks noGrp="1" noChangeAspect="1"/>
          </p:cNvPicPr>
          <p:nvPr>
            <p:ph type="pic" sz="quarter" idx="11"/>
          </p:nvPr>
        </p:nvPicPr>
        <p:blipFill rotWithShape="1">
          <a:blip r:embed="rId4" cstate="screen">
            <a:extLst>
              <a:ext uri="{28A0092B-C50C-407E-A947-70E740481C1C}">
                <a14:useLocalDpi xmlns:a14="http://schemas.microsoft.com/office/drawing/2010/main" xmlns="" val="0"/>
              </a:ext>
            </a:extLst>
          </a:blip>
          <a:srcRect l="1664" r="162"/>
          <a:stretch/>
        </p:blipFill>
        <p:spPr>
          <a:xfrm>
            <a:off x="6012160" y="404664"/>
            <a:ext cx="2753965" cy="2016224"/>
          </a:xfrm>
        </p:spPr>
      </p:pic>
    </p:spTree>
    <p:extLst>
      <p:ext uri="{BB962C8B-B14F-4D97-AF65-F5344CB8AC3E}">
        <p14:creationId xmlns:p14="http://schemas.microsoft.com/office/powerpoint/2010/main" xmlns="" val="188877012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лассический фотоальбом">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421</Words>
  <Application>Microsoft Office PowerPoint</Application>
  <PresentationFormat>Экран (4:3)</PresentationFormat>
  <Paragraphs>103</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Классический фотоальбом</vt:lpstr>
      <vt:lpstr>День памяти и скорби великой отечественной войны - 22 июня</vt:lpstr>
      <vt:lpstr>Слайд 2</vt:lpstr>
      <vt:lpstr>К этому времени фашистской Германией были порабощены многие европейские страны, и советский народ принял на себя самый мощный удар.</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2020-06-20T09:01:17Z</dcterms:created>
  <dcterms:modified xsi:type="dcterms:W3CDTF">2021-06-24T06:11:42Z</dcterms:modified>
</cp:coreProperties>
</file>