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314" r:id="rId3"/>
    <p:sldId id="352" r:id="rId4"/>
    <p:sldId id="420" r:id="rId5"/>
    <p:sldId id="422" r:id="rId6"/>
    <p:sldId id="342" r:id="rId7"/>
    <p:sldId id="380" r:id="rId8"/>
    <p:sldId id="343" r:id="rId9"/>
    <p:sldId id="412" r:id="rId10"/>
    <p:sldId id="421" r:id="rId11"/>
    <p:sldId id="424" r:id="rId12"/>
    <p:sldId id="393" r:id="rId13"/>
    <p:sldId id="394" r:id="rId14"/>
    <p:sldId id="346" r:id="rId15"/>
    <p:sldId id="347" r:id="rId16"/>
    <p:sldId id="348" r:id="rId17"/>
    <p:sldId id="423" r:id="rId18"/>
    <p:sldId id="388" r:id="rId19"/>
    <p:sldId id="349" r:id="rId20"/>
    <p:sldId id="417" r:id="rId21"/>
    <p:sldId id="414" r:id="rId22"/>
    <p:sldId id="415" r:id="rId23"/>
    <p:sldId id="351" r:id="rId24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765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6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6A2D5-579F-4ADA-BF06-9D7AF7C4795D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F3A98-A70C-49D1-921F-56DE9A804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7ECD7-B75F-42E3-9345-21B5DCE6EA22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ACD46-EEDD-4598-B470-AD1F319EB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0C602-F5D4-42D6-92AE-456F755B65D2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7165A-26DB-4AF0-B852-491D6FCDBB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704850"/>
            <a:ext cx="8229600" cy="5619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2EDA9-46B8-48B3-B4F1-576326C05CD7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38C7A-35D0-42B4-9D41-FAB6630C5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B69C8-0FA0-433B-ADD6-42328A3F4807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91B8-1FE4-4D44-8A94-37A3F8AEA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9F8A-AE87-4E58-90B6-D6948E0BFB4C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E0185-1B68-4AB7-85E9-8B0825D6B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B994F-C50E-4BC2-985A-C89DC5E9A56E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6A3D-1937-4F39-ADD6-46D5323D7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9012B-050A-4748-82D8-81E58E037558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E4E37-D8E6-4AD1-A306-C5173A05EE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74788-838F-4A77-B41B-B8D3755B4F44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AC06B-5F19-417D-AD9D-D3FD1B9813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84D83-4C83-41FE-8527-21DC85FCE4E9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9200E-5B03-48C5-9982-4D86A27F20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48A79-6323-45E8-8C31-24C20B9221C5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6B2C2-20B8-4689-B13C-1725AC7346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AD82E-C555-47EF-8ECF-CBE415C6010E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79487-F794-49D8-AE51-8634900B6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D2F3B5-BF38-4789-BFF5-141AC6CD46EA}" type="datetimeFigureOut">
              <a:rPr lang="ru-RU"/>
              <a:pPr>
                <a:defRPr/>
              </a:pPr>
              <a:t>16.01.2019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1E6872-B0D6-4B2E-A9E6-7DA62222F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7" r:id="rId9"/>
    <p:sldLayoutId id="2147483814" r:id="rId10"/>
    <p:sldLayoutId id="2147483815" r:id="rId11"/>
    <p:sldLayoutId id="214748381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sportal.ru/gordeeva-lilya-khazhmukhametovn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s46sar.schoolrm.ru/sveden/employees/11164/185518/" TargetMode="External"/><Relationship Id="rId2" Type="http://schemas.openxmlformats.org/officeDocument/2006/relationships/hyperlink" Target="http://ds46sar.schoolrm.ru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7851648" cy="1872208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0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Портфолио </a:t>
            </a:r>
            <a:endParaRPr lang="ru-RU" sz="4800" cap="all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2276475"/>
            <a:ext cx="8785225" cy="4392613"/>
          </a:xfrm>
        </p:spPr>
        <p:txBody>
          <a:bodyPr/>
          <a:lstStyle/>
          <a:p>
            <a:pPr marR="0" algn="l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ГОРДЕЕВОЙ ЛИЛИ ХАЖМУХАМЕТОВНЫ,</a:t>
            </a:r>
          </a:p>
          <a:p>
            <a:pPr marR="0" algn="l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воспитателя  МАДОУ «Центр развития ребенка – </a:t>
            </a:r>
          </a:p>
          <a:p>
            <a:pPr marR="0" algn="l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детский сад № 46»</a:t>
            </a:r>
          </a:p>
          <a:p>
            <a:pPr marR="0" algn="l" eaLnBrk="1" hangingPunct="1">
              <a:lnSpc>
                <a:spcPct val="90000"/>
              </a:lnSpc>
            </a:pPr>
            <a:endParaRPr lang="ru-RU" sz="1700" dirty="0" smtClean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algn="l" eaLnBrk="1" hangingPunct="1">
              <a:lnSpc>
                <a:spcPct val="90000"/>
              </a:lnSpc>
            </a:pPr>
            <a:r>
              <a:rPr lang="ru-RU" sz="17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Дата рождения: 20.02.1961 г.</a:t>
            </a:r>
          </a:p>
          <a:p>
            <a:pPr marR="0" algn="l" eaLnBrk="1" hangingPunct="1">
              <a:lnSpc>
                <a:spcPct val="90000"/>
              </a:lnSpc>
            </a:pPr>
            <a:r>
              <a:rPr lang="ru-RU" sz="17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  <a:r>
              <a:rPr lang="ru-RU" sz="1700" dirty="0" smtClean="0"/>
              <a:t> </a:t>
            </a:r>
            <a:endParaRPr lang="ru-RU" sz="1700" dirty="0" smtClean="0">
              <a:latin typeface="Arial" charset="0"/>
            </a:endParaRPr>
          </a:p>
          <a:p>
            <a:pPr marR="0" algn="l" eaLnBrk="1" hangingPunct="1">
              <a:lnSpc>
                <a:spcPct val="90000"/>
              </a:lnSpc>
            </a:pPr>
            <a:r>
              <a:rPr lang="ru-RU" sz="17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Государственное образовательное учреждение высшего профессионального образования "Мордовский государственный педагогический институт им. М.Е. </a:t>
            </a:r>
            <a:r>
              <a:rPr lang="ru-RU" sz="1700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7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". Квалификация по диплому: методист по дошкольному воспитанию, воспитатель в детском саду» 05.07.1996г.</a:t>
            </a:r>
          </a:p>
          <a:p>
            <a:pPr marR="0" algn="l" eaLnBrk="1" hangingPunct="1">
              <a:lnSpc>
                <a:spcPct val="90000"/>
              </a:lnSpc>
            </a:pPr>
            <a:r>
              <a:rPr lang="ru-RU" sz="17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32 года</a:t>
            </a:r>
          </a:p>
          <a:p>
            <a:pPr marR="0" algn="l" eaLnBrk="1" hangingPunct="1">
              <a:lnSpc>
                <a:spcPct val="90000"/>
              </a:lnSpc>
            </a:pPr>
            <a:r>
              <a:rPr lang="ru-RU" sz="17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Общий трудовой стаж : 36 лет</a:t>
            </a:r>
          </a:p>
          <a:p>
            <a:pPr marR="0" algn="l" eaLnBrk="1" hangingPunct="1">
              <a:lnSpc>
                <a:spcPct val="90000"/>
              </a:lnSpc>
            </a:pPr>
            <a:r>
              <a:rPr lang="ru-RU" sz="17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 квалификационная категория</a:t>
            </a:r>
          </a:p>
          <a:p>
            <a:pPr marR="0" algn="l" eaLnBrk="1" hangingPunct="1">
              <a:lnSpc>
                <a:spcPct val="90000"/>
              </a:lnSpc>
            </a:pPr>
            <a:r>
              <a:rPr lang="ru-RU" sz="17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14.02.2014г.</a:t>
            </a:r>
          </a:p>
        </p:txBody>
      </p:sp>
      <p:pic>
        <p:nvPicPr>
          <p:cNvPr id="14339" name="Picture 5" descr="DSC079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3050" y="115888"/>
            <a:ext cx="2430463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ДИПЛОМ САШ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20713"/>
            <a:ext cx="4090987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уратор саш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4157662" cy="588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етод2\Desktop\диплом ф.г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500042"/>
            <a:ext cx="4143727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5.Наличие авторских программ, методических пособий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проект по самооб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249" y="1000108"/>
            <a:ext cx="3921490" cy="5511817"/>
          </a:xfrm>
          <a:prstGeom prst="rect">
            <a:avLst/>
          </a:prstGeom>
          <a:noFill/>
        </p:spPr>
      </p:pic>
      <p:pic>
        <p:nvPicPr>
          <p:cNvPr id="37889" name="Picture 1" descr="E:\ЛИЛЯ 2\Рецензия+Лиля+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018" y="964895"/>
            <a:ext cx="4020510" cy="5535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Выступления на научно – практических конференциях, </a:t>
            </a:r>
            <a:r>
              <a:rPr lang="ru-RU" b="1" cap="all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</a:t>
            </a: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чтениях, семинарах, секциях, метод. Объединениях.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5" descr="СПИСОК ВЫСТУПЛЕНИЙ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50825" y="765175"/>
            <a:ext cx="4292600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МРИО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4643438" y="765175"/>
            <a:ext cx="4294187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7. Проведение открытых занятий, мастер – классов, мероприятий.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5" descr="СПИСОК МАСТЕР КЛАССОВ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r="3716"/>
          <a:stretch>
            <a:fillRect/>
          </a:stretch>
        </p:blipFill>
        <p:spPr bwMode="auto">
          <a:xfrm>
            <a:off x="323850" y="908050"/>
            <a:ext cx="403225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6" descr="ВЫЕЗДНЫЕ"/>
          <p:cNvPicPr>
            <a:picLocks noChangeAspect="1" noChangeArrowheads="1"/>
          </p:cNvPicPr>
          <p:nvPr/>
        </p:nvPicPr>
        <p:blipFill>
          <a:blip r:embed="rId3" cstate="print">
            <a:lum bright="-24000" contrast="24000"/>
          </a:blip>
          <a:srcRect l="2161" r="3297"/>
          <a:stretch>
            <a:fillRect/>
          </a:stretch>
        </p:blipFill>
        <p:spPr bwMode="auto">
          <a:xfrm>
            <a:off x="4859338" y="908050"/>
            <a:ext cx="3960812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8. Общественная активность педагога: участие в экспертных комиссиях, в жюри конкурсов, депутатская деятельность и т.д.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участие в жю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981075"/>
            <a:ext cx="3781425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9. Позитивные результаты работы с воспитанниками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3" descr="1позити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052513"/>
            <a:ext cx="3781425" cy="5314950"/>
          </a:xfrm>
          <a:prstGeom prst="rect">
            <a:avLst/>
          </a:prstGeom>
          <a:noFill/>
        </p:spPr>
      </p:pic>
      <p:pic>
        <p:nvPicPr>
          <p:cNvPr id="28676" name="Picture 4" descr="2позити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052513"/>
            <a:ext cx="3781425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3позити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981075"/>
            <a:ext cx="3781425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26"/>
          <p:cNvGraphicFramePr>
            <a:graphicFrameLocks noGrp="1"/>
          </p:cNvGraphicFramePr>
          <p:nvPr/>
        </p:nvGraphicFramePr>
        <p:xfrm>
          <a:off x="250825" y="260350"/>
          <a:ext cx="5678488" cy="2239964"/>
        </p:xfrm>
        <a:graphic>
          <a:graphicData uri="http://schemas.openxmlformats.org/drawingml/2006/table">
            <a:tbl>
              <a:tblPr/>
              <a:tblGrid>
                <a:gridCol w="1892300"/>
                <a:gridCol w="1893888"/>
                <a:gridCol w="1892300"/>
              </a:tblGrid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Вторая младшая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– 2016г.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группа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– 2017г.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820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Старшая группа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– 2018г.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pic>
        <p:nvPicPr>
          <p:cNvPr id="32791" name="Picture 24" descr="ДИАГРАММА"/>
          <p:cNvPicPr>
            <a:picLocks noChangeAspect="1" noChangeArrowheads="1"/>
          </p:cNvPicPr>
          <p:nvPr/>
        </p:nvPicPr>
        <p:blipFill>
          <a:blip r:embed="rId2" cstate="print">
            <a:lum bright="-24000" contrast="18000"/>
          </a:blip>
          <a:srcRect/>
          <a:stretch>
            <a:fillRect/>
          </a:stretch>
        </p:blipFill>
        <p:spPr bwMode="auto">
          <a:xfrm>
            <a:off x="2700338" y="2133600"/>
            <a:ext cx="61563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10. Участие педагога в профессиональных конкурсах.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Picture 4"/>
          <p:cNvSpPr>
            <a:spLocks noChangeAspect="1" noChangeArrowheads="1"/>
          </p:cNvSpPr>
          <p:nvPr/>
        </p:nvSpPr>
        <p:spPr bwMode="auto">
          <a:xfrm>
            <a:off x="395288" y="692150"/>
            <a:ext cx="4005262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981075"/>
            <a:ext cx="3900488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4" descr="диплом новый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81075"/>
            <a:ext cx="3906837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1. </a:t>
            </a:r>
            <a:r>
              <a:rPr lang="ru-RU" sz="2000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Применение информационно – коммуникационных технологий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362" name="Прямоугольник 5"/>
          <p:cNvSpPr>
            <a:spLocks noChangeArrowheads="1"/>
          </p:cNvSpPr>
          <p:nvPr/>
        </p:nvSpPr>
        <p:spPr bwMode="auto">
          <a:xfrm>
            <a:off x="4143375" y="2500313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6" name="Picture 6" descr="ИК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196975"/>
            <a:ext cx="3781425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icture 5"/>
          <p:cNvSpPr>
            <a:spLocks noChangeAspect="1" noChangeArrowheads="1"/>
          </p:cNvSpPr>
          <p:nvPr/>
        </p:nvSpPr>
        <p:spPr bwMode="auto">
          <a:xfrm>
            <a:off x="4665663" y="549275"/>
            <a:ext cx="4157662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28604"/>
            <a:ext cx="4364038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11. Награды и поощрения педагога в </a:t>
            </a:r>
            <a:r>
              <a:rPr lang="ru-RU" b="1" cap="all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межаттестационный</a:t>
            </a: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Picture 6"/>
          <p:cNvSpPr>
            <a:spLocks noChangeAspect="1" noChangeArrowheads="1"/>
          </p:cNvSpPr>
          <p:nvPr/>
        </p:nvSpPr>
        <p:spPr bwMode="auto">
          <a:xfrm>
            <a:off x="684213" y="1628775"/>
            <a:ext cx="3525837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4819" name="Picture 11" descr="к грамоте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</a:blip>
          <a:srcRect/>
          <a:stretch>
            <a:fillRect/>
          </a:stretch>
        </p:blipFill>
        <p:spPr bwMode="auto">
          <a:xfrm>
            <a:off x="323850" y="1543050"/>
            <a:ext cx="378142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2" descr="грамо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543050"/>
            <a:ext cx="378142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 noChangeArrowheads="1"/>
          </p:cNvPicPr>
          <p:nvPr/>
        </p:nvPicPr>
        <p:blipFill>
          <a:blip r:embed="rId2"/>
          <a:srcRect l="3555" t="3751"/>
          <a:stretch>
            <a:fillRect/>
          </a:stretch>
        </p:blipFill>
        <p:spPr bwMode="auto">
          <a:xfrm>
            <a:off x="4779963" y="692150"/>
            <a:ext cx="4071937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692150"/>
            <a:ext cx="419735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12. Повышение квалификации, профессиональная переподготовка.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6" name="Picture 4"/>
          <p:cNvSpPr>
            <a:spLocks noChangeAspect="1" noChangeArrowheads="1"/>
          </p:cNvSpPr>
          <p:nvPr/>
        </p:nvSpPr>
        <p:spPr bwMode="auto">
          <a:xfrm>
            <a:off x="1979613" y="692150"/>
            <a:ext cx="4784725" cy="67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7" name="Picture 5"/>
          <p:cNvSpPr>
            <a:spLocks noChangeAspect="1" noChangeArrowheads="1"/>
          </p:cNvSpPr>
          <p:nvPr/>
        </p:nvSpPr>
        <p:spPr bwMode="auto">
          <a:xfrm>
            <a:off x="539750" y="1268413"/>
            <a:ext cx="7848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8" name="Picture 5"/>
          <p:cNvSpPr>
            <a:spLocks noChangeAspect="1" noChangeArrowheads="1"/>
          </p:cNvSpPr>
          <p:nvPr/>
        </p:nvSpPr>
        <p:spPr bwMode="auto">
          <a:xfrm>
            <a:off x="539750" y="1052513"/>
            <a:ext cx="7885113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6869" name="Picture 9" descr="КУРСЫ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 l="2776" t="27" b="8282"/>
          <a:stretch>
            <a:fillRect/>
          </a:stretch>
        </p:blipFill>
        <p:spPr bwMode="auto">
          <a:xfrm>
            <a:off x="971550" y="836613"/>
            <a:ext cx="7561263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Участие в инновационной (экспериментальной) деятельности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836613"/>
            <a:ext cx="39719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lum bright="-12000" contrast="24000"/>
          </a:blip>
          <a:srcRect l="3236" t="5077" r="6383" b="1222"/>
          <a:stretch>
            <a:fillRect/>
          </a:stretch>
        </p:blipFill>
        <p:spPr bwMode="auto">
          <a:xfrm>
            <a:off x="395288" y="836613"/>
            <a:ext cx="42132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 bwMode="auto">
          <a:xfrm>
            <a:off x="468313" y="836613"/>
            <a:ext cx="39703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проект по озд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836613"/>
            <a:ext cx="3986213" cy="560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0"/>
          <p:cNvPicPr>
            <a:picLocks noChangeAspect="1" noChangeArrowheads="1"/>
          </p:cNvPicPr>
          <p:nvPr/>
        </p:nvPicPr>
        <p:blipFill>
          <a:blip r:embed="rId2">
            <a:lum bright="-12000" contrast="6000"/>
          </a:blip>
          <a:srcRect/>
          <a:stretch>
            <a:fillRect/>
          </a:stretch>
        </p:blipFill>
        <p:spPr bwMode="auto">
          <a:xfrm>
            <a:off x="2568575" y="188913"/>
            <a:ext cx="45307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b="1" cap="all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 Наличие публикаций, включая интернет - публикации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3" descr="C:\Users\Метод2\Desktop\Лиля Мухамет\итог\5\сертификат о сайте.jpeg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 l="3333" t="3027" r="4285" b="3027"/>
          <a:stretch>
            <a:fillRect/>
          </a:stretch>
        </p:blipFill>
        <p:spPr bwMode="auto">
          <a:xfrm>
            <a:off x="428625" y="928688"/>
            <a:ext cx="3741738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 l="2106" t="1396" r="2370" b="1459"/>
          <a:stretch>
            <a:fillRect/>
          </a:stretch>
        </p:blipFill>
        <p:spPr bwMode="auto">
          <a:xfrm>
            <a:off x="5076825" y="908050"/>
            <a:ext cx="345598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Прямоугольник 5"/>
          <p:cNvSpPr>
            <a:spLocks noChangeArrowheads="1"/>
          </p:cNvSpPr>
          <p:nvPr/>
        </p:nvSpPr>
        <p:spPr bwMode="auto">
          <a:xfrm>
            <a:off x="0" y="621506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hlinkClick r:id="rId4"/>
              </a:rPr>
              <a:t>https://nsportal.ru/gordeeva-lilya-khazhmukhametovna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359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Материалы из опыта работы воспитателя </a:t>
            </a:r>
            <a:br>
              <a:rPr lang="ru-RU" sz="2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Гордеевой Л.Х.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0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публикации на сайте школьного портала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0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http://ds46sar.schoolrm.ru/</a:t>
            </a:r>
            <a:endParaRPr lang="ru-RU" sz="200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00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личная страница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2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http://ds46sar.schoolrm.ru/sveden/employees/11164/185518/</a:t>
            </a:r>
            <a:endParaRPr lang="ru-RU" sz="20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endParaRPr lang="ru-RU" sz="20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endParaRPr lang="ru-RU" sz="20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2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Педагогический опыт: 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2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«Физкультурно – оздоровительная работа с детьми 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2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условиях группы»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endParaRPr lang="ru-RU" sz="20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 Результаты участия воспитанников в конкурсах, выставках, турнирах, акциях, фестивалях.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8" descr="Чадки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836613"/>
            <a:ext cx="3979862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" descr="Шумей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836613"/>
            <a:ext cx="3906837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трофим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620713"/>
            <a:ext cx="391160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4" descr="диплом миро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620713"/>
            <a:ext cx="3983038" cy="5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4233</TotalTime>
  <Words>276</Words>
  <Application>Microsoft Office PowerPoint</Application>
  <PresentationFormat>Экран (4:3)</PresentationFormat>
  <Paragraphs>50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Министерство образования рм  Портфолио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371</cp:revision>
  <dcterms:created xsi:type="dcterms:W3CDTF">2014-01-05T07:53:48Z</dcterms:created>
  <dcterms:modified xsi:type="dcterms:W3CDTF">2019-01-16T06:57:40Z</dcterms:modified>
</cp:coreProperties>
</file>