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9"/>
  </p:notes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90" r:id="rId33"/>
    <p:sldId id="291" r:id="rId34"/>
    <p:sldId id="292" r:id="rId35"/>
    <p:sldId id="340" r:id="rId36"/>
    <p:sldId id="293" r:id="rId37"/>
    <p:sldId id="294" r:id="rId38"/>
    <p:sldId id="295" r:id="rId39"/>
    <p:sldId id="296" r:id="rId40"/>
    <p:sldId id="297" r:id="rId41"/>
    <p:sldId id="302" r:id="rId42"/>
    <p:sldId id="303" r:id="rId43"/>
    <p:sldId id="304" r:id="rId44"/>
    <p:sldId id="305" r:id="rId45"/>
    <p:sldId id="306" r:id="rId46"/>
    <p:sldId id="307" r:id="rId47"/>
    <p:sldId id="308" r:id="rId48"/>
    <p:sldId id="311" r:id="rId49"/>
    <p:sldId id="312" r:id="rId50"/>
    <p:sldId id="313" r:id="rId51"/>
    <p:sldId id="314" r:id="rId52"/>
    <p:sldId id="315" r:id="rId53"/>
    <p:sldId id="316" r:id="rId54"/>
    <p:sldId id="341" r:id="rId55"/>
    <p:sldId id="342" r:id="rId56"/>
    <p:sldId id="317" r:id="rId57"/>
    <p:sldId id="318" r:id="rId58"/>
    <p:sldId id="319" r:id="rId59"/>
    <p:sldId id="320" r:id="rId60"/>
    <p:sldId id="321" r:id="rId61"/>
    <p:sldId id="322" r:id="rId62"/>
    <p:sldId id="323" r:id="rId63"/>
    <p:sldId id="324" r:id="rId64"/>
    <p:sldId id="325" r:id="rId65"/>
    <p:sldId id="326" r:id="rId66"/>
    <p:sldId id="327" r:id="rId67"/>
    <p:sldId id="328" r:id="rId68"/>
    <p:sldId id="329" r:id="rId69"/>
    <p:sldId id="330" r:id="rId70"/>
    <p:sldId id="331" r:id="rId71"/>
    <p:sldId id="332" r:id="rId72"/>
    <p:sldId id="333" r:id="rId73"/>
    <p:sldId id="334" r:id="rId74"/>
    <p:sldId id="335" r:id="rId75"/>
    <p:sldId id="336" r:id="rId76"/>
    <p:sldId id="337" r:id="rId77"/>
    <p:sldId id="338" r:id="rId7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A7E"/>
    <a:srgbClr val="C5700A"/>
    <a:srgbClr val="4A2B0E"/>
    <a:srgbClr val="1D120E"/>
    <a:srgbClr val="000306"/>
    <a:srgbClr val="FF6C99"/>
    <a:srgbClr val="526664"/>
    <a:srgbClr val="B5B5B3"/>
    <a:srgbClr val="00B9CD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2" d="100"/>
          <a:sy n="92" d="100"/>
        </p:scale>
        <p:origin x="-137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542FE5-2AD4-4328-9788-5C6BCCDC62EB}" type="datetimeFigureOut">
              <a:rPr lang="ru-RU" smtClean="0"/>
              <a:pPr/>
              <a:t>24.11.2022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41176A-A24F-4772-A249-98B966AA436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4804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3E3D1-9015-4B8F-8E41-43F7CF9250BA}" type="slidenum">
              <a:rPr lang="ru-RU" smtClean="0"/>
              <a:pPr/>
              <a:t>36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16556-29AD-44B1-8A1C-ABE338D926E3}" type="datetimeFigureOut">
              <a:rPr lang="ru-RU" smtClean="0"/>
              <a:pPr/>
              <a:t>24.11.2022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DFFB4-B522-49A9-895A-71E37BE27F0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5490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16556-29AD-44B1-8A1C-ABE338D926E3}" type="datetimeFigureOut">
              <a:rPr lang="ru-RU" smtClean="0"/>
              <a:pPr/>
              <a:t>24.11.2022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DFFB4-B522-49A9-895A-71E37BE27F0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0634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16556-29AD-44B1-8A1C-ABE338D926E3}" type="datetimeFigureOut">
              <a:rPr lang="ru-RU" smtClean="0"/>
              <a:pPr/>
              <a:t>24.11.2022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DFFB4-B522-49A9-895A-71E37BE27F0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1014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16556-29AD-44B1-8A1C-ABE338D926E3}" type="datetimeFigureOut">
              <a:rPr lang="ru-RU" smtClean="0"/>
              <a:pPr/>
              <a:t>24.11.2022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DFFB4-B522-49A9-895A-71E37BE27F0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7568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16556-29AD-44B1-8A1C-ABE338D926E3}" type="datetimeFigureOut">
              <a:rPr lang="ru-RU" smtClean="0"/>
              <a:pPr/>
              <a:t>24.11.2022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DFFB4-B522-49A9-895A-71E37BE27F0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759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16556-29AD-44B1-8A1C-ABE338D926E3}" type="datetimeFigureOut">
              <a:rPr lang="ru-RU" smtClean="0"/>
              <a:pPr/>
              <a:t>24.11.2022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DFFB4-B522-49A9-895A-71E37BE27F0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2014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16556-29AD-44B1-8A1C-ABE338D926E3}" type="datetimeFigureOut">
              <a:rPr lang="ru-RU" smtClean="0"/>
              <a:pPr/>
              <a:t>24.11.2022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DFFB4-B522-49A9-895A-71E37BE27F0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8773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16556-29AD-44B1-8A1C-ABE338D926E3}" type="datetimeFigureOut">
              <a:rPr lang="ru-RU" smtClean="0"/>
              <a:pPr/>
              <a:t>24.11.2022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DFFB4-B522-49A9-895A-71E37BE27F0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7218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16556-29AD-44B1-8A1C-ABE338D926E3}" type="datetimeFigureOut">
              <a:rPr lang="ru-RU" smtClean="0"/>
              <a:pPr/>
              <a:t>24.11.2022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DFFB4-B522-49A9-895A-71E37BE27F0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9966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16556-29AD-44B1-8A1C-ABE338D926E3}" type="datetimeFigureOut">
              <a:rPr lang="ru-RU" smtClean="0"/>
              <a:pPr/>
              <a:t>24.11.2022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DFFB4-B522-49A9-895A-71E37BE27F0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7140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16556-29AD-44B1-8A1C-ABE338D926E3}" type="datetimeFigureOut">
              <a:rPr lang="ru-RU" smtClean="0"/>
              <a:pPr/>
              <a:t>24.11.2022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DFFB4-B522-49A9-895A-71E37BE27F0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6122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016556-29AD-44B1-8A1C-ABE338D926E3}" type="datetimeFigureOut">
              <a:rPr lang="ru-RU" smtClean="0"/>
              <a:pPr/>
              <a:t>24.11.2022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pic>
        <p:nvPicPr>
          <p:cNvPr id="43" name="Рисунок 42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8DFFB4-B522-49A9-895A-71E37BE27F0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9615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ds40sar.schoolrm.ru/sveden/employees/11150/181665/?bitrix_include_areas=N&amp;clear_cache=Y" TargetMode="Externa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98.emf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96086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2800" b="1" dirty="0" smtClean="0">
                <a:solidFill>
                  <a:srgbClr val="0070C0"/>
                </a:solidFill>
                <a:latin typeface="Constantia" pitchFamily="18" charset="0"/>
              </a:rPr>
              <a:t>Министерство образования Республики Мордовия</a:t>
            </a:r>
            <a:endParaRPr lang="ru-RU" sz="2800" dirty="0">
              <a:solidFill>
                <a:srgbClr val="0070C0"/>
              </a:solidFill>
              <a:latin typeface="Constantia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457199" y="1441938"/>
            <a:ext cx="6368603" cy="5139166"/>
          </a:xfrm>
        </p:spPr>
        <p:txBody>
          <a:bodyPr>
            <a:normAutofit fontScale="40000" lnSpcReduction="20000"/>
          </a:bodyPr>
          <a:lstStyle/>
          <a:p>
            <a:pPr algn="ctr">
              <a:buNone/>
            </a:pPr>
            <a:r>
              <a:rPr lang="ru-RU" altLang="ru-RU" sz="6700" b="1" dirty="0" smtClean="0">
                <a:solidFill>
                  <a:srgbClr val="C00000"/>
                </a:solidFill>
                <a:latin typeface="Constantia" pitchFamily="18" charset="0"/>
                <a:cs typeface="Times New Roman" pitchFamily="18" charset="0"/>
              </a:rPr>
              <a:t>Портфолио</a:t>
            </a:r>
          </a:p>
          <a:p>
            <a:pPr algn="ctr">
              <a:spcBef>
                <a:spcPts val="0"/>
              </a:spcBef>
              <a:buNone/>
              <a:defRPr/>
            </a:pPr>
            <a:r>
              <a:rPr lang="ru-RU" sz="6700" b="1" dirty="0" smtClean="0">
                <a:solidFill>
                  <a:srgbClr val="C00000"/>
                </a:solidFill>
                <a:latin typeface="Constantia" pitchFamily="18" charset="0"/>
                <a:cs typeface="Times New Roman" pitchFamily="18" charset="0"/>
              </a:rPr>
              <a:t>Рябовой Людмилы Александровны</a:t>
            </a:r>
            <a:r>
              <a:rPr lang="ru-RU" sz="3800" b="1" dirty="0" smtClean="0">
                <a:solidFill>
                  <a:srgbClr val="C00000"/>
                </a:solidFill>
                <a:latin typeface="Constantia" pitchFamily="18" charset="0"/>
                <a:cs typeface="Times New Roman" pitchFamily="18" charset="0"/>
              </a:rPr>
              <a:t>,</a:t>
            </a:r>
          </a:p>
          <a:p>
            <a:pPr algn="ctr">
              <a:spcBef>
                <a:spcPts val="0"/>
              </a:spcBef>
              <a:buNone/>
              <a:defRPr/>
            </a:pPr>
            <a:r>
              <a:rPr lang="ru-RU" sz="3500" b="1" dirty="0" smtClean="0">
                <a:solidFill>
                  <a:srgbClr val="0070C0"/>
                </a:solidFill>
                <a:latin typeface="Constantia" pitchFamily="18" charset="0"/>
                <a:cs typeface="Times New Roman" pitchFamily="18" charset="0"/>
              </a:rPr>
              <a:t>воспитателя МДОУ  « Детский сад №40»</a:t>
            </a:r>
          </a:p>
          <a:p>
            <a:pPr algn="ctr">
              <a:spcBef>
                <a:spcPts val="0"/>
              </a:spcBef>
              <a:buNone/>
              <a:defRPr/>
            </a:pPr>
            <a:endParaRPr lang="ru-RU" sz="3500" b="1" dirty="0" smtClean="0">
              <a:solidFill>
                <a:srgbClr val="0070C0"/>
              </a:solidFill>
              <a:latin typeface="Constantia" pitchFamily="18" charset="0"/>
            </a:endParaRPr>
          </a:p>
          <a:p>
            <a:pPr>
              <a:buClr>
                <a:srgbClr val="777C84">
                  <a:lumMod val="75000"/>
                </a:srgbClr>
              </a:buClr>
              <a:buNone/>
              <a:defRPr/>
            </a:pPr>
            <a:r>
              <a:rPr lang="ru-RU" sz="3500" b="1" dirty="0" smtClean="0">
                <a:solidFill>
                  <a:srgbClr val="0070C0"/>
                </a:solidFill>
                <a:latin typeface="Constantia" pitchFamily="18" charset="0"/>
                <a:cs typeface="Times New Roman" pitchFamily="18" charset="0"/>
              </a:rPr>
              <a:t>Дата  рождения:  09.04.1979г.</a:t>
            </a:r>
          </a:p>
          <a:p>
            <a:pPr>
              <a:buClr>
                <a:srgbClr val="777C84">
                  <a:lumMod val="75000"/>
                </a:srgbClr>
              </a:buClr>
              <a:buNone/>
              <a:defRPr/>
            </a:pPr>
            <a:r>
              <a:rPr lang="ru-RU" sz="3500" b="1" dirty="0" smtClean="0">
                <a:solidFill>
                  <a:srgbClr val="0070C0"/>
                </a:solidFill>
                <a:latin typeface="Constantia" pitchFamily="18" charset="0"/>
                <a:cs typeface="Times New Roman" pitchFamily="18" charset="0"/>
              </a:rPr>
              <a:t>Профессиональное образование: высшее,</a:t>
            </a:r>
          </a:p>
          <a:p>
            <a:pPr>
              <a:buClr>
                <a:srgbClr val="777C84">
                  <a:lumMod val="75000"/>
                </a:srgbClr>
              </a:buClr>
              <a:buNone/>
              <a:defRPr/>
            </a:pPr>
            <a:r>
              <a:rPr lang="ru-RU" sz="3500" b="1" dirty="0" smtClean="0">
                <a:solidFill>
                  <a:srgbClr val="0070C0"/>
                </a:solidFill>
                <a:latin typeface="Constantia" pitchFamily="18" charset="0"/>
                <a:cs typeface="Times New Roman" pitchFamily="18" charset="0"/>
              </a:rPr>
              <a:t> МГПИ им. М.Е</a:t>
            </a:r>
            <a:r>
              <a:rPr lang="en-US" sz="3500" b="1" dirty="0" smtClean="0">
                <a:solidFill>
                  <a:srgbClr val="0070C0"/>
                </a:solidFill>
                <a:latin typeface="Constantia" pitchFamily="18" charset="0"/>
                <a:cs typeface="Times New Roman" pitchFamily="18" charset="0"/>
              </a:rPr>
              <a:t>.</a:t>
            </a:r>
            <a:r>
              <a:rPr lang="ru-RU" sz="3500" b="1" dirty="0" smtClean="0">
                <a:solidFill>
                  <a:srgbClr val="0070C0"/>
                </a:solidFill>
                <a:latin typeface="Constantia" pitchFamily="18" charset="0"/>
                <a:cs typeface="Times New Roman" pitchFamily="18" charset="0"/>
              </a:rPr>
              <a:t>Евсевьева </a:t>
            </a:r>
          </a:p>
          <a:p>
            <a:pPr>
              <a:buClr>
                <a:srgbClr val="777C84">
                  <a:lumMod val="75000"/>
                </a:srgbClr>
              </a:buClr>
              <a:buNone/>
              <a:defRPr/>
            </a:pPr>
            <a:r>
              <a:rPr lang="ru-RU" sz="3500" b="1" dirty="0" smtClean="0">
                <a:solidFill>
                  <a:srgbClr val="0070C0"/>
                </a:solidFill>
                <a:latin typeface="Constantia" pitchFamily="18" charset="0"/>
                <a:cs typeface="Times New Roman" pitchFamily="18" charset="0"/>
              </a:rPr>
              <a:t>Специальность: педагогика и методика начального образования;</a:t>
            </a:r>
          </a:p>
          <a:p>
            <a:pPr>
              <a:buClr>
                <a:srgbClr val="777C84">
                  <a:lumMod val="75000"/>
                </a:srgbClr>
              </a:buClr>
              <a:buNone/>
              <a:defRPr/>
            </a:pPr>
            <a:r>
              <a:rPr lang="ru-RU" sz="3500" b="1" dirty="0" smtClean="0">
                <a:solidFill>
                  <a:srgbClr val="0070C0"/>
                </a:solidFill>
                <a:latin typeface="Constantia" pitchFamily="18" charset="0"/>
                <a:cs typeface="Times New Roman" pitchFamily="18" charset="0"/>
              </a:rPr>
              <a:t> квалификация: учитель начальных классов </a:t>
            </a:r>
          </a:p>
          <a:p>
            <a:pPr>
              <a:buClr>
                <a:srgbClr val="777C84">
                  <a:lumMod val="75000"/>
                </a:srgbClr>
              </a:buClr>
              <a:buNone/>
              <a:defRPr/>
            </a:pPr>
            <a:r>
              <a:rPr lang="ru-RU" sz="3500" b="1" dirty="0" smtClean="0">
                <a:solidFill>
                  <a:srgbClr val="0070C0"/>
                </a:solidFill>
                <a:latin typeface="Constantia" pitchFamily="18" charset="0"/>
                <a:cs typeface="Times New Roman" pitchFamily="18" charset="0"/>
              </a:rPr>
              <a:t>Диплом: БВС №0887149</a:t>
            </a:r>
          </a:p>
          <a:p>
            <a:pPr>
              <a:buClr>
                <a:srgbClr val="777C84">
                  <a:lumMod val="75000"/>
                </a:srgbClr>
              </a:buClr>
              <a:buNone/>
              <a:defRPr/>
            </a:pPr>
            <a:r>
              <a:rPr lang="ru-RU" sz="3500" b="1" dirty="0" smtClean="0">
                <a:solidFill>
                  <a:srgbClr val="0070C0"/>
                </a:solidFill>
                <a:latin typeface="Constantia" pitchFamily="18" charset="0"/>
                <a:cs typeface="Times New Roman" pitchFamily="18" charset="0"/>
              </a:rPr>
              <a:t>Дата выдачи: 30 июня 2001 г</a:t>
            </a:r>
            <a:r>
              <a:rPr lang="en-US" sz="3500" b="1" dirty="0" smtClean="0">
                <a:solidFill>
                  <a:srgbClr val="0070C0"/>
                </a:solidFill>
                <a:latin typeface="Constantia" pitchFamily="18" charset="0"/>
                <a:cs typeface="Times New Roman" pitchFamily="18" charset="0"/>
              </a:rPr>
              <a:t>.</a:t>
            </a:r>
            <a:endParaRPr lang="ru-RU" sz="3500" b="1" dirty="0" smtClean="0">
              <a:solidFill>
                <a:srgbClr val="0070C0"/>
              </a:solidFill>
              <a:latin typeface="Constantia" pitchFamily="18" charset="0"/>
              <a:cs typeface="Times New Roman" pitchFamily="18" charset="0"/>
            </a:endParaRPr>
          </a:p>
          <a:p>
            <a:pPr>
              <a:buClr>
                <a:srgbClr val="777C84">
                  <a:lumMod val="75000"/>
                </a:srgbClr>
              </a:buClr>
              <a:buNone/>
              <a:defRPr/>
            </a:pPr>
            <a:r>
              <a:rPr lang="ru-RU" sz="3500" b="1" dirty="0" smtClean="0">
                <a:solidFill>
                  <a:srgbClr val="0070C0"/>
                </a:solidFill>
                <a:latin typeface="Constantia" pitchFamily="18" charset="0"/>
                <a:cs typeface="Times New Roman" pitchFamily="18" charset="0"/>
              </a:rPr>
              <a:t>Общий трудовой стаж: 21 год</a:t>
            </a:r>
          </a:p>
          <a:p>
            <a:pPr>
              <a:buClr>
                <a:srgbClr val="777C84">
                  <a:lumMod val="75000"/>
                </a:srgbClr>
              </a:buClr>
              <a:buNone/>
              <a:defRPr/>
            </a:pPr>
            <a:r>
              <a:rPr lang="ru-RU" sz="3500" b="1" dirty="0" smtClean="0">
                <a:solidFill>
                  <a:srgbClr val="0070C0"/>
                </a:solidFill>
                <a:latin typeface="Constantia" pitchFamily="18" charset="0"/>
                <a:cs typeface="Times New Roman" pitchFamily="18" charset="0"/>
              </a:rPr>
              <a:t>Стаж педагогической работы (по специальности): 21 год</a:t>
            </a:r>
          </a:p>
          <a:p>
            <a:pPr>
              <a:buClr>
                <a:srgbClr val="777C84">
                  <a:lumMod val="75000"/>
                </a:srgbClr>
              </a:buClr>
              <a:buNone/>
              <a:defRPr/>
            </a:pPr>
            <a:r>
              <a:rPr lang="ru-RU" sz="3500" b="1" dirty="0" smtClean="0">
                <a:solidFill>
                  <a:srgbClr val="0070C0"/>
                </a:solidFill>
                <a:latin typeface="Constantia" pitchFamily="18" charset="0"/>
                <a:cs typeface="Times New Roman" pitchFamily="18" charset="0"/>
              </a:rPr>
              <a:t>Наличие квалификационной категории: </a:t>
            </a:r>
          </a:p>
          <a:p>
            <a:pPr>
              <a:buClr>
                <a:srgbClr val="777C84">
                  <a:lumMod val="75000"/>
                </a:srgbClr>
              </a:buClr>
              <a:buNone/>
              <a:defRPr/>
            </a:pPr>
            <a:r>
              <a:rPr lang="ru-RU" sz="3500" b="1" dirty="0" smtClean="0">
                <a:solidFill>
                  <a:srgbClr val="0070C0"/>
                </a:solidFill>
                <a:latin typeface="Constantia" pitchFamily="18" charset="0"/>
                <a:cs typeface="Times New Roman" pitchFamily="18" charset="0"/>
              </a:rPr>
              <a:t>высшая квалификационная категория</a:t>
            </a:r>
          </a:p>
          <a:p>
            <a:pPr>
              <a:buClr>
                <a:srgbClr val="777C84">
                  <a:lumMod val="75000"/>
                </a:srgbClr>
              </a:buClr>
              <a:buNone/>
              <a:defRPr/>
            </a:pPr>
            <a:r>
              <a:rPr lang="ru-RU" sz="3500" b="1" dirty="0" smtClean="0">
                <a:solidFill>
                  <a:srgbClr val="0070C0"/>
                </a:solidFill>
                <a:latin typeface="Constantia" pitchFamily="18" charset="0"/>
                <a:cs typeface="Times New Roman" pitchFamily="18" charset="0"/>
              </a:rPr>
              <a:t>Дата последней  аттестации: 20.02.2018г.</a:t>
            </a:r>
          </a:p>
          <a:p>
            <a:pPr>
              <a:buClr>
                <a:srgbClr val="777C84">
                  <a:lumMod val="75000"/>
                </a:srgbClr>
              </a:buClr>
              <a:buNone/>
              <a:defRPr/>
            </a:pPr>
            <a:r>
              <a:rPr lang="ru-RU" sz="3500" b="1" dirty="0" smtClean="0">
                <a:solidFill>
                  <a:srgbClr val="0070C0"/>
                </a:solidFill>
                <a:latin typeface="Constantia" pitchFamily="18" charset="0"/>
                <a:cs typeface="Times New Roman" pitchFamily="18" charset="0"/>
              </a:rPr>
              <a:t> приказ МО РМ №143 от 20.02.2018 г. </a:t>
            </a:r>
          </a:p>
          <a:p>
            <a:pPr>
              <a:buClr>
                <a:srgbClr val="777C84">
                  <a:lumMod val="75000"/>
                </a:srgbClr>
              </a:buClr>
              <a:buNone/>
              <a:defRPr/>
            </a:pPr>
            <a:r>
              <a:rPr lang="ru-RU" sz="3500" b="1" dirty="0" smtClean="0">
                <a:solidFill>
                  <a:srgbClr val="0070C0"/>
                </a:solidFill>
                <a:latin typeface="Constantia" pitchFamily="18" charset="0"/>
                <a:cs typeface="Times New Roman" pitchFamily="18" charset="0"/>
              </a:rPr>
              <a:t>Награды: </a:t>
            </a:r>
          </a:p>
          <a:p>
            <a:pPr>
              <a:buClr>
                <a:srgbClr val="777C84">
                  <a:lumMod val="75000"/>
                </a:srgbClr>
              </a:buClr>
              <a:buNone/>
              <a:defRPr/>
            </a:pPr>
            <a:r>
              <a:rPr lang="ru-RU" sz="3500" b="1" dirty="0" smtClean="0">
                <a:solidFill>
                  <a:srgbClr val="0070C0"/>
                </a:solidFill>
                <a:latin typeface="Constantia" pitchFamily="18" charset="0"/>
                <a:cs typeface="Times New Roman" pitchFamily="18" charset="0"/>
              </a:rPr>
              <a:t>Почетная грамота Министерства  Просвещения России</a:t>
            </a:r>
          </a:p>
          <a:p>
            <a:endParaRPr lang="ru-RU" dirty="0"/>
          </a:p>
        </p:txBody>
      </p:sp>
      <p:pic>
        <p:nvPicPr>
          <p:cNvPr id="7" name="Содержимое 6" descr="C:\Users\Сергей\Downloads\IMG_20200110_124948.jpg"/>
          <p:cNvPicPr>
            <a:picLocks noGrp="1"/>
          </p:cNvPicPr>
          <p:nvPr>
            <p:ph sz="half" idx="2"/>
          </p:nvPr>
        </p:nvPicPr>
        <p:blipFill>
          <a:blip r:embed="rId2" cstate="print"/>
          <a:srcRect t="12271" r="5725" b="7499"/>
          <a:stretch>
            <a:fillRect/>
          </a:stretch>
        </p:blipFill>
        <p:spPr bwMode="auto">
          <a:xfrm rot="5400000">
            <a:off x="5154167" y="3049677"/>
            <a:ext cx="4227111" cy="266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227228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E:\папка\сканы\1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59548"/>
            <a:ext cx="4355976" cy="596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3" name="Picture 3" descr="E:\папка\сканы\2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70101"/>
            <a:ext cx="4313994" cy="5958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74838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57291" y="1714488"/>
            <a:ext cx="657229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4400" b="1" kern="0" dirty="0" smtClean="0">
              <a:solidFill>
                <a:schemeClr val="accent3">
                  <a:lumMod val="50000"/>
                </a:schemeClr>
              </a:solidFill>
              <a:cs typeface="Times New Roman" pitchFamily="18" charset="0"/>
            </a:endParaRPr>
          </a:p>
          <a:p>
            <a:pPr algn="ctr">
              <a:defRPr/>
            </a:pPr>
            <a:r>
              <a:rPr lang="ru-RU" sz="4400" b="1" kern="0" dirty="0" smtClean="0">
                <a:solidFill>
                  <a:srgbClr val="0070C0"/>
                </a:solidFill>
                <a:latin typeface="Constantia" pitchFamily="18" charset="0"/>
                <a:cs typeface="Times New Roman" pitchFamily="18" charset="0"/>
              </a:rPr>
              <a:t>2.Наставничество</a:t>
            </a:r>
            <a:endParaRPr lang="ru-RU" sz="4400" b="1" kern="0" dirty="0">
              <a:solidFill>
                <a:srgbClr val="0070C0"/>
              </a:solidFill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9183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E:\папка\сканы\2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9"/>
          <a:stretch>
            <a:fillRect/>
          </a:stretch>
        </p:blipFill>
        <p:spPr bwMode="auto">
          <a:xfrm>
            <a:off x="100447" y="188640"/>
            <a:ext cx="4661879" cy="622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1" name="Picture 3" descr="E:\папка\сканы\3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253" y="188640"/>
            <a:ext cx="4535563" cy="623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0" y="1935163"/>
            <a:ext cx="8229600" cy="4389437"/>
          </a:xfrm>
        </p:spPr>
        <p:txBody>
          <a:bodyPr/>
          <a:lstStyle/>
          <a:p>
            <a:r>
              <a:rPr lang="ru-RU" dirty="0" smtClean="0"/>
              <a:t>Справки о наставничестве</a:t>
            </a:r>
          </a:p>
          <a:p>
            <a:endParaRPr lang="ru-RU" dirty="0"/>
          </a:p>
        </p:txBody>
      </p:sp>
      <p:pic>
        <p:nvPicPr>
          <p:cNvPr id="4" name="Рисунок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9131" y="350839"/>
            <a:ext cx="4356919" cy="629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7080" y="350838"/>
            <a:ext cx="4455083" cy="6299201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032527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Users\вика\Downloads\Сертификат_Батракова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708679" cy="4035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" descr="C:\Users\вика\Downloads\ФОРУМ Батракова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40018" y="3178170"/>
            <a:ext cx="5203982" cy="3679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14290"/>
            <a:ext cx="4102839" cy="5799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1"/>
          <p:cNvPicPr>
            <a:picLocks noChangeAspect="1"/>
          </p:cNvPicPr>
          <p:nvPr/>
        </p:nvPicPr>
        <p:blipFill>
          <a:blip r:embed="rId3" cstate="print"/>
          <a:srcRect l="861"/>
          <a:stretch>
            <a:fillRect/>
          </a:stretch>
        </p:blipFill>
        <p:spPr bwMode="auto">
          <a:xfrm>
            <a:off x="4734222" y="214290"/>
            <a:ext cx="4176213" cy="5799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712176" y="1935163"/>
            <a:ext cx="7517423" cy="4389437"/>
          </a:xfrm>
        </p:spPr>
        <p:txBody>
          <a:bodyPr/>
          <a:lstStyle/>
          <a:p>
            <a:pPr algn="ctr">
              <a:buNone/>
            </a:pPr>
            <a:endParaRPr lang="ru-RU" altLang="ru-RU" sz="4400" b="1" dirty="0" smtClean="0">
              <a:solidFill>
                <a:srgbClr val="0070C0"/>
              </a:solidFill>
              <a:latin typeface="Constantia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altLang="ru-RU" sz="4400" b="1" dirty="0" smtClean="0">
                <a:solidFill>
                  <a:srgbClr val="0070C0"/>
                </a:solidFill>
                <a:latin typeface="Constantia" pitchFamily="18" charset="0"/>
                <a:cs typeface="Times New Roman" pitchFamily="18" charset="0"/>
              </a:rPr>
              <a:t>3.Наличие </a:t>
            </a:r>
            <a:r>
              <a:rPr lang="ru-RU" altLang="ru-RU" sz="4400" b="1" dirty="0">
                <a:solidFill>
                  <a:srgbClr val="0070C0"/>
                </a:solidFill>
                <a:latin typeface="Constantia" pitchFamily="18" charset="0"/>
                <a:cs typeface="Times New Roman" pitchFamily="18" charset="0"/>
              </a:rPr>
              <a:t>публикаций </a:t>
            </a:r>
            <a:r>
              <a:rPr lang="ru-RU" altLang="ru-RU" sz="44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44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44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44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altLang="ru-RU" sz="44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94846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E:\папка\сканы\2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6" y="183472"/>
            <a:ext cx="4429124" cy="6083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87" name="Picture 3" descr="E:\папка\сканы\3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1"/>
          <a:stretch>
            <a:fillRect/>
          </a:stretch>
        </p:blipFill>
        <p:spPr bwMode="auto">
          <a:xfrm>
            <a:off x="93976" y="193431"/>
            <a:ext cx="4545332" cy="6073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56319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Users\Сергей\Desktop\Безымянный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8948" y="338534"/>
            <a:ext cx="4320480" cy="5807859"/>
          </a:xfrm>
          <a:prstGeom prst="rect">
            <a:avLst/>
          </a:prstGeom>
          <a:noFill/>
        </p:spPr>
      </p:pic>
      <p:pic>
        <p:nvPicPr>
          <p:cNvPr id="54275" name="Picture 3" descr="C:\Users\Сергей\Desktop\Безымянный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60032" y="338532"/>
            <a:ext cx="4115593" cy="58078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Сергей\Desktop\Безымянный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14261" y="536331"/>
            <a:ext cx="4335609" cy="6104080"/>
          </a:xfrm>
          <a:prstGeom prst="rect">
            <a:avLst/>
          </a:prstGeom>
          <a:noFill/>
        </p:spPr>
      </p:pic>
      <p:pic>
        <p:nvPicPr>
          <p:cNvPr id="29697" name="Picture 1" descr="C:\Users\Сергей\Desktop\ннн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2966" y="515428"/>
            <a:ext cx="4386242" cy="6143620"/>
          </a:xfrm>
          <a:prstGeom prst="rect">
            <a:avLst/>
          </a:prstGeom>
          <a:noFill/>
        </p:spPr>
      </p:pic>
      <p:sp>
        <p:nvSpPr>
          <p:cNvPr id="3" name="Овал 2"/>
          <p:cNvSpPr/>
          <p:nvPr/>
        </p:nvSpPr>
        <p:spPr>
          <a:xfrm>
            <a:off x="4935828" y="2023590"/>
            <a:ext cx="135228" cy="19640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59868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86765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70C0"/>
                </a:solidFill>
                <a:latin typeface="Constantia" pitchFamily="18" charset="0"/>
                <a:cs typeface="Times New Roman" pitchFamily="18" charset="0"/>
              </a:rPr>
              <a:t>Представление </a:t>
            </a:r>
            <a:r>
              <a:rPr lang="ru-RU" sz="3600" b="1" dirty="0" smtClean="0">
                <a:solidFill>
                  <a:srgbClr val="0070C0"/>
                </a:solidFill>
                <a:latin typeface="Constantia" pitchFamily="18" charset="0"/>
                <a:cs typeface="Times New Roman" pitchFamily="18" charset="0"/>
              </a:rPr>
              <a:t>педагогического опыта</a:t>
            </a:r>
            <a:br>
              <a:rPr lang="ru-RU" sz="3600" b="1" dirty="0" smtClean="0">
                <a:solidFill>
                  <a:srgbClr val="0070C0"/>
                </a:solidFill>
                <a:latin typeface="Constantia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70C0"/>
                </a:solidFill>
                <a:latin typeface="Constantia" pitchFamily="18" charset="0"/>
                <a:cs typeface="Times New Roman" pitchFamily="18" charset="0"/>
              </a:rPr>
              <a:t>тема: </a:t>
            </a:r>
            <a:r>
              <a:rPr lang="ru-RU" altLang="ru-RU" sz="3600" b="1" kern="0" dirty="0" smtClean="0">
                <a:solidFill>
                  <a:srgbClr val="0070C0"/>
                </a:solidFill>
                <a:latin typeface="Constantia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«Экономическое </a:t>
            </a:r>
            <a:r>
              <a:rPr lang="ru-RU" altLang="ru-RU" sz="3600" b="1" kern="0" dirty="0" smtClean="0">
                <a:solidFill>
                  <a:srgbClr val="0070C0"/>
                </a:solidFill>
                <a:latin typeface="Constantia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воспитание детей дошкольного возраста»</a:t>
            </a:r>
            <a:endParaRPr lang="ru-RU" sz="3600" dirty="0">
              <a:solidFill>
                <a:srgbClr val="0070C0"/>
              </a:solidFill>
              <a:latin typeface="Constant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86000" y="296733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u="sng" dirty="0">
                <a:solidFill>
                  <a:srgbClr val="005A7E"/>
                </a:solidFill>
                <a:hlinkClick r:id="rId2"/>
              </a:rPr>
              <a:t>https://ds40sar.schoolrm.ru/sveden/employees/11150/181665/?bitrix_include_areas=N&amp;clear_cache=Y</a:t>
            </a:r>
            <a:endParaRPr lang="ru-RU" b="1" dirty="0">
              <a:solidFill>
                <a:srgbClr val="005A7E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Users\Сергей\Desktop\аттестация\svidetelstvo-5720608-083431.pn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7581" y="753919"/>
            <a:ext cx="4143372" cy="5857067"/>
          </a:xfrm>
          <a:prstGeom prst="rect">
            <a:avLst/>
          </a:prstGeom>
          <a:noFill/>
        </p:spPr>
      </p:pic>
      <p:pic>
        <p:nvPicPr>
          <p:cNvPr id="15361" name="Picture 1" descr="C:\Users\Сергей\Desktop\аттестация\svidetelstvo-5741931-17173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2568" y="771504"/>
            <a:ext cx="4144609" cy="58578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928662" y="714357"/>
            <a:ext cx="7300938" cy="5610244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altLang="ru-RU" sz="4400" b="1" dirty="0" smtClean="0">
              <a:solidFill>
                <a:srgbClr val="0070C0"/>
              </a:solidFill>
              <a:latin typeface="Constantia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altLang="ru-RU" sz="4400" b="1" dirty="0" smtClean="0">
                <a:solidFill>
                  <a:srgbClr val="0070C0"/>
                </a:solidFill>
                <a:latin typeface="Constantia" pitchFamily="18" charset="0"/>
                <a:cs typeface="Times New Roman" pitchFamily="18" charset="0"/>
              </a:rPr>
              <a:t>4.Результаты </a:t>
            </a:r>
            <a:r>
              <a:rPr lang="ru-RU" altLang="ru-RU" sz="4400" b="1" dirty="0">
                <a:solidFill>
                  <a:srgbClr val="0070C0"/>
                </a:solidFill>
                <a:latin typeface="Constantia" pitchFamily="18" charset="0"/>
                <a:cs typeface="Times New Roman" pitchFamily="18" charset="0"/>
              </a:rPr>
              <a:t>участия</a:t>
            </a:r>
            <a:br>
              <a:rPr lang="ru-RU" altLang="ru-RU" sz="4400" b="1" dirty="0">
                <a:solidFill>
                  <a:srgbClr val="0070C0"/>
                </a:solidFill>
                <a:latin typeface="Constantia" pitchFamily="18" charset="0"/>
                <a:cs typeface="Times New Roman" pitchFamily="18" charset="0"/>
              </a:rPr>
            </a:br>
            <a:r>
              <a:rPr lang="ru-RU" altLang="ru-RU" sz="4400" b="1" dirty="0">
                <a:solidFill>
                  <a:srgbClr val="0070C0"/>
                </a:solidFill>
                <a:latin typeface="Constantia" pitchFamily="18" charset="0"/>
                <a:cs typeface="Times New Roman" pitchFamily="18" charset="0"/>
              </a:rPr>
              <a:t> воспитанников в: конкурсах, выставках,</a:t>
            </a:r>
            <a:br>
              <a:rPr lang="ru-RU" altLang="ru-RU" sz="4400" b="1" dirty="0">
                <a:solidFill>
                  <a:srgbClr val="0070C0"/>
                </a:solidFill>
                <a:latin typeface="Constantia" pitchFamily="18" charset="0"/>
                <a:cs typeface="Times New Roman" pitchFamily="18" charset="0"/>
              </a:rPr>
            </a:br>
            <a:r>
              <a:rPr lang="ru-RU" altLang="ru-RU" sz="4400" b="1" dirty="0">
                <a:solidFill>
                  <a:srgbClr val="0070C0"/>
                </a:solidFill>
                <a:latin typeface="Constantia" pitchFamily="18" charset="0"/>
                <a:cs typeface="Times New Roman" pitchFamily="18" charset="0"/>
              </a:rPr>
              <a:t>турнирах, </a:t>
            </a:r>
            <a:br>
              <a:rPr lang="ru-RU" altLang="ru-RU" sz="4400" b="1" dirty="0">
                <a:solidFill>
                  <a:srgbClr val="0070C0"/>
                </a:solidFill>
                <a:latin typeface="Constantia" pitchFamily="18" charset="0"/>
                <a:cs typeface="Times New Roman" pitchFamily="18" charset="0"/>
              </a:rPr>
            </a:br>
            <a:r>
              <a:rPr lang="ru-RU" altLang="ru-RU" sz="4400" b="1" dirty="0">
                <a:solidFill>
                  <a:srgbClr val="0070C0"/>
                </a:solidFill>
                <a:latin typeface="Constantia" pitchFamily="18" charset="0"/>
                <a:cs typeface="Times New Roman" pitchFamily="18" charset="0"/>
              </a:rPr>
              <a:t>соревнованиях,</a:t>
            </a:r>
            <a:br>
              <a:rPr lang="ru-RU" altLang="ru-RU" sz="4400" b="1" dirty="0">
                <a:solidFill>
                  <a:srgbClr val="0070C0"/>
                </a:solidFill>
                <a:latin typeface="Constantia" pitchFamily="18" charset="0"/>
                <a:cs typeface="Times New Roman" pitchFamily="18" charset="0"/>
              </a:rPr>
            </a:br>
            <a:r>
              <a:rPr lang="ru-RU" altLang="ru-RU" sz="4400" b="1" dirty="0">
                <a:solidFill>
                  <a:srgbClr val="0070C0"/>
                </a:solidFill>
                <a:latin typeface="Constantia" pitchFamily="18" charset="0"/>
                <a:cs typeface="Times New Roman" pitchFamily="18" charset="0"/>
              </a:rPr>
              <a:t>акциях,</a:t>
            </a:r>
            <a:br>
              <a:rPr lang="ru-RU" altLang="ru-RU" sz="4400" b="1" dirty="0">
                <a:solidFill>
                  <a:srgbClr val="0070C0"/>
                </a:solidFill>
                <a:latin typeface="Constantia" pitchFamily="18" charset="0"/>
                <a:cs typeface="Times New Roman" pitchFamily="18" charset="0"/>
              </a:rPr>
            </a:br>
            <a:r>
              <a:rPr lang="ru-RU" altLang="ru-RU" sz="4400" b="1" dirty="0">
                <a:solidFill>
                  <a:srgbClr val="0070C0"/>
                </a:solidFill>
                <a:latin typeface="Constantia" pitchFamily="18" charset="0"/>
                <a:cs typeface="Times New Roman" pitchFamily="18" charset="0"/>
              </a:rPr>
              <a:t>фестивалях</a:t>
            </a:r>
            <a:endParaRPr lang="ru-RU" altLang="ru-RU" sz="4400" b="1" dirty="0">
              <a:solidFill>
                <a:srgbClr val="0070C0"/>
              </a:solidFill>
              <a:latin typeface="Constantia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1129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E:\папка\сканы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0"/>
            <a:ext cx="4911484" cy="6749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82036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Сергей\Downloads\4465136972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28"/>
            <a:ext cx="5249127" cy="3711133"/>
          </a:xfrm>
          <a:prstGeom prst="rect">
            <a:avLst/>
          </a:prstGeom>
          <a:noFill/>
        </p:spPr>
      </p:pic>
      <p:pic>
        <p:nvPicPr>
          <p:cNvPr id="4" name="Рисунок 3" descr="C:\Users\Сергей\Downloads\IMG-dee0219a6a5e47a7020164b9c3c9e3b9-V.jpg"/>
          <p:cNvPicPr/>
          <p:nvPr/>
        </p:nvPicPr>
        <p:blipFill>
          <a:blip r:embed="rId3"/>
          <a:srcRect l="4218" t="5016" r="1747"/>
          <a:stretch>
            <a:fillRect/>
          </a:stretch>
        </p:blipFill>
        <p:spPr bwMode="auto">
          <a:xfrm>
            <a:off x="5072066" y="214290"/>
            <a:ext cx="3938572" cy="651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Сергей\Desktop\аттестация\4461605257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3" y="142852"/>
            <a:ext cx="5052193" cy="3571900"/>
          </a:xfrm>
          <a:prstGeom prst="rect">
            <a:avLst/>
          </a:prstGeom>
          <a:noFill/>
        </p:spPr>
      </p:pic>
      <p:pic>
        <p:nvPicPr>
          <p:cNvPr id="4099" name="Picture 3" descr="C:\Users\Сергей\Desktop\аттестация\4466598315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9197" y="2928934"/>
            <a:ext cx="5261927" cy="37201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480708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Сергей\Desktop\аттестация\44728037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000628" cy="3535444"/>
          </a:xfrm>
          <a:prstGeom prst="rect">
            <a:avLst/>
          </a:prstGeom>
          <a:noFill/>
        </p:spPr>
      </p:pic>
      <p:pic>
        <p:nvPicPr>
          <p:cNvPr id="5123" name="Picture 3" descr="C:\Users\Сергей\Desktop\аттестация\44763003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7620" y="3120530"/>
            <a:ext cx="5286380" cy="37374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177700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 descr="C:\Users\Сергей\Downloads\4482602545(1)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699962" cy="4032723"/>
          </a:xfrm>
          <a:prstGeom prst="rect">
            <a:avLst/>
          </a:prstGeom>
          <a:noFill/>
        </p:spPr>
      </p:pic>
      <p:pic>
        <p:nvPicPr>
          <p:cNvPr id="5" name="Picture 4" descr="C:\Users\Сергей\Desktop\аттестация\4482600851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91523" y="2786058"/>
            <a:ext cx="5452477" cy="38576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332874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857224" y="1214423"/>
            <a:ext cx="7372376" cy="5110178"/>
          </a:xfrm>
        </p:spPr>
        <p:txBody>
          <a:bodyPr/>
          <a:lstStyle/>
          <a:p>
            <a:pPr algn="ctr">
              <a:buNone/>
            </a:pPr>
            <a:endParaRPr lang="ru-RU" altLang="ru-RU" sz="4400" b="1" dirty="0" smtClean="0">
              <a:solidFill>
                <a:srgbClr val="0070C0"/>
              </a:solidFill>
              <a:latin typeface="Constantia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altLang="ru-RU" sz="4400" b="1" dirty="0" smtClean="0">
              <a:solidFill>
                <a:srgbClr val="0070C0"/>
              </a:solidFill>
              <a:latin typeface="Constantia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altLang="ru-RU" sz="4400" b="1" dirty="0" smtClean="0">
                <a:solidFill>
                  <a:srgbClr val="0070C0"/>
                </a:solidFill>
                <a:latin typeface="Constantia" pitchFamily="18" charset="0"/>
                <a:cs typeface="Times New Roman" pitchFamily="18" charset="0"/>
              </a:rPr>
              <a:t>5.Наличие </a:t>
            </a:r>
            <a:r>
              <a:rPr lang="ru-RU" altLang="ru-RU" sz="4400" b="1" dirty="0">
                <a:solidFill>
                  <a:srgbClr val="0070C0"/>
                </a:solidFill>
                <a:latin typeface="Constantia" pitchFamily="18" charset="0"/>
                <a:cs typeface="Times New Roman" pitchFamily="18" charset="0"/>
              </a:rPr>
              <a:t>авторских программ, методических пособий</a:t>
            </a:r>
            <a:endParaRPr lang="ru-RU" altLang="ru-RU" sz="4400" b="1" dirty="0">
              <a:solidFill>
                <a:srgbClr val="0070C0"/>
              </a:solidFill>
              <a:latin typeface="Constantia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38886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Хозяин.61F2105E0B3742D\Рабочий стол\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4" r="4694"/>
          <a:stretch>
            <a:fillRect/>
          </a:stretch>
        </p:blipFill>
        <p:spPr bwMode="auto">
          <a:xfrm>
            <a:off x="142844" y="142852"/>
            <a:ext cx="4141140" cy="6572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" name="Picture 3" descr="C:\Documents and Settings\Хозяин.61F2105E0B3742D\Рабочий стол\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3"/>
          <a:stretch>
            <a:fillRect/>
          </a:stretch>
        </p:blipFill>
        <p:spPr bwMode="auto">
          <a:xfrm>
            <a:off x="4500562" y="214290"/>
            <a:ext cx="4318893" cy="65008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Хозяин.61F2105E0B3742D\Рабочий стол\Сканирование\Оля 0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4164012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" name="Picture 3" descr="C:\Documents and Settings\Хозяин.61F2105E0B3742D\Рабочий стол\Сканирование\Оля 0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164013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 descr="C:\Users\Сергей\Desktop\нн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642918"/>
            <a:ext cx="8096266" cy="55395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722680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E:\папка\сканы\2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4580978" cy="628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Documents and Settings\Хозяин.61F2105E0B3742D\Рабочий стол\Сканирование\Оля 02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4" r="4401" b="23462"/>
          <a:stretch/>
        </p:blipFill>
        <p:spPr bwMode="auto">
          <a:xfrm>
            <a:off x="4604428" y="325315"/>
            <a:ext cx="4347140" cy="61370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6612337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E:\папка\сканы\1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99298"/>
            <a:ext cx="4189683" cy="5742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F:\рябова\ПРОГРАММА 0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542" y="499298"/>
            <a:ext cx="4058353" cy="5742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1187624" y="908720"/>
            <a:ext cx="6943748" cy="5324492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4000" b="1" dirty="0" smtClean="0">
              <a:solidFill>
                <a:srgbClr val="0070C0"/>
              </a:solidFill>
              <a:latin typeface="Constantia" pitchFamily="18" charset="0"/>
              <a:cs typeface="Times New Roman" panose="02020603050405020304" pitchFamily="18" charset="0"/>
            </a:endParaRPr>
          </a:p>
          <a:p>
            <a:pPr algn="ctr">
              <a:buNone/>
            </a:pPr>
            <a:r>
              <a:rPr lang="ru-RU" sz="4000" b="1" dirty="0" smtClean="0">
                <a:solidFill>
                  <a:srgbClr val="0070C0"/>
                </a:solidFill>
                <a:latin typeface="Constantia" pitchFamily="18" charset="0"/>
                <a:cs typeface="Times New Roman" panose="02020603050405020304" pitchFamily="18" charset="0"/>
              </a:rPr>
              <a:t>6.Выступления </a:t>
            </a:r>
            <a:r>
              <a:rPr lang="ru-RU" sz="4000" b="1" dirty="0">
                <a:solidFill>
                  <a:srgbClr val="0070C0"/>
                </a:solidFill>
                <a:latin typeface="Constantia" pitchFamily="18" charset="0"/>
                <a:cs typeface="Times New Roman" panose="02020603050405020304" pitchFamily="18" charset="0"/>
              </a:rPr>
              <a:t>на заседаниях методических советов, </a:t>
            </a:r>
            <a:br>
              <a:rPr lang="ru-RU" sz="4000" b="1" dirty="0">
                <a:solidFill>
                  <a:srgbClr val="0070C0"/>
                </a:solidFill>
                <a:latin typeface="Constantia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rgbClr val="0070C0"/>
                </a:solidFill>
                <a:latin typeface="Constantia" pitchFamily="18" charset="0"/>
                <a:cs typeface="Times New Roman" panose="02020603050405020304" pitchFamily="18" charset="0"/>
              </a:rPr>
              <a:t>научно-практических конференциях,</a:t>
            </a:r>
            <a:br>
              <a:rPr lang="ru-RU" sz="4000" b="1" dirty="0">
                <a:solidFill>
                  <a:srgbClr val="0070C0"/>
                </a:solidFill>
                <a:latin typeface="Constantia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rgbClr val="0070C0"/>
                </a:solidFill>
                <a:latin typeface="Constantia" pitchFamily="18" charset="0"/>
                <a:cs typeface="Times New Roman" panose="02020603050405020304" pitchFamily="18" charset="0"/>
              </a:rPr>
              <a:t>педагогических чтениях, семинарах, секциях,</a:t>
            </a:r>
            <a:br>
              <a:rPr lang="ru-RU" sz="4000" b="1" dirty="0">
                <a:solidFill>
                  <a:srgbClr val="0070C0"/>
                </a:solidFill>
                <a:latin typeface="Constantia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rgbClr val="0070C0"/>
                </a:solidFill>
                <a:latin typeface="Constantia" pitchFamily="18" charset="0"/>
                <a:cs typeface="Times New Roman" panose="02020603050405020304" pitchFamily="18" charset="0"/>
              </a:rPr>
              <a:t>форумах, радиопередачах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49209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E:\папка\сканы\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8" y="22029"/>
            <a:ext cx="4680696" cy="643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27" name="Picture 3" descr="E:\папка\сканы\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575" y="22030"/>
            <a:ext cx="4714654" cy="643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8276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E:\папка\сканы\3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905" y="473816"/>
            <a:ext cx="4522871" cy="6164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70621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4612" y="140677"/>
            <a:ext cx="4313658" cy="65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991" y="254977"/>
            <a:ext cx="4455619" cy="6297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аттестация\20.02.2020 выступление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52"/>
            <a:ext cx="4581339" cy="6301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трелка вправо 5"/>
          <p:cNvSpPr/>
          <p:nvPr/>
        </p:nvSpPr>
        <p:spPr>
          <a:xfrm>
            <a:off x="357158" y="3429000"/>
            <a:ext cx="357190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812" y="131271"/>
            <a:ext cx="4619740" cy="6324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4397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4795461" cy="6564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 l="3046" r="4160"/>
          <a:stretch>
            <a:fillRect/>
          </a:stretch>
        </p:blipFill>
        <p:spPr bwMode="auto">
          <a:xfrm>
            <a:off x="4608959" y="116632"/>
            <a:ext cx="4429447" cy="6564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Овал 4"/>
          <p:cNvSpPr/>
          <p:nvPr/>
        </p:nvSpPr>
        <p:spPr>
          <a:xfrm>
            <a:off x="5018650" y="2927839"/>
            <a:ext cx="151226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31821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4" y="178995"/>
            <a:ext cx="4543425" cy="621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Сергей\Downloads\приказ 290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318" y="178995"/>
            <a:ext cx="4523566" cy="6221676"/>
          </a:xfrm>
          <a:prstGeom prst="rect">
            <a:avLst/>
          </a:prstGeom>
          <a:noFill/>
        </p:spPr>
      </p:pic>
      <p:sp>
        <p:nvSpPr>
          <p:cNvPr id="4" name="Овал 3"/>
          <p:cNvSpPr/>
          <p:nvPr/>
        </p:nvSpPr>
        <p:spPr>
          <a:xfrm>
            <a:off x="8139572" y="3626828"/>
            <a:ext cx="177604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Мама работа АТТЕСТАЦИЯ\приказ №355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41" y="285727"/>
            <a:ext cx="4519228" cy="621570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582" y="285728"/>
            <a:ext cx="4540418" cy="6215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Овал 4"/>
          <p:cNvSpPr/>
          <p:nvPr/>
        </p:nvSpPr>
        <p:spPr>
          <a:xfrm flipV="1">
            <a:off x="3217986" y="4141177"/>
            <a:ext cx="131884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928662" y="704849"/>
            <a:ext cx="7300938" cy="389352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latin typeface="+mn-lt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latin typeface="+mn-lt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latin typeface="+mn-lt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latin typeface="+mn-lt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latin typeface="+mn-lt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latin typeface="+mn-lt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latin typeface="+mn-lt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latin typeface="+mn-lt"/>
                <a:cs typeface="Times New Roman" pitchFamily="18" charset="0"/>
              </a:rPr>
            </a:br>
            <a:r>
              <a:rPr lang="ru-RU" sz="4900" b="1" dirty="0" smtClean="0">
                <a:solidFill>
                  <a:srgbClr val="0070C0"/>
                </a:solidFill>
                <a:latin typeface="Constantia" pitchFamily="18" charset="0"/>
                <a:cs typeface="Times New Roman" pitchFamily="18" charset="0"/>
              </a:rPr>
              <a:t>1.Участие в инновационной (экспериментальной) деятельности.</a:t>
            </a:r>
            <a:r>
              <a:rPr lang="ru-RU" sz="4400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/>
            </a:r>
            <a:br>
              <a:rPr lang="ru-RU" sz="4400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</a:br>
            <a:endParaRPr lang="ru-RU" sz="4400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905505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352" y="301502"/>
            <a:ext cx="4543425" cy="621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13762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1259632" y="836712"/>
            <a:ext cx="6586558" cy="5110178"/>
          </a:xfrm>
        </p:spPr>
        <p:txBody>
          <a:bodyPr/>
          <a:lstStyle/>
          <a:p>
            <a:pPr algn="ctr">
              <a:buNone/>
            </a:pPr>
            <a:endParaRPr lang="ru-RU" altLang="ru-RU" sz="4800" b="1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altLang="ru-RU" sz="4800" b="1" dirty="0" smtClean="0">
              <a:solidFill>
                <a:srgbClr val="0070C0"/>
              </a:solidFill>
              <a:latin typeface="Constantia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altLang="ru-RU" sz="4800" b="1" dirty="0" smtClean="0">
                <a:solidFill>
                  <a:srgbClr val="0070C0"/>
                </a:solidFill>
                <a:latin typeface="Constantia" pitchFamily="18" charset="0"/>
                <a:cs typeface="Times New Roman" pitchFamily="18" charset="0"/>
              </a:rPr>
              <a:t>7.Проведение </a:t>
            </a:r>
            <a:r>
              <a:rPr lang="ru-RU" altLang="ru-RU" sz="4800" b="1" dirty="0">
                <a:solidFill>
                  <a:srgbClr val="0070C0"/>
                </a:solidFill>
                <a:latin typeface="Constantia" pitchFamily="18" charset="0"/>
                <a:cs typeface="Times New Roman" pitchFamily="18" charset="0"/>
              </a:rPr>
              <a:t>открытых занятий, мастер-классов, мероприятий</a:t>
            </a:r>
            <a:endParaRPr lang="ru-RU" altLang="ru-RU" sz="4800" b="1" dirty="0">
              <a:solidFill>
                <a:srgbClr val="0070C0"/>
              </a:solidFill>
              <a:latin typeface="Constantia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23219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E:\папка\сканы\3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76671"/>
            <a:ext cx="4428043" cy="6123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E:\аттестация\20.02.2020. мастер класс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396" y="260648"/>
            <a:ext cx="4463786" cy="6139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91235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70" y="101462"/>
            <a:ext cx="4971056" cy="3517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76672"/>
            <a:ext cx="4543425" cy="621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64290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:\АТТЕСТАЦИЯ 2020\приказы\приказ по занятию 21,03,18 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96919"/>
            <a:ext cx="4371851" cy="6092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I:\АТТЕСТАЦИЯ 2020\приказы\БАТРАКОВА2 00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7387" y="96919"/>
            <a:ext cx="4340876" cy="6092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Овал 4"/>
          <p:cNvSpPr/>
          <p:nvPr/>
        </p:nvSpPr>
        <p:spPr>
          <a:xfrm>
            <a:off x="395654" y="3226777"/>
            <a:ext cx="96715" cy="1406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папка\сканы\2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305" y="107326"/>
            <a:ext cx="4656749" cy="6371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папка\сканы\2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74" y="107326"/>
            <a:ext cx="4569027" cy="6371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9" name="Picture 3" descr="E:\папка\сканы\2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523" y="84422"/>
            <a:ext cx="4321521" cy="586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45" y="87901"/>
            <a:ext cx="4313878" cy="5905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622081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571500" y="785795"/>
            <a:ext cx="8001028" cy="5538806"/>
          </a:xfrm>
        </p:spPr>
        <p:txBody>
          <a:bodyPr/>
          <a:lstStyle/>
          <a:p>
            <a:pPr algn="ctr"/>
            <a:endParaRPr lang="ru-RU" altLang="ru-RU" sz="44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altLang="ru-RU" sz="44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altLang="ru-RU" sz="4400" b="1" dirty="0" smtClean="0">
              <a:solidFill>
                <a:srgbClr val="0070C0"/>
              </a:solidFill>
              <a:latin typeface="Constantia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altLang="ru-RU" sz="4400" b="1" dirty="0" smtClean="0">
                <a:solidFill>
                  <a:srgbClr val="0070C0"/>
                </a:solidFill>
                <a:latin typeface="Constantia" pitchFamily="18" charset="0"/>
                <a:cs typeface="Times New Roman" pitchFamily="18" charset="0"/>
              </a:rPr>
              <a:t>8.Экспертная </a:t>
            </a:r>
            <a:r>
              <a:rPr lang="ru-RU" altLang="ru-RU" sz="4400" b="1" dirty="0">
                <a:solidFill>
                  <a:srgbClr val="0070C0"/>
                </a:solidFill>
                <a:latin typeface="Constantia" pitchFamily="18" charset="0"/>
                <a:cs typeface="Times New Roman" pitchFamily="18" charset="0"/>
              </a:rPr>
              <a:t>деятельность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888955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5" name="Picture 3" descr="C:\Users\Сергей\Desktop\лл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37692" y="734135"/>
            <a:ext cx="4224004" cy="60007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857224" y="1000109"/>
            <a:ext cx="7372376" cy="5324492"/>
          </a:xfrm>
        </p:spPr>
        <p:txBody>
          <a:bodyPr/>
          <a:lstStyle/>
          <a:p>
            <a:pPr algn="ctr">
              <a:buNone/>
            </a:pPr>
            <a:endParaRPr lang="ru-RU" altLang="ru-RU" sz="4400" b="1" dirty="0" smtClean="0">
              <a:solidFill>
                <a:srgbClr val="0070C0"/>
              </a:solidFill>
              <a:latin typeface="Constantia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altLang="ru-RU" sz="4400" b="1" dirty="0" smtClean="0">
                <a:solidFill>
                  <a:srgbClr val="0070C0"/>
                </a:solidFill>
                <a:latin typeface="Constantia" pitchFamily="18" charset="0"/>
                <a:cs typeface="Times New Roman" pitchFamily="18" charset="0"/>
              </a:rPr>
              <a:t>9.Общественно-педагогическая </a:t>
            </a:r>
            <a:r>
              <a:rPr lang="ru-RU" altLang="ru-RU" sz="4400" b="1" dirty="0">
                <a:solidFill>
                  <a:srgbClr val="0070C0"/>
                </a:solidFill>
                <a:latin typeface="Constantia" pitchFamily="18" charset="0"/>
                <a:cs typeface="Times New Roman" pitchFamily="18" charset="0"/>
              </a:rPr>
              <a:t>активность педагога: участие в комиссиях, педагогических</a:t>
            </a:r>
            <a:br>
              <a:rPr lang="ru-RU" altLang="ru-RU" sz="4400" b="1" dirty="0">
                <a:solidFill>
                  <a:srgbClr val="0070C0"/>
                </a:solidFill>
                <a:latin typeface="Constantia" pitchFamily="18" charset="0"/>
                <a:cs typeface="Times New Roman" pitchFamily="18" charset="0"/>
              </a:rPr>
            </a:br>
            <a:r>
              <a:rPr lang="ru-RU" altLang="ru-RU" sz="4400" b="1" dirty="0">
                <a:solidFill>
                  <a:srgbClr val="0070C0"/>
                </a:solidFill>
                <a:latin typeface="Constantia" pitchFamily="18" charset="0"/>
                <a:cs typeface="Times New Roman" pitchFamily="18" charset="0"/>
              </a:rPr>
              <a:t>сообществах, в жюри конкурсов</a:t>
            </a:r>
            <a:endParaRPr lang="ru-RU" altLang="ru-RU" sz="4400" b="1" dirty="0">
              <a:solidFill>
                <a:srgbClr val="0070C0"/>
              </a:solidFill>
              <a:latin typeface="Constantia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0832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1\Desktop\приказ инновация в ДОУ (2)_page-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59" y="797658"/>
            <a:ext cx="4311650" cy="558165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1\Desktop\приказ инновация в ДОУ (2)_page-00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456" y="797658"/>
            <a:ext cx="4311650" cy="558165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8662" y="3214686"/>
            <a:ext cx="1571636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Штриховая стрелка вправо 11"/>
          <p:cNvSpPr/>
          <p:nvPr/>
        </p:nvSpPr>
        <p:spPr>
          <a:xfrm>
            <a:off x="857224" y="3643314"/>
            <a:ext cx="206645" cy="11979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152172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E:\папка\сканы\3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0233"/>
            <a:ext cx="4980072" cy="681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430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C:\Users\D899~1\AppData\Local\Temp\Rar$DIa1596.46773\3 консультативный пункт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4784" y="142852"/>
            <a:ext cx="4466832" cy="6143644"/>
          </a:xfrm>
          <a:prstGeom prst="rect">
            <a:avLst/>
          </a:prstGeom>
          <a:noFill/>
        </p:spPr>
      </p:pic>
      <p:pic>
        <p:nvPicPr>
          <p:cNvPr id="75779" name="Picture 3" descr="C:\Users\D899~1\AppData\Local\Temp\Rar$DIa1596.49485\4 медиация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7169" y="142852"/>
            <a:ext cx="4466831" cy="6143644"/>
          </a:xfrm>
          <a:prstGeom prst="rect">
            <a:avLst/>
          </a:prstGeom>
          <a:noFill/>
        </p:spPr>
      </p:pic>
      <p:sp>
        <p:nvSpPr>
          <p:cNvPr id="9" name="Кольцо 8"/>
          <p:cNvSpPr/>
          <p:nvPr/>
        </p:nvSpPr>
        <p:spPr>
          <a:xfrm flipV="1">
            <a:off x="4357686" y="2214554"/>
            <a:ext cx="71438" cy="71438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5286380" y="2428868"/>
            <a:ext cx="71438" cy="714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C:\Users\D899~1\AppData\Local\Temp\Rar$DIa1596.12774\5 совет по безнадзорности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820" y="214290"/>
            <a:ext cx="4570712" cy="6286520"/>
          </a:xfrm>
          <a:prstGeom prst="rect">
            <a:avLst/>
          </a:prstGeom>
          <a:noFill/>
        </p:spPr>
      </p:pic>
      <p:pic>
        <p:nvPicPr>
          <p:cNvPr id="76803" name="Picture 3" descr="C:\Users\D899~1\AppData\Local\Temp\Rar$DIa1596.14533\6 творческая группа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3288" y="214290"/>
            <a:ext cx="4570712" cy="6286520"/>
          </a:xfrm>
          <a:prstGeom prst="rect">
            <a:avLst/>
          </a:prstGeom>
          <a:noFill/>
        </p:spPr>
      </p:pic>
      <p:sp>
        <p:nvSpPr>
          <p:cNvPr id="4" name="Овал 3"/>
          <p:cNvSpPr/>
          <p:nvPr/>
        </p:nvSpPr>
        <p:spPr>
          <a:xfrm>
            <a:off x="1357290" y="2285992"/>
            <a:ext cx="71438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Овал 4"/>
          <p:cNvSpPr/>
          <p:nvPr/>
        </p:nvSpPr>
        <p:spPr>
          <a:xfrm>
            <a:off x="5572132" y="2571744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C:\Users\D899~1\AppData\Local\Temp\Rar$DIa1596.21255\7 ППК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457" y="124953"/>
            <a:ext cx="4536682" cy="6239716"/>
          </a:xfrm>
          <a:prstGeom prst="rect">
            <a:avLst/>
          </a:prstGeom>
          <a:noFill/>
        </p:spPr>
      </p:pic>
      <p:sp>
        <p:nvSpPr>
          <p:cNvPr id="3" name="Овал 2"/>
          <p:cNvSpPr/>
          <p:nvPr/>
        </p:nvSpPr>
        <p:spPr>
          <a:xfrm>
            <a:off x="4357686" y="2000240"/>
            <a:ext cx="71438" cy="714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432" y="144844"/>
            <a:ext cx="4543425" cy="621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сканы бакулина\Бакулина 3 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4" r="3975"/>
          <a:stretch>
            <a:fillRect/>
          </a:stretch>
        </p:blipFill>
        <p:spPr bwMode="auto">
          <a:xfrm>
            <a:off x="323850" y="123825"/>
            <a:ext cx="4460875" cy="662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F:\сканы бакулина\Бакулина 4 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5" t="-111" b="2"/>
          <a:stretch>
            <a:fillRect/>
          </a:stretch>
        </p:blipFill>
        <p:spPr bwMode="auto">
          <a:xfrm>
            <a:off x="4668838" y="115888"/>
            <a:ext cx="4319587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-конечная звезда 5"/>
          <p:cNvSpPr/>
          <p:nvPr/>
        </p:nvSpPr>
        <p:spPr>
          <a:xfrm>
            <a:off x="8786842" y="1071546"/>
            <a:ext cx="142876" cy="21431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845850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C:\Users\D899~1\AppData\Local\Temp\Rar$DIa5792.6578\1 АТТЕСТАЦИЯ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428604"/>
            <a:ext cx="4311011" cy="5929330"/>
          </a:xfrm>
          <a:prstGeom prst="rect">
            <a:avLst/>
          </a:prstGeom>
          <a:noFill/>
        </p:spPr>
      </p:pic>
      <p:pic>
        <p:nvPicPr>
          <p:cNvPr id="73731" name="Picture 3" descr="C:\Users\D899~1\AppData\Local\Temp\Rar$DIa5792.8389\2 АТТЕСТАЦИЯ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428604"/>
            <a:ext cx="4414891" cy="6072206"/>
          </a:xfrm>
          <a:prstGeom prst="rect">
            <a:avLst/>
          </a:prstGeom>
          <a:noFill/>
        </p:spPr>
      </p:pic>
      <p:sp>
        <p:nvSpPr>
          <p:cNvPr id="4" name="5-конечная звезда 3"/>
          <p:cNvSpPr/>
          <p:nvPr/>
        </p:nvSpPr>
        <p:spPr>
          <a:xfrm>
            <a:off x="5000628" y="1500174"/>
            <a:ext cx="71438" cy="7143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stvospital\Desktop\Ассоциация МЭО июнь 21\Рябова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24" b="31680"/>
          <a:stretch/>
        </p:blipFill>
        <p:spPr bwMode="auto">
          <a:xfrm>
            <a:off x="1331640" y="908720"/>
            <a:ext cx="6552728" cy="48245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6743021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714348" y="928671"/>
            <a:ext cx="7515252" cy="5395930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altLang="ru-RU" b="1" dirty="0">
                <a:solidFill>
                  <a:srgbClr val="0070C0"/>
                </a:solidFill>
                <a:latin typeface="Constantia" pitchFamily="18" charset="0"/>
                <a:cs typeface="Times New Roman" pitchFamily="18" charset="0"/>
              </a:rPr>
              <a:t>10. Позитивные результаты работы с воспитанниками: </a:t>
            </a:r>
            <a:br>
              <a:rPr lang="ru-RU" altLang="ru-RU" b="1" dirty="0">
                <a:solidFill>
                  <a:srgbClr val="0070C0"/>
                </a:solidFill>
                <a:latin typeface="Constantia" pitchFamily="18" charset="0"/>
                <a:cs typeface="Times New Roman" pitchFamily="18" charset="0"/>
              </a:rPr>
            </a:br>
            <a:r>
              <a:rPr lang="ru-RU" altLang="ru-RU" b="1" dirty="0">
                <a:solidFill>
                  <a:srgbClr val="0070C0"/>
                </a:solidFill>
                <a:latin typeface="Constantia" pitchFamily="18" charset="0"/>
                <a:cs typeface="Times New Roman" pitchFamily="18" charset="0"/>
              </a:rPr>
              <a:t>-наличие системы воспитательной работы;</a:t>
            </a:r>
            <a:br>
              <a:rPr lang="ru-RU" altLang="ru-RU" b="1" dirty="0">
                <a:solidFill>
                  <a:srgbClr val="0070C0"/>
                </a:solidFill>
                <a:latin typeface="Constantia" pitchFamily="18" charset="0"/>
                <a:cs typeface="Times New Roman" pitchFamily="18" charset="0"/>
              </a:rPr>
            </a:br>
            <a:r>
              <a:rPr lang="ru-RU" altLang="ru-RU" b="1" dirty="0">
                <a:solidFill>
                  <a:srgbClr val="0070C0"/>
                </a:solidFill>
                <a:latin typeface="Constantia" pitchFamily="18" charset="0"/>
                <a:cs typeface="Times New Roman" pitchFamily="18" charset="0"/>
              </a:rPr>
              <a:t> - наличие качественной эстетически оформленной текущей документации;</a:t>
            </a:r>
            <a:br>
              <a:rPr lang="ru-RU" altLang="ru-RU" b="1" dirty="0">
                <a:solidFill>
                  <a:srgbClr val="0070C0"/>
                </a:solidFill>
                <a:latin typeface="Constantia" pitchFamily="18" charset="0"/>
                <a:cs typeface="Times New Roman" pitchFamily="18" charset="0"/>
              </a:rPr>
            </a:br>
            <a:r>
              <a:rPr lang="ru-RU" altLang="ru-RU" b="1" dirty="0">
                <a:solidFill>
                  <a:srgbClr val="0070C0"/>
                </a:solidFill>
                <a:latin typeface="Constantia" pitchFamily="18" charset="0"/>
                <a:cs typeface="Times New Roman" pitchFamily="18" charset="0"/>
              </a:rPr>
              <a:t> -организация индивидуального подхода; </a:t>
            </a:r>
            <a:br>
              <a:rPr lang="ru-RU" altLang="ru-RU" b="1" dirty="0">
                <a:solidFill>
                  <a:srgbClr val="0070C0"/>
                </a:solidFill>
                <a:latin typeface="Constantia" pitchFamily="18" charset="0"/>
                <a:cs typeface="Times New Roman" pitchFamily="18" charset="0"/>
              </a:rPr>
            </a:br>
            <a:r>
              <a:rPr lang="ru-RU" altLang="ru-RU" b="1" dirty="0">
                <a:solidFill>
                  <a:srgbClr val="0070C0"/>
                </a:solidFill>
                <a:latin typeface="Constantia" pitchFamily="18" charset="0"/>
                <a:cs typeface="Times New Roman" pitchFamily="18" charset="0"/>
              </a:rPr>
              <a:t>- снижение простудной заболеваемости воспитанников;</a:t>
            </a:r>
            <a:br>
              <a:rPr lang="ru-RU" altLang="ru-RU" b="1" dirty="0">
                <a:solidFill>
                  <a:srgbClr val="0070C0"/>
                </a:solidFill>
                <a:latin typeface="Constantia" pitchFamily="18" charset="0"/>
                <a:cs typeface="Times New Roman" pitchFamily="18" charset="0"/>
              </a:rPr>
            </a:br>
            <a:r>
              <a:rPr lang="ru-RU" altLang="ru-RU" b="1" dirty="0">
                <a:solidFill>
                  <a:srgbClr val="0070C0"/>
                </a:solidFill>
                <a:latin typeface="Constantia" pitchFamily="18" charset="0"/>
                <a:cs typeface="Times New Roman" pitchFamily="18" charset="0"/>
              </a:rPr>
              <a:t> - отлаженная система взаимодействия с родителями; </a:t>
            </a:r>
            <a:br>
              <a:rPr lang="ru-RU" altLang="ru-RU" b="1" dirty="0">
                <a:solidFill>
                  <a:srgbClr val="0070C0"/>
                </a:solidFill>
                <a:latin typeface="Constantia" pitchFamily="18" charset="0"/>
                <a:cs typeface="Times New Roman" pitchFamily="18" charset="0"/>
              </a:rPr>
            </a:br>
            <a:r>
              <a:rPr lang="ru-RU" altLang="ru-RU" b="1" dirty="0">
                <a:solidFill>
                  <a:srgbClr val="0070C0"/>
                </a:solidFill>
                <a:latin typeface="Constantia" pitchFamily="18" charset="0"/>
                <a:cs typeface="Times New Roman" pitchFamily="18" charset="0"/>
              </a:rPr>
              <a:t>- отсутствие жалоб и обращений родителей на неправомерные действия;</a:t>
            </a:r>
            <a:br>
              <a:rPr lang="ru-RU" altLang="ru-RU" b="1" dirty="0">
                <a:solidFill>
                  <a:srgbClr val="0070C0"/>
                </a:solidFill>
                <a:latin typeface="Constantia" pitchFamily="18" charset="0"/>
                <a:cs typeface="Times New Roman" pitchFamily="18" charset="0"/>
              </a:rPr>
            </a:br>
            <a:r>
              <a:rPr lang="ru-RU" altLang="ru-RU" b="1" dirty="0">
                <a:solidFill>
                  <a:srgbClr val="0070C0"/>
                </a:solidFill>
                <a:latin typeface="Constantia" pitchFamily="18" charset="0"/>
                <a:cs typeface="Times New Roman" pitchFamily="18" charset="0"/>
              </a:rPr>
              <a:t> - реализация здоровьесберегающих технологий в воспитательном процессе; </a:t>
            </a:r>
            <a:br>
              <a:rPr lang="ru-RU" altLang="ru-RU" b="1" dirty="0">
                <a:solidFill>
                  <a:srgbClr val="0070C0"/>
                </a:solidFill>
                <a:latin typeface="Constantia" pitchFamily="18" charset="0"/>
                <a:cs typeface="Times New Roman" pitchFamily="18" charset="0"/>
              </a:rPr>
            </a:br>
            <a:r>
              <a:rPr lang="ru-RU" altLang="ru-RU" b="1" dirty="0">
                <a:solidFill>
                  <a:srgbClr val="0070C0"/>
                </a:solidFill>
                <a:latin typeface="Constantia" pitchFamily="18" charset="0"/>
                <a:cs typeface="Times New Roman" pitchFamily="18" charset="0"/>
              </a:rPr>
              <a:t>- духовно-нравственное воспитание и народные </a:t>
            </a:r>
            <a:r>
              <a:rPr lang="ru-RU" altLang="ru-RU" b="1" dirty="0" smtClean="0">
                <a:solidFill>
                  <a:srgbClr val="0070C0"/>
                </a:solidFill>
                <a:latin typeface="Constantia" pitchFamily="18" charset="0"/>
                <a:cs typeface="Times New Roman" pitchFamily="18" charset="0"/>
              </a:rPr>
              <a:t>традиции.</a:t>
            </a:r>
            <a:endParaRPr lang="ru-RU" altLang="ru-RU" b="1" dirty="0">
              <a:solidFill>
                <a:srgbClr val="0070C0"/>
              </a:solidFill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29345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E:\папка\сканы\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32" y="65238"/>
            <a:ext cx="4491805" cy="6165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1" name="Picture 3" descr="E:\папка\сканы\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385" y="129304"/>
            <a:ext cx="4469995" cy="6073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568204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E:\папка\сканы\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65" y="293901"/>
            <a:ext cx="4431143" cy="6107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5" name="Picture 3" descr="E:\папка\сканы\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120" y="269136"/>
            <a:ext cx="4503815" cy="613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64188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F:\сканы бакулина\бакулина 6 001.jpg"/>
          <p:cNvPicPr>
            <a:picLocks noChangeAspect="1" noChangeArrowheads="1"/>
          </p:cNvPicPr>
          <p:nvPr/>
        </p:nvPicPr>
        <p:blipFill>
          <a:blip r:embed="rId2"/>
          <a:srcRect l="-2333" b="18658"/>
          <a:stretch>
            <a:fillRect/>
          </a:stretch>
        </p:blipFill>
        <p:spPr bwMode="auto">
          <a:xfrm>
            <a:off x="0" y="653906"/>
            <a:ext cx="4464081" cy="5786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3" descr="F:\сканы бакулина\бакулина 7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5854" y="645113"/>
            <a:ext cx="4173296" cy="5740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Штриховая стрелка вправо 3"/>
          <p:cNvSpPr/>
          <p:nvPr/>
        </p:nvSpPr>
        <p:spPr>
          <a:xfrm flipV="1">
            <a:off x="4835770" y="3972365"/>
            <a:ext cx="217613" cy="12485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E:\папка\сканы\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7640"/>
            <a:ext cx="5019863" cy="689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431975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714348" y="1285861"/>
            <a:ext cx="7515252" cy="5038740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altLang="ru-RU" b="1" dirty="0">
                <a:solidFill>
                  <a:srgbClr val="0070C0"/>
                </a:solidFill>
                <a:latin typeface="Constantia" pitchFamily="18" charset="0"/>
                <a:cs typeface="Times New Roman" pitchFamily="18" charset="0"/>
              </a:rPr>
              <a:t>11. Качество взаимодействия с родителями: </a:t>
            </a:r>
            <a:br>
              <a:rPr lang="ru-RU" altLang="ru-RU" b="1" dirty="0">
                <a:solidFill>
                  <a:srgbClr val="0070C0"/>
                </a:solidFill>
                <a:latin typeface="Constantia" pitchFamily="18" charset="0"/>
                <a:cs typeface="Times New Roman" pitchFamily="18" charset="0"/>
              </a:rPr>
            </a:br>
            <a:r>
              <a:rPr lang="ru-RU" altLang="ru-RU" b="1" dirty="0">
                <a:solidFill>
                  <a:srgbClr val="0070C0"/>
                </a:solidFill>
                <a:latin typeface="Constantia" pitchFamily="18" charset="0"/>
                <a:cs typeface="Times New Roman" pitchFamily="18" charset="0"/>
              </a:rPr>
              <a:t>- систематическое проведение родительских собраний; </a:t>
            </a:r>
            <a:br>
              <a:rPr lang="ru-RU" altLang="ru-RU" b="1" dirty="0">
                <a:solidFill>
                  <a:srgbClr val="0070C0"/>
                </a:solidFill>
                <a:latin typeface="Constantia" pitchFamily="18" charset="0"/>
                <a:cs typeface="Times New Roman" pitchFamily="18" charset="0"/>
              </a:rPr>
            </a:br>
            <a:r>
              <a:rPr lang="ru-RU" altLang="ru-RU" b="1" dirty="0">
                <a:solidFill>
                  <a:srgbClr val="0070C0"/>
                </a:solidFill>
                <a:latin typeface="Constantia" pitchFamily="18" charset="0"/>
                <a:cs typeface="Times New Roman" pitchFamily="18" charset="0"/>
              </a:rPr>
              <a:t>- проведение круглых столов, консультаций;</a:t>
            </a:r>
            <a:br>
              <a:rPr lang="ru-RU" altLang="ru-RU" b="1" dirty="0">
                <a:solidFill>
                  <a:srgbClr val="0070C0"/>
                </a:solidFill>
                <a:latin typeface="Constantia" pitchFamily="18" charset="0"/>
                <a:cs typeface="Times New Roman" pitchFamily="18" charset="0"/>
              </a:rPr>
            </a:br>
            <a:r>
              <a:rPr lang="ru-RU" altLang="ru-RU" b="1" dirty="0">
                <a:solidFill>
                  <a:srgbClr val="0070C0"/>
                </a:solidFill>
                <a:latin typeface="Constantia" pitchFamily="18" charset="0"/>
                <a:cs typeface="Times New Roman" pitchFamily="18" charset="0"/>
              </a:rPr>
              <a:t> - проведение экскурсий, образовательных путешествий с детьми;</a:t>
            </a:r>
            <a:br>
              <a:rPr lang="ru-RU" altLang="ru-RU" b="1" dirty="0">
                <a:solidFill>
                  <a:srgbClr val="0070C0"/>
                </a:solidFill>
                <a:latin typeface="Constantia" pitchFamily="18" charset="0"/>
                <a:cs typeface="Times New Roman" pitchFamily="18" charset="0"/>
              </a:rPr>
            </a:br>
            <a:r>
              <a:rPr lang="ru-RU" altLang="ru-RU" b="1" dirty="0">
                <a:solidFill>
                  <a:srgbClr val="0070C0"/>
                </a:solidFill>
                <a:latin typeface="Constantia" pitchFamily="18" charset="0"/>
                <a:cs typeface="Times New Roman" pitchFamily="18" charset="0"/>
              </a:rPr>
              <a:t> - проведение совместных конкурсов, выставок;</a:t>
            </a:r>
            <a:br>
              <a:rPr lang="ru-RU" altLang="ru-RU" b="1" dirty="0">
                <a:solidFill>
                  <a:srgbClr val="0070C0"/>
                </a:solidFill>
                <a:latin typeface="Constantia" pitchFamily="18" charset="0"/>
                <a:cs typeface="Times New Roman" pitchFamily="18" charset="0"/>
              </a:rPr>
            </a:br>
            <a:r>
              <a:rPr lang="ru-RU" altLang="ru-RU" b="1" dirty="0">
                <a:solidFill>
                  <a:srgbClr val="0070C0"/>
                </a:solidFill>
                <a:latin typeface="Constantia" pitchFamily="18" charset="0"/>
                <a:cs typeface="Times New Roman" pitchFamily="18" charset="0"/>
              </a:rPr>
              <a:t> - организация родителей на субботниках, благоустройстве участков, создание развивающей среды </a:t>
            </a:r>
            <a:r>
              <a:rPr lang="ru-RU" altLang="ru-RU" b="1" dirty="0" smtClean="0">
                <a:solidFill>
                  <a:srgbClr val="0070C0"/>
                </a:solidFill>
                <a:latin typeface="Constantia" pitchFamily="18" charset="0"/>
                <a:cs typeface="Times New Roman" pitchFamily="18" charset="0"/>
              </a:rPr>
              <a:t>группы.</a:t>
            </a:r>
            <a:endParaRPr lang="ru-RU" altLang="ru-RU" b="1" dirty="0">
              <a:solidFill>
                <a:srgbClr val="0070C0"/>
              </a:solidFill>
              <a:latin typeface="Constantia" pitchFamily="18" charset="0"/>
            </a:endParaRPr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237406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E:\папка\сканы\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" y="116632"/>
            <a:ext cx="4399735" cy="603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3" name="Picture 3" descr="E:\папка\сканы\1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123" y="116632"/>
            <a:ext cx="4427984" cy="603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144906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E:\папка\сканы\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01" y="116632"/>
            <a:ext cx="4561515" cy="6315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7" name="Picture 3" descr="E:\папка\сканы\1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960" y="116632"/>
            <a:ext cx="4562327" cy="6315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884108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857224" y="1142985"/>
            <a:ext cx="7372376" cy="5181616"/>
          </a:xfrm>
        </p:spPr>
        <p:txBody>
          <a:bodyPr/>
          <a:lstStyle/>
          <a:p>
            <a:pPr algn="ctr">
              <a:buNone/>
            </a:pPr>
            <a:endParaRPr lang="ru-RU" altLang="ru-RU" sz="4000" b="1" dirty="0" smtClean="0">
              <a:solidFill>
                <a:schemeClr val="accent3">
                  <a:lumMod val="50000"/>
                </a:schemeClr>
              </a:solidFill>
              <a:cs typeface="Times New Roman" pitchFamily="18" charset="0"/>
            </a:endParaRPr>
          </a:p>
          <a:p>
            <a:pPr algn="ctr">
              <a:buNone/>
            </a:pPr>
            <a:endParaRPr lang="ru-RU" altLang="ru-RU" sz="4000" b="1" dirty="0" smtClean="0">
              <a:solidFill>
                <a:srgbClr val="0070C0"/>
              </a:solidFill>
              <a:latin typeface="Constantia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altLang="ru-RU" sz="4000" b="1" dirty="0" smtClean="0">
                <a:solidFill>
                  <a:srgbClr val="0070C0"/>
                </a:solidFill>
                <a:latin typeface="Constantia" pitchFamily="18" charset="0"/>
                <a:cs typeface="Times New Roman" pitchFamily="18" charset="0"/>
              </a:rPr>
              <a:t>12</a:t>
            </a:r>
            <a:r>
              <a:rPr lang="ru-RU" altLang="ru-RU" sz="4000" b="1" dirty="0">
                <a:solidFill>
                  <a:srgbClr val="0070C0"/>
                </a:solidFill>
                <a:latin typeface="Constantia" pitchFamily="18" charset="0"/>
                <a:cs typeface="Times New Roman" pitchFamily="18" charset="0"/>
              </a:rPr>
              <a:t>. Работа с детьми из социально-неблагополучных семей</a:t>
            </a:r>
          </a:p>
          <a:p>
            <a:pPr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9518103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E:\папка\сканы\1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73" y="116632"/>
            <a:ext cx="4399832" cy="6030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1" name="Picture 3" descr="E:\папка\сканы\1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086" y="116632"/>
            <a:ext cx="4399401" cy="6042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544816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1357290" y="1142985"/>
            <a:ext cx="6872310" cy="5181616"/>
          </a:xfrm>
        </p:spPr>
        <p:txBody>
          <a:bodyPr/>
          <a:lstStyle/>
          <a:p>
            <a:pPr algn="ctr">
              <a:buNone/>
            </a:pPr>
            <a:endParaRPr lang="ru-RU" altLang="ru-RU" sz="4400" b="1" dirty="0" smtClean="0">
              <a:solidFill>
                <a:schemeClr val="accent3">
                  <a:lumMod val="50000"/>
                </a:schemeClr>
              </a:solidFill>
              <a:cs typeface="Times New Roman" pitchFamily="18" charset="0"/>
            </a:endParaRPr>
          </a:p>
          <a:p>
            <a:pPr algn="ctr">
              <a:buNone/>
            </a:pPr>
            <a:endParaRPr lang="ru-RU" altLang="ru-RU" sz="4400" b="1" dirty="0" smtClean="0">
              <a:solidFill>
                <a:srgbClr val="0070C0"/>
              </a:solidFill>
              <a:latin typeface="Constantia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altLang="ru-RU" sz="4400" b="1" dirty="0" smtClean="0">
                <a:solidFill>
                  <a:srgbClr val="0070C0"/>
                </a:solidFill>
                <a:latin typeface="Constantia" pitchFamily="18" charset="0"/>
                <a:cs typeface="Times New Roman" pitchFamily="18" charset="0"/>
              </a:rPr>
              <a:t>13.Участие </a:t>
            </a:r>
            <a:r>
              <a:rPr lang="ru-RU" altLang="ru-RU" sz="4400" b="1" dirty="0">
                <a:solidFill>
                  <a:srgbClr val="0070C0"/>
                </a:solidFill>
                <a:latin typeface="Constantia" pitchFamily="18" charset="0"/>
                <a:cs typeface="Times New Roman" pitchFamily="18" charset="0"/>
              </a:rPr>
              <a:t>педагога в профессиональных конкурсах</a:t>
            </a:r>
            <a:endParaRPr lang="ru-RU" altLang="ru-RU" sz="4400" b="1" dirty="0">
              <a:solidFill>
                <a:srgbClr val="0070C0"/>
              </a:solidFill>
              <a:latin typeface="Constantia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607833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E:\папка\сканы\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04769"/>
            <a:ext cx="4791072" cy="6568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78129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010" name="Object 2"/>
          <p:cNvGraphicFramePr>
            <a:graphicFrameLocks noChangeAspect="1"/>
          </p:cNvGraphicFramePr>
          <p:nvPr/>
        </p:nvGraphicFramePr>
        <p:xfrm>
          <a:off x="561975" y="595313"/>
          <a:ext cx="8020050" cy="566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7" name="Acrobat Document" r:id="rId3" imgW="8020050" imgH="5667248" progId="AcroExch.Document.DC">
                  <p:embed/>
                </p:oleObj>
              </mc:Choice>
              <mc:Fallback>
                <p:oleObj name="Acrobat Document" r:id="rId3" imgW="8020050" imgH="5667248" progId="AcroExch.Document.DC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1975" y="595313"/>
                        <a:ext cx="8020050" cy="5667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25" y="847725"/>
            <a:ext cx="7296150" cy="516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59281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сканы бакулина\бакулина 8 00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89" y="719850"/>
            <a:ext cx="3857620" cy="5773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F:\сканы бакулина\бакулина 9 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2" t="2348" r="2" b="8598"/>
          <a:stretch>
            <a:fillRect/>
          </a:stretch>
        </p:blipFill>
        <p:spPr bwMode="auto">
          <a:xfrm>
            <a:off x="4128697" y="729763"/>
            <a:ext cx="4566042" cy="5774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Штриховая стрелка вправо 5"/>
          <p:cNvSpPr/>
          <p:nvPr/>
        </p:nvSpPr>
        <p:spPr>
          <a:xfrm>
            <a:off x="4351093" y="4826985"/>
            <a:ext cx="142876" cy="45719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748385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25" y="847725"/>
            <a:ext cx="7296150" cy="516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992276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Сергей\Desktop\аттестация\КВС-ПДЗ № 59-1491-Рябова Л.А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045" y="309092"/>
            <a:ext cx="4370938" cy="6180615"/>
          </a:xfrm>
          <a:prstGeom prst="rect">
            <a:avLst/>
          </a:prstGeom>
          <a:noFill/>
        </p:spPr>
      </p:pic>
      <p:pic>
        <p:nvPicPr>
          <p:cNvPr id="41987" name="Picture 3" descr="C:\Users\Сергей\Desktop\аттестация\1539260-066-069-ser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5370" y="309093"/>
            <a:ext cx="4369412" cy="61806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AutoShape 2" descr="https://mail.yandex.ru/message_part/certificate1636395301.png?_uid=145377853&amp;name=certificate1636395301.png&amp;hid=1.2&amp;ids=177610710304432176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78851" name="Picture 3" descr="C:\Users\Сергей\Downloads\certificate163639530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214290"/>
            <a:ext cx="4401663" cy="63579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1115616" y="1124745"/>
            <a:ext cx="7113984" cy="5199856"/>
          </a:xfrm>
        </p:spPr>
        <p:txBody>
          <a:bodyPr/>
          <a:lstStyle/>
          <a:p>
            <a:pPr algn="ctr">
              <a:buNone/>
            </a:pPr>
            <a:endParaRPr lang="ru-RU" altLang="ru-RU" sz="5400" b="1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altLang="ru-RU" sz="5400" b="1" dirty="0" smtClean="0">
              <a:solidFill>
                <a:srgbClr val="0070C0"/>
              </a:solidFill>
              <a:latin typeface="Constantia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altLang="ru-RU" sz="5400" b="1" dirty="0" smtClean="0">
                <a:solidFill>
                  <a:srgbClr val="0070C0"/>
                </a:solidFill>
                <a:latin typeface="Constantia" pitchFamily="18" charset="0"/>
                <a:cs typeface="Times New Roman" pitchFamily="18" charset="0"/>
              </a:rPr>
              <a:t>14.Награды и</a:t>
            </a:r>
          </a:p>
          <a:p>
            <a:pPr algn="ctr">
              <a:buNone/>
            </a:pPr>
            <a:r>
              <a:rPr lang="ru-RU" altLang="ru-RU" sz="5400" b="1" dirty="0" smtClean="0">
                <a:solidFill>
                  <a:srgbClr val="0070C0"/>
                </a:solidFill>
                <a:latin typeface="Constantia" pitchFamily="18" charset="0"/>
                <a:cs typeface="Times New Roman" pitchFamily="18" charset="0"/>
              </a:rPr>
              <a:t> поощрения.</a:t>
            </a:r>
            <a:endParaRPr lang="ru-RU" altLang="ru-RU" sz="5400" b="1" dirty="0">
              <a:solidFill>
                <a:srgbClr val="0070C0"/>
              </a:solidFill>
              <a:latin typeface="Constantia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819992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E:\папка\сканы\1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07" y="228600"/>
            <a:ext cx="4572301" cy="6239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7" t="2788" r="1969" b="2072"/>
          <a:stretch>
            <a:fillRect/>
          </a:stretch>
        </p:blipFill>
        <p:spPr bwMode="auto">
          <a:xfrm>
            <a:off x="4609595" y="228601"/>
            <a:ext cx="4420105" cy="623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296851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ергей\Desktop\аттестация\14461605257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36" y="3500438"/>
            <a:ext cx="4500561" cy="3181897"/>
          </a:xfrm>
          <a:prstGeom prst="rect">
            <a:avLst/>
          </a:prstGeom>
          <a:noFill/>
        </p:spPr>
      </p:pic>
      <p:pic>
        <p:nvPicPr>
          <p:cNvPr id="1027" name="Picture 3" descr="C:\Users\Сергей\Desktop\аттестация\14466598315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42852"/>
            <a:ext cx="4470990" cy="3160990"/>
          </a:xfrm>
          <a:prstGeom prst="rect">
            <a:avLst/>
          </a:prstGeom>
          <a:noFill/>
        </p:spPr>
      </p:pic>
      <p:pic>
        <p:nvPicPr>
          <p:cNvPr id="1028" name="Picture 4" descr="C:\Users\Сергей\Desktop\аттестация\14482600851(1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56746" y="142852"/>
            <a:ext cx="4387254" cy="31039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23691423"/>
      </p:ext>
    </p:extLst>
  </p:cSld>
  <p:clrMapOvr>
    <a:masterClrMapping/>
  </p:clrMapOvr>
  <p:transition>
    <p:cut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Сергей\Desktop\аттестация\144728037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68" y="2857496"/>
            <a:ext cx="5357818" cy="3787977"/>
          </a:xfrm>
          <a:prstGeom prst="rect">
            <a:avLst/>
          </a:prstGeom>
          <a:noFill/>
        </p:spPr>
      </p:pic>
      <p:pic>
        <p:nvPicPr>
          <p:cNvPr id="2051" name="Picture 3" descr="C:\Users\Сергей\Desktop\аттестация\144763003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42852"/>
            <a:ext cx="4850105" cy="34290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4797605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Сергей\Downloads\Рябова Л.А 001.jpg"/>
          <p:cNvPicPr>
            <a:picLocks noChangeAspect="1" noChangeArrowheads="1"/>
          </p:cNvPicPr>
          <p:nvPr/>
        </p:nvPicPr>
        <p:blipFill>
          <a:blip r:embed="rId2" cstate="print"/>
          <a:srcRect l="7463" b="5578"/>
          <a:stretch>
            <a:fillRect/>
          </a:stretch>
        </p:blipFill>
        <p:spPr bwMode="auto">
          <a:xfrm>
            <a:off x="2242039" y="325550"/>
            <a:ext cx="4560985" cy="64005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0" y="1935163"/>
            <a:ext cx="8229600" cy="4389437"/>
          </a:xfrm>
        </p:spPr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endParaRPr lang="ru-RU" dirty="0"/>
          </a:p>
        </p:txBody>
      </p:sp>
      <p:pic>
        <p:nvPicPr>
          <p:cNvPr id="62466" name="Picture 2" descr="E:\папка\сканы\1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605" y="200552"/>
            <a:ext cx="4375108" cy="605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67" name="Picture 3" descr="E:\папка\сканы\2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93" y="200552"/>
            <a:ext cx="4395599" cy="6054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4790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C:\Users\D899~1\AppData\Local\Temp\Rar$DIa5112.26656\1 инновация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528" y="652806"/>
            <a:ext cx="4401307" cy="6053522"/>
          </a:xfrm>
          <a:prstGeom prst="rect">
            <a:avLst/>
          </a:prstGeom>
          <a:noFill/>
        </p:spPr>
      </p:pic>
      <p:pic>
        <p:nvPicPr>
          <p:cNvPr id="57347" name="Picture 3" descr="C:\Users\D899~1\AppData\Local\Temp\Rar$DIa5112.28974\2 инновация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28039" y="652806"/>
            <a:ext cx="4414892" cy="6072206"/>
          </a:xfrm>
          <a:prstGeom prst="rect">
            <a:avLst/>
          </a:prstGeom>
          <a:noFill/>
        </p:spPr>
      </p:pic>
      <p:sp>
        <p:nvSpPr>
          <p:cNvPr id="4" name="Штриховая стрелка вправо 3"/>
          <p:cNvSpPr/>
          <p:nvPr/>
        </p:nvSpPr>
        <p:spPr>
          <a:xfrm>
            <a:off x="4892921" y="3752116"/>
            <a:ext cx="214314" cy="45719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299</TotalTime>
  <Words>183</Words>
  <Application>Microsoft Office PowerPoint</Application>
  <PresentationFormat>Экран (4:3)</PresentationFormat>
  <Paragraphs>64</Paragraphs>
  <Slides>77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77</vt:i4>
      </vt:variant>
    </vt:vector>
  </HeadingPairs>
  <TitlesOfParts>
    <vt:vector size="79" baseType="lpstr">
      <vt:lpstr>Тема Office</vt:lpstr>
      <vt:lpstr>Acrobat Document</vt:lpstr>
      <vt:lpstr>Министерство образования Республики Мордовия</vt:lpstr>
      <vt:lpstr>   Представление педагогического опыта тема: «Экономическое воспитание детей дошкольного возраста»</vt:lpstr>
      <vt:lpstr>Презентация PowerPoint</vt:lpstr>
      <vt:lpstr>    1.Участие в инновационной (экспериментальной) деятельности.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Павел</dc:creator>
  <cp:lastModifiedBy>stvospital</cp:lastModifiedBy>
  <cp:revision>58</cp:revision>
  <dcterms:created xsi:type="dcterms:W3CDTF">2014-10-08T06:06:36Z</dcterms:created>
  <dcterms:modified xsi:type="dcterms:W3CDTF">2022-11-24T07:51:58Z</dcterms:modified>
</cp:coreProperties>
</file>