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9" r:id="rId2"/>
    <p:sldId id="275" r:id="rId3"/>
    <p:sldId id="276" r:id="rId4"/>
    <p:sldId id="274" r:id="rId5"/>
    <p:sldId id="261" r:id="rId6"/>
    <p:sldId id="265" r:id="rId7"/>
    <p:sldId id="262" r:id="rId8"/>
    <p:sldId id="268" r:id="rId9"/>
    <p:sldId id="264" r:id="rId10"/>
    <p:sldId id="267" r:id="rId11"/>
    <p:sldId id="263" r:id="rId12"/>
    <p:sldId id="266" r:id="rId13"/>
    <p:sldId id="256" r:id="rId14"/>
    <p:sldId id="270" r:id="rId15"/>
    <p:sldId id="260" r:id="rId16"/>
    <p:sldId id="272" r:id="rId17"/>
    <p:sldId id="257" r:id="rId18"/>
    <p:sldId id="271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B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2898628-0C84-43FD-9AEB-7BE34E6EA0BD}" type="datetimeFigureOut">
              <a:rPr lang="ru-RU" smtClean="0"/>
              <a:t>02.05.2018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908A36B-F597-4C2D-A059-483497E68AD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0.wdp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microsoft.com/office/2007/relationships/hdphoto" Target="../media/hdphoto15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microsoft.com/office/2007/relationships/hdphoto" Target="../media/hdphoto19.wdp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FBCA9"/>
            </a:gs>
            <a:gs pos="40000">
              <a:schemeClr val="accent2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1" y="2348880"/>
            <a:ext cx="5789952" cy="2269614"/>
          </a:xfrm>
        </p:spPr>
        <p:txBody>
          <a:bodyPr anchor="ctr">
            <a:noAutofit/>
          </a:bodyPr>
          <a:lstStyle/>
          <a:p>
            <a:r>
              <a:rPr lang="ru-RU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Приобщение к мордовской культуре старших дошкольников.</a:t>
            </a:r>
            <a:br>
              <a:rPr lang="ru-RU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32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Дидактическая </a:t>
            </a:r>
            <a:r>
              <a:rPr lang="ru-RU" sz="32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sz="32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83768" y="5229200"/>
            <a:ext cx="6100192" cy="1371600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Немойкина М.Ф.</a:t>
            </a:r>
          </a:p>
          <a:p>
            <a:r>
              <a:rPr lang="ru-RU" b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Cтруктурное</a:t>
            </a:r>
            <a:r>
              <a:rPr lang="ru-RU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подразделение «Детский сад №1 »</a:t>
            </a:r>
            <a:br>
              <a:rPr lang="ru-RU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</a:t>
            </a:r>
            <a:r>
              <a:rPr lang="ru-RU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сад «Радуга» комбинированного вида»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09" y="404098"/>
            <a:ext cx="7200800" cy="260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8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4638"/>
            <a:ext cx="3528392" cy="1143000"/>
          </a:xfrm>
        </p:spPr>
        <p:txBody>
          <a:bodyPr anchor="ctr"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Пальма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3168352" cy="475252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712" y="1600200"/>
            <a:ext cx="3554423" cy="4709120"/>
          </a:xfr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427984" y="304707"/>
            <a:ext cx="428567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Кипарис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0796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img-fotki.yandex.ru/get/6716/47407354.c3c/0_127eca_dc867f42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677" y="3688091"/>
            <a:ext cx="1512168" cy="27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playcast.ru/uploads/2014/06/05/883428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84" y="1239395"/>
            <a:ext cx="2367800" cy="277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marketplace.canva.com/MAAvXRGTbb8/1/screen/canva-common-plant-arrangement-in-a-vase-MAAvXRGTbb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605" y="986685"/>
            <a:ext cx="2160240" cy="242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liktravy.ua/uploads/herbs/55cca3a32943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34209"/>
            <a:ext cx="2304256" cy="210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4put.ru/pictures/max/597/183624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96" y="3413921"/>
            <a:ext cx="1764196" cy="211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Какие растения не обитают в Мордовии</a:t>
            </a:r>
            <a:r>
              <a:rPr lang="ru-RU" b="1" dirty="0"/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59" b="90000" l="9961" r="89941">
                        <a14:foregroundMark x1="34863" y1="11912" x2="43945" y2="31324"/>
                        <a14:foregroundMark x1="27637" y1="13088" x2="31738" y2="32500"/>
                        <a14:foregroundMark x1="20801" y1="14412" x2="29590" y2="21176"/>
                        <a14:foregroundMark x1="22266" y1="12353" x2="43750" y2="25441"/>
                        <a14:foregroundMark x1="66309" y1="7059" x2="65527" y2="12647"/>
                        <a14:foregroundMark x1="21680" y1="71912" x2="36133" y2="86324"/>
                        <a14:foregroundMark x1="17871" y1="69559" x2="39160" y2="89118"/>
                        <a14:foregroundMark x1="25195" y1="46912" x2="20215" y2="61029"/>
                        <a14:foregroundMark x1="24707" y1="49706" x2="50098" y2="32647"/>
                        <a14:foregroundMark x1="82031" y1="25000" x2="87305" y2="44265"/>
                        <a14:foregroundMark x1="84277" y1="40147" x2="74805" y2="61176"/>
                        <a14:foregroundMark x1="87695" y1="45735" x2="77441" y2="60882"/>
                        <a14:foregroundMark x1="78320" y1="60588" x2="54102" y2="79559"/>
                        <a14:foregroundMark x1="77539" y1="61176" x2="62305" y2="77206"/>
                        <a14:foregroundMark x1="64941" y1="73382" x2="39453" y2="88529"/>
                        <a14:backgroundMark x1="50972" y1="82636" x2="44583" y2="76778"/>
                        <a14:backgroundMark x1="40972" y1="87448" x2="45694" y2="77824"/>
                        <a14:backgroundMark x1="79028" y1="58577" x2="70139" y2="57113"/>
                        <a14:backgroundMark x1="72222" y1="65690" x2="70278" y2="56695"/>
                        <a14:backgroundMark x1="31528" y1="39121" x2="34028" y2="51255"/>
                        <a14:backgroundMark x1="86250" y1="41841" x2="83889" y2="49791"/>
                        <a14:backgroundMark x1="80139" y1="57531" x2="73611" y2="57113"/>
                        <a14:backgroundMark x1="75139" y1="64854" x2="76389" y2="55021"/>
                        <a14:backgroundMark x1="70972" y1="69874" x2="61806" y2="67992"/>
                        <a14:backgroundMark x1="64167" y1="70293" x2="53889" y2="79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1085">
            <a:off x="-235671" y="4337749"/>
            <a:ext cx="2995619" cy="19892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53" b="93158" l="3310" r="97383">
                        <a14:foregroundMark x1="34488" y1="7053" x2="3541" y2="44632"/>
                        <a14:foregroundMark x1="4388" y1="45053" x2="47498" y2="87053"/>
                        <a14:foregroundMark x1="47190" y1="83789" x2="93841" y2="68105"/>
                        <a14:foregroundMark x1="67898" y1="85474" x2="71440" y2="93158"/>
                        <a14:foregroundMark x1="97383" y1="55158" x2="75828" y2="11474"/>
                        <a14:foregroundMark x1="76135" y1="13158" x2="36259" y2="7474"/>
                        <a14:backgroundMark x1="34460" y1="8363" x2="38231" y2="16726"/>
                        <a14:backgroundMark x1="68921" y1="76157" x2="70091" y2="66548"/>
                        <a14:backgroundMark x1="71912" y1="68505" x2="89597" y2="70107"/>
                        <a14:backgroundMark x1="81014" y1="85409" x2="81014" y2="85409"/>
                        <a14:backgroundMark x1="25878" y1="17616" x2="33810" y2="34164"/>
                        <a14:backgroundMark x1="87256" y1="71352" x2="71261" y2="69217"/>
                        <a14:backgroundMark x1="72172" y1="77402" x2="70741" y2="68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" y="1239395"/>
            <a:ext cx="3193185" cy="23336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69" b="100000" l="9751" r="98706">
                        <a14:foregroundMark x1="16219" y1="7750" x2="45274" y2="5365"/>
                        <a14:foregroundMark x1="9154" y1="24739" x2="29851" y2="33532"/>
                        <a14:foregroundMark x1="11443" y1="41133" x2="4677" y2="42772"/>
                        <a14:foregroundMark x1="93632" y1="45455" x2="89453" y2="69300"/>
                        <a14:foregroundMark x1="80796" y1="83010" x2="89254" y2="99851"/>
                        <a14:backgroundMark x1="25380" y1="7289" x2="30243" y2="20957"/>
                        <a14:backgroundMark x1="41489" y1="4100" x2="39210" y2="9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8985" flipH="1">
            <a:off x="3309389" y="4430373"/>
            <a:ext cx="2736805" cy="168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4008" y="325449"/>
            <a:ext cx="4042792" cy="1143000"/>
          </a:xfrm>
        </p:spPr>
        <p:txBody>
          <a:bodyPr anchor="ctr"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Орхидея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34" y="1628800"/>
            <a:ext cx="3053812" cy="457811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00808"/>
            <a:ext cx="3025833" cy="4522124"/>
          </a:xfr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67544" y="332656"/>
            <a:ext cx="4042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Папоротник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0190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ainy.by/image/cache/data/mnzw1-1000x10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3" r="15602"/>
          <a:stretch/>
        </p:blipFill>
        <p:spPr bwMode="auto">
          <a:xfrm rot="5400000">
            <a:off x="5519133" y="1111220"/>
            <a:ext cx="1931990" cy="312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3200" b="1" dirty="0" smtClean="0"/>
              <a:t>Найди мордовский орнамент</a:t>
            </a:r>
            <a:endParaRPr lang="ru-RU" sz="3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1" b="100000" l="0" r="96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15" y="1844824"/>
            <a:ext cx="393223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09120"/>
            <a:ext cx="25606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www.rasittunca.org/rasituploads/Vectorel_Cicek_VeSusler_V301220170924_N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8827" y="3004646"/>
            <a:ext cx="1785777" cy="361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8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3490584" cy="215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s://ds03.infourok.ru/uploads/ex/0a02/00063809-f3a9b385/img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56" b="88194" l="42188" r="94375">
                        <a14:foregroundMark x1="64479" y1="31944" x2="70313" y2="29167"/>
                        <a14:foregroundMark x1="74167" y1="30972" x2="69688" y2="29306"/>
                        <a14:foregroundMark x1="44479" y1="69583" x2="43750" y2="75278"/>
                        <a14:foregroundMark x1="50000" y1="79583" x2="43750" y2="74722"/>
                        <a14:foregroundMark x1="92917" y1="75417" x2="89375" y2="83472"/>
                        <a14:backgroundMark x1="65521" y1="31111" x2="55417" y2="37222"/>
                        <a14:backgroundMark x1="55208" y1="37222" x2="48542" y2="46111"/>
                        <a14:backgroundMark x1="48542" y1="46667" x2="43542" y2="76944"/>
                        <a14:backgroundMark x1="48750" y1="82500" x2="44271" y2="78056"/>
                        <a14:backgroundMark x1="50417" y1="82083" x2="53125" y2="72778"/>
                        <a14:backgroundMark x1="53229" y1="73750" x2="51354" y2="63611"/>
                        <a14:backgroundMark x1="51458" y1="64583" x2="54583" y2="60694"/>
                        <a14:backgroundMark x1="74896" y1="30000" x2="87083" y2="40556"/>
                        <a14:backgroundMark x1="87083" y1="40833" x2="88646" y2="44306"/>
                        <a14:backgroundMark x1="89063" y1="44444" x2="89063" y2="50139"/>
                        <a14:backgroundMark x1="89271" y1="51528" x2="94167" y2="72361"/>
                        <a14:backgroundMark x1="90625" y1="84444" x2="82813" y2="81250"/>
                        <a14:backgroundMark x1="88542" y1="84861" x2="88542" y2="84861"/>
                        <a14:backgroundMark x1="91250" y1="83472" x2="83750" y2="82083"/>
                        <a14:backgroundMark x1="84167" y1="82361" x2="84167" y2="85278"/>
                        <a14:backgroundMark x1="93750" y1="71806" x2="90000" y2="83472"/>
                        <a14:backgroundMark x1="93021" y1="84167" x2="93021" y2="84167"/>
                        <a14:backgroundMark x1="53333" y1="81528" x2="53750" y2="8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32" t="29555" r="6162" b="14363"/>
          <a:stretch/>
        </p:blipFill>
        <p:spPr bwMode="auto">
          <a:xfrm>
            <a:off x="4499992" y="2492896"/>
            <a:ext cx="3888432" cy="325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b="1" dirty="0" smtClean="0"/>
              <a:t>Правильно!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792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28" y1="1942" x2="87538" y2="971"/>
                        <a14:backgroundMark x1="83587" y1="971" x2="98480" y2="5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05" y="1864953"/>
            <a:ext cx="2091439" cy="130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http://kartolog.ru/wp-content/uploads/2013/07/0_50f9c_d562eccf_X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17" y="930369"/>
            <a:ext cx="2218047" cy="235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playcast.ru/uploads/2015/03/14/1263731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67" y="3482892"/>
            <a:ext cx="1561657" cy="302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www.pngpix.com/wp-content/uploads/2016/11/PNGPIX-COM-Mortar-PNG-Transparent-Im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203" y="3933056"/>
            <a:ext cx="2700973" cy="233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img-fotki.yandex.ru/get/6605/66124276.a8/0_79ce3_d8389ad7_X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92" y="1196752"/>
            <a:ext cx="1506508" cy="176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http://decor.az/katalog-oboev.html?task=images.crossdomain&amp;image=https://static4.depositphotos.com/1002914/290/i/950/depositphotos_2907809-stock-photo-antique-vintage-spinning-wheela-distaf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74" b="99275" l="9783" r="8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0" y="3650900"/>
            <a:ext cx="1802606" cy="270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00" y="1996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Найди кухонную утварь мордвы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085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rkm.ru/images/2/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24" t="6281" r="12823" b="21213"/>
          <a:stretch/>
        </p:blipFill>
        <p:spPr bwMode="auto">
          <a:xfrm flipH="1">
            <a:off x="5542097" y="721512"/>
            <a:ext cx="2952328" cy="285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2159" y="3565198"/>
            <a:ext cx="3384376" cy="276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www.finnougoria.ru/upload/iblock/808/062215_05225022009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00" b="95000" l="66875" r="9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97"/>
          <a:stretch/>
        </p:blipFill>
        <p:spPr bwMode="auto">
          <a:xfrm>
            <a:off x="-108520" y="1148540"/>
            <a:ext cx="279681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900igr.net/datai/iskusstvo/Dymkovskaja-igrushka.files/0030-034-Bara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770" y="2096437"/>
            <a:ext cx="2016224" cy="373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150012"/>
            <a:ext cx="8026881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Найди русскую народную игрушку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5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2" b="100000" l="12204" r="100000">
                        <a14:foregroundMark x1="63152" y1="34479" x2="76422" y2="52202"/>
                        <a14:foregroundMark x1="76422" y1="55102" x2="77014" y2="57895"/>
                        <a14:foregroundMark x1="38389" y1="34264" x2="26422" y2="50806"/>
                        <a14:foregroundMark x1="24763" y1="52524" x2="26659" y2="60473"/>
                        <a14:foregroundMark x1="28910" y1="62191" x2="32938" y2="62191"/>
                        <a14:foregroundMark x1="64100" y1="94952" x2="54384" y2="98926"/>
                        <a14:foregroundMark x1="49645" y1="96670" x2="50948" y2="98926"/>
                        <a14:foregroundMark x1="38389" y1="96133" x2="38626" y2="99248"/>
                        <a14:backgroundMark x1="48697" y1="95489" x2="52133" y2="95274"/>
                        <a14:backgroundMark x1="51540" y1="96133" x2="56280" y2="99570"/>
                        <a14:backgroundMark x1="50592" y1="97530" x2="46209" y2="99248"/>
                        <a14:backgroundMark x1="39573" y1="98389" x2="39573" y2="98389"/>
                        <a14:backgroundMark x1="48697" y1="98926" x2="43957" y2="99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67" r="18070"/>
          <a:stretch/>
        </p:blipFill>
        <p:spPr>
          <a:xfrm rot="21380691">
            <a:off x="1712542" y="3540372"/>
            <a:ext cx="1759691" cy="29696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25" b="100000" l="9908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64" b="4647"/>
          <a:stretch/>
        </p:blipFill>
        <p:spPr>
          <a:xfrm rot="555771">
            <a:off x="5872083" y="3568293"/>
            <a:ext cx="1728192" cy="2873069"/>
          </a:xfrm>
          <a:prstGeom prst="rect">
            <a:avLst/>
          </a:prstGeom>
        </p:spPr>
      </p:pic>
      <p:pic>
        <p:nvPicPr>
          <p:cNvPr id="3074" name="Picture 2" descr="http://www.maam.ru/upload/blogs/1d1ae7a64c59821d77bcdf3164fa82cf.jp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03" b="100000" l="19016" r="87248">
                        <a14:foregroundMark x1="70694" y1="57789" x2="70694" y2="62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6" t="7260" r="17128"/>
          <a:stretch/>
        </p:blipFill>
        <p:spPr bwMode="auto">
          <a:xfrm>
            <a:off x="6553002" y="388291"/>
            <a:ext cx="1711762" cy="299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Найди куклу в татарском национальном костюме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" b="98615" l="17451" r="890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4" t="1552" r="7505" b="2090"/>
          <a:stretch/>
        </p:blipFill>
        <p:spPr>
          <a:xfrm>
            <a:off x="3680785" y="1988840"/>
            <a:ext cx="1971335" cy="325194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1584176" cy="319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8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lpeev.ru/img-q5y5x5n4g4041456w4t4q2j5i5g5f4i4i404n4u4/uploads/images/a/f/1/1/94/bc64fa5a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3" b="99026" l="30345" r="63276">
                        <a14:foregroundMark x1="37586" y1="77710" x2="34655" y2="82095"/>
                        <a14:foregroundMark x1="54655" y1="77954" x2="54655" y2="82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15" r="32456" b="15443"/>
          <a:stretch/>
        </p:blipFill>
        <p:spPr bwMode="auto">
          <a:xfrm>
            <a:off x="107504" y="391910"/>
            <a:ext cx="2133095" cy="620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znv.ru/konkurs2011/1142/3/14725_1142_3_13215178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3750" l="22832" r="80995">
                        <a14:foregroundMark x1="28189" y1="48906" x2="22832" y2="54219"/>
                        <a14:foregroundMark x1="36990" y1="41484" x2="30612" y2="53828"/>
                        <a14:foregroundMark x1="37500" y1="42734" x2="30357" y2="55625"/>
                        <a14:backgroundMark x1="26148" y1="58203" x2="22832" y2="57500"/>
                        <a14:backgroundMark x1="44133" y1="20000" x2="63010" y2="23516"/>
                        <a14:backgroundMark x1="75584" y1="57120" x2="68571" y2="57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28" r="22430"/>
          <a:stretch/>
        </p:blipFill>
        <p:spPr bwMode="auto">
          <a:xfrm>
            <a:off x="2774519" y="1700808"/>
            <a:ext cx="1653465" cy="472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Одень куклу в национальное платье </a:t>
            </a:r>
            <a:r>
              <a:rPr lang="ru-RU" sz="3200" b="1" dirty="0" err="1" smtClean="0"/>
              <a:t>мордовочки</a:t>
            </a:r>
            <a:endParaRPr lang="ru-RU" sz="3200" b="1" dirty="0"/>
          </a:p>
        </p:txBody>
      </p:sp>
      <p:pic>
        <p:nvPicPr>
          <p:cNvPr id="1028" name="Picture 4" descr="http://s1.babiki.ru/uploads/images/00/15/32/2015/11/12/a8f1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31719" l="12429" r="100000">
                        <a14:foregroundMark x1="51000" y1="7882" x2="34286" y2="10161"/>
                        <a14:foregroundMark x1="34714" y1="10161" x2="25571" y2="10636"/>
                        <a14:foregroundMark x1="25714" y1="10921" x2="18857" y2="15764"/>
                        <a14:foregroundMark x1="18571" y1="16334" x2="18857" y2="21747"/>
                        <a14:foregroundMark x1="18429" y1="22412" x2="21143" y2="26876"/>
                        <a14:foregroundMark x1="21571" y1="27540" x2="27143" y2="30959"/>
                        <a14:foregroundMark x1="26714" y1="31719" x2="26571" y2="30959"/>
                        <a14:foregroundMark x1="40000" y1="25356" x2="33714" y2="29915"/>
                        <a14:foregroundMark x1="33429" y1="30484" x2="27857" y2="31624"/>
                        <a14:foregroundMark x1="49571" y1="8072" x2="69143" y2="6553"/>
                        <a14:foregroundMark x1="67714" y1="7028" x2="85143" y2="7882"/>
                        <a14:foregroundMark x1="81714" y1="8357" x2="91857" y2="9782"/>
                        <a14:backgroundMark x1="83857" y1="23362" x2="92857" y2="25071"/>
                        <a14:backgroundMark x1="92571" y1="25736" x2="94286" y2="28395"/>
                        <a14:backgroundMark x1="94286" y1="28870" x2="99714" y2="28110"/>
                        <a14:backgroundMark x1="83857" y1="23837" x2="78571" y2="20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01" b="67580"/>
          <a:stretch/>
        </p:blipFill>
        <p:spPr bwMode="auto">
          <a:xfrm>
            <a:off x="4427984" y="1596563"/>
            <a:ext cx="1478131" cy="88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0" t="27316" r="15850" b="5736"/>
          <a:stretch/>
        </p:blipFill>
        <p:spPr bwMode="auto">
          <a:xfrm>
            <a:off x="6904633" y="1196752"/>
            <a:ext cx="1393467" cy="273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85" y="3284984"/>
            <a:ext cx="3122060" cy="340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7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46981E-8 C -0.00573 -0.00139 -0.01198 -0.00208 -0.01806 -0.00278 C -0.0309 -0.00578 -0.04479 -0.00578 -0.05816 -0.00786 C -0.07552 -0.01041 -0.09236 -0.01319 -0.11007 -0.01504 C -0.12118 -0.01619 -0.13073 -0.01804 -0.14201 -0.01874 C -0.15122 -0.02036 -0.16059 -0.01989 -0.17014 -0.02082 C -0.18993 -0.02221 -0.20955 -0.02521 -0.22934 -0.02637 C -0.2316 -0.02683 -0.23368 -0.02753 -0.23611 -0.02799 C -0.23976 -0.02868 -0.24514 -0.02822 -0.24809 -0.02938 " pathEditMode="relative" rAng="0" ptsTypes="ffffffffA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3" y="-14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71802E-6 C -0.02101 -0.00394 -0.04496 -0.00602 -0.06649 -0.00764 C -0.07882 -0.01018 -0.0908 -0.01064 -0.10347 -0.01134 C -0.11823 -0.01411 -0.13281 -0.01643 -0.14774 -0.01781 C -0.15851 -0.02036 -0.16927 -0.02082 -0.18055 -0.02175 C -0.19913 -0.02568 -0.21858 -0.02614 -0.2375 -0.02915 C -0.2493 -0.03285 -0.26198 -0.03262 -0.2743 -0.03378 C -0.29722 -0.03632 -0.31562 -0.03748 -0.33976 -0.0384 C -0.3526 -0.04025 -0.3651 -0.0421 -0.37778 -0.04418 C -0.39549 -0.04951 -0.37986 -0.04511 -0.42726 -0.04511 " pathEditMode="relative" rAng="0" ptsTypes="fffffffffA">
                                      <p:cBhvr>
                                        <p:cTn id="1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2" y="-2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3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 smtClean="0"/>
              <a:t>Цель:</a:t>
            </a:r>
            <a:r>
              <a:rPr lang="ru-RU" dirty="0">
                <a:solidFill>
                  <a:srgbClr val="C00000"/>
                </a:solidFill>
              </a:rPr>
              <a:t> </a:t>
            </a:r>
            <a:endParaRPr lang="ru-RU" dirty="0" smtClean="0">
              <a:solidFill>
                <a:srgbClr val="C00000"/>
              </a:solidFill>
            </a:endParaRP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solidFill>
                  <a:srgbClr val="C00000"/>
                </a:solidFill>
              </a:rPr>
              <a:t>обобщить </a:t>
            </a:r>
            <a:r>
              <a:rPr lang="ru-RU" dirty="0">
                <a:solidFill>
                  <a:srgbClr val="C00000"/>
                </a:solidFill>
              </a:rPr>
              <a:t>и расширить знания детей о </a:t>
            </a:r>
            <a:r>
              <a:rPr lang="ru-RU" dirty="0" smtClean="0">
                <a:solidFill>
                  <a:srgbClr val="C00000"/>
                </a:solidFill>
              </a:rPr>
              <a:t>Мордовии.</a:t>
            </a:r>
          </a:p>
          <a:p>
            <a:pPr marL="0" indent="0" algn="just"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b="1" dirty="0" smtClean="0"/>
              <a:t>Задачи:</a:t>
            </a:r>
            <a:endParaRPr lang="ru-RU" b="1" dirty="0"/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solidFill>
                  <a:srgbClr val="C00000"/>
                </a:solidFill>
              </a:rPr>
              <a:t> развивать речь, мышление, воображение, интерес, внимание;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solidFill>
                  <a:srgbClr val="C00000"/>
                </a:solidFill>
              </a:rPr>
              <a:t> воспитывать в процессе игры дружбу, товарищество, любознательность.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ru-RU" dirty="0">
                <a:solidFill>
                  <a:srgbClr val="C00000"/>
                </a:solidFill>
              </a:rPr>
              <a:t> воспитывать любовь и бережное отношение к родному краю.</a:t>
            </a:r>
          </a:p>
        </p:txBody>
      </p:sp>
    </p:spTree>
    <p:extLst>
      <p:ext uri="{BB962C8B-B14F-4D97-AF65-F5344CB8AC3E}">
        <p14:creationId xmlns:p14="http://schemas.microsoft.com/office/powerpoint/2010/main" val="39252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/>
          <a:lstStyle/>
          <a:p>
            <a:r>
              <a:rPr lang="ru-RU" b="1" dirty="0" smtClean="0"/>
              <a:t>Назови столицу  Мордовии</a:t>
            </a:r>
            <a:endParaRPr lang="ru-RU" b="1" dirty="0"/>
          </a:p>
        </p:txBody>
      </p:sp>
      <p:pic>
        <p:nvPicPr>
          <p:cNvPr id="1026" name="Picture 2" descr="https://krugozor.ru/uploads/tours/img/rus/13022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3388953" cy="2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ytimg.com/vi/p76yjoG638Y/maxresdefau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r="7200"/>
          <a:stretch/>
        </p:blipFill>
        <p:spPr bwMode="auto">
          <a:xfrm>
            <a:off x="822036" y="1340768"/>
            <a:ext cx="3195782" cy="22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rokazan.ru/userfiles/picoriginal/img-20131014205618-8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50787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7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Выбери флаг Мордовии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davydov.in/wp-content/uploads/2017/01/he-lag-of-ordovi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2646294" cy="176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chool10gorny.edusite.ru/images/flag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72816"/>
            <a:ext cx="281006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avydov.in/wp-content/uploads/2017/05/organizatsiya-obshhestvenna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77072"/>
            <a:ext cx="2775717" cy="185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9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2641">
            <a:off x="400347" y="1239202"/>
            <a:ext cx="2016224" cy="25260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604">
            <a:off x="2569671" y="2843664"/>
            <a:ext cx="2032214" cy="3651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98" y="4380311"/>
            <a:ext cx="3302501" cy="2278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23945"/>
            <a:ext cx="2577992" cy="2351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3054" flipH="1">
            <a:off x="5078457" y="477791"/>
            <a:ext cx="3440555" cy="2547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498">
            <a:off x="4747739" y="2824143"/>
            <a:ext cx="1829817" cy="30737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Кто из животных не обитает в лесах Мордовии?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080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4638"/>
            <a:ext cx="3672408" cy="1143000"/>
          </a:xfrm>
        </p:spPr>
        <p:txBody>
          <a:bodyPr anchor="ctr"/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Жираф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4822141" y="332656"/>
            <a:ext cx="38987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Верблюд</a:t>
            </a:r>
            <a:endParaRPr lang="ru-RU" sz="32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3386812" cy="50851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1340768"/>
            <a:ext cx="3414165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11a4/000541c3-a54a62b2/hello_html_6d76744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2053347" cy="154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3/12/24/694498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88" y="1239674"/>
            <a:ext cx="2909406" cy="290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gallery.yopriceville.com/var/albums/Free-Clipart-Pictures/Birds-PNG/Sparrow_PNG_Picture_Clipart.png?m\u003d13996728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94" y="4656181"/>
            <a:ext cx="2419004" cy="177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desk.ru/_ph/184/2/253192475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75" y="1239674"/>
            <a:ext cx="1796926" cy="261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pngimg.com/uploads/ostrich/ostrich_PNG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03254"/>
            <a:ext cx="2160240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Какие </a:t>
            </a:r>
            <a:r>
              <a:rPr lang="ru-RU" b="1" dirty="0" smtClean="0"/>
              <a:t>птицы </a:t>
            </a:r>
            <a:r>
              <a:rPr lang="ru-RU" b="1" dirty="0"/>
              <a:t>не обитают в Мордовии?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67" y="2149462"/>
            <a:ext cx="2411149" cy="1707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2" y="3551112"/>
            <a:ext cx="2118575" cy="221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274638"/>
            <a:ext cx="3312368" cy="1143000"/>
          </a:xfrm>
        </p:spPr>
        <p:txBody>
          <a:bodyPr anchor="ctr"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Страус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073842" cy="460851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75" y="1613517"/>
            <a:ext cx="3657600" cy="4545366"/>
          </a:xfr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652392" y="260648"/>
            <a:ext cx="40427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Колибри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6199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al-taiclub.com/images/tree-fall-clipart-1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2304256" cy="295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chelno4ok.do.am/derevo-ryabin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445842"/>
            <a:ext cx="2164260" cy="299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images.clipartpanda.com/palm-tree-coconut-clipart-aiqe86L4T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987">
            <a:off x="6230431" y="854713"/>
            <a:ext cx="2303780" cy="2807677"/>
          </a:xfrm>
          <a:prstGeom prst="rect">
            <a:avLst/>
          </a:prstGeom>
          <a:noFill/>
          <a:ex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19256" cy="1224136"/>
          </a:xfrm>
        </p:spPr>
        <p:txBody>
          <a:bodyPr>
            <a:normAutofit/>
          </a:bodyPr>
          <a:lstStyle/>
          <a:p>
            <a:r>
              <a:rPr lang="ru-RU" b="1" dirty="0" smtClean="0"/>
              <a:t>Какие деревья не обитают в Мордовии</a:t>
            </a:r>
            <a:r>
              <a:rPr lang="ru-RU" b="1" dirty="0"/>
              <a:t>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79764"/>
            <a:ext cx="3024336" cy="2612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5" r="25697"/>
          <a:stretch/>
        </p:blipFill>
        <p:spPr>
          <a:xfrm>
            <a:off x="2915816" y="978228"/>
            <a:ext cx="2085145" cy="3214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60" b="94003" l="9841" r="89861">
                        <a14:foregroundMark x1="51193" y1="5230" x2="49602" y2="11855"/>
                        <a14:foregroundMark x1="50000" y1="81520" x2="50596" y2="94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2" y="2697897"/>
            <a:ext cx="262683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15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A3171E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5D2D37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487</TotalTime>
  <Words>138</Words>
  <Application>Microsoft Office PowerPoint</Application>
  <PresentationFormat>Экран (4:3)</PresentationFormat>
  <Paragraphs>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Эркер</vt:lpstr>
      <vt:lpstr>Приобщение к мордовской культуре старших дошкольников. Дидактическая игра</vt:lpstr>
      <vt:lpstr>Презентация PowerPoint</vt:lpstr>
      <vt:lpstr>Назови столицу  Мордовии</vt:lpstr>
      <vt:lpstr>Выбери флаг Мордовии</vt:lpstr>
      <vt:lpstr>Кто из животных не обитает в лесах Мордовии?</vt:lpstr>
      <vt:lpstr>Жираф </vt:lpstr>
      <vt:lpstr>Какие птицы не обитают в Мордовии?</vt:lpstr>
      <vt:lpstr>Страус</vt:lpstr>
      <vt:lpstr>Какие деревья не обитают в Мордовии?</vt:lpstr>
      <vt:lpstr>Пальма</vt:lpstr>
      <vt:lpstr>Какие растения не обитают в Мордовии?</vt:lpstr>
      <vt:lpstr>Орхидея</vt:lpstr>
      <vt:lpstr>Найди мордовский орнамент</vt:lpstr>
      <vt:lpstr>Правильно!</vt:lpstr>
      <vt:lpstr>Найди кухонную утварь мордвы</vt:lpstr>
      <vt:lpstr>Найди русскую народную игрушку</vt:lpstr>
      <vt:lpstr>Найди куклу в татарском национальном костюме</vt:lpstr>
      <vt:lpstr>Одень куклу в национальное платье мордовочки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53</cp:revision>
  <dcterms:created xsi:type="dcterms:W3CDTF">2018-04-22T11:05:29Z</dcterms:created>
  <dcterms:modified xsi:type="dcterms:W3CDTF">2018-05-01T21:16:28Z</dcterms:modified>
</cp:coreProperties>
</file>