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</p:sldMasterIdLst>
  <p:notesMasterIdLst>
    <p:notesMasterId r:id="rId27"/>
  </p:notesMasterIdLst>
  <p:sldIdLst>
    <p:sldId id="344" r:id="rId2"/>
    <p:sldId id="372" r:id="rId3"/>
    <p:sldId id="346" r:id="rId4"/>
    <p:sldId id="354" r:id="rId5"/>
    <p:sldId id="364" r:id="rId6"/>
    <p:sldId id="366" r:id="rId7"/>
    <p:sldId id="368" r:id="rId8"/>
    <p:sldId id="371" r:id="rId9"/>
    <p:sldId id="369" r:id="rId10"/>
    <p:sldId id="350" r:id="rId11"/>
    <p:sldId id="357" r:id="rId12"/>
    <p:sldId id="358" r:id="rId13"/>
    <p:sldId id="359" r:id="rId14"/>
    <p:sldId id="352" r:id="rId15"/>
    <p:sldId id="353" r:id="rId16"/>
    <p:sldId id="360" r:id="rId17"/>
    <p:sldId id="290" r:id="rId18"/>
    <p:sldId id="363" r:id="rId19"/>
    <p:sldId id="341" r:id="rId20"/>
    <p:sldId id="370" r:id="rId21"/>
    <p:sldId id="338" r:id="rId22"/>
    <p:sldId id="297" r:id="rId23"/>
    <p:sldId id="309" r:id="rId24"/>
    <p:sldId id="265" r:id="rId25"/>
    <p:sldId id="333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FFCCFF"/>
    <a:srgbClr val="CCECFF"/>
    <a:srgbClr val="6699FF"/>
    <a:srgbClr val="66FFCC"/>
    <a:srgbClr val="3366FF"/>
    <a:srgbClr val="FF99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63" autoAdjust="0"/>
  </p:normalViewPr>
  <p:slideViewPr>
    <p:cSldViewPr>
      <p:cViewPr>
        <p:scale>
          <a:sx n="110" d="100"/>
          <a:sy n="110" d="100"/>
        </p:scale>
        <p:origin x="-16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7D3596-D21A-47D1-8BEA-72E6AD880341}" type="datetimeFigureOut">
              <a:rPr lang="ru-RU"/>
              <a:pPr>
                <a:defRPr/>
              </a:pPr>
              <a:t>17.02.2018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9BEB840-CC24-423A-81E4-96737EE0B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79718-F666-4BE0-8864-28A4C24505E9}" type="datetimeFigureOut">
              <a:rPr lang="ru-RU"/>
              <a:pPr>
                <a:defRPr/>
              </a:pPr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9638F-BBF4-4119-9BB4-44995E17C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2D01C-402B-412F-B93B-7B17A95ACD4A}" type="datetimeFigureOut">
              <a:rPr lang="ru-RU"/>
              <a:pPr>
                <a:defRPr/>
              </a:pPr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F2155-2791-4D93-9115-468BD4D64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B5A15-F066-445A-9742-74E7D956FA53}" type="datetimeFigureOut">
              <a:rPr lang="ru-RU"/>
              <a:pPr>
                <a:defRPr/>
              </a:pPr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14228-1119-4337-9984-31F56B7B1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7E2DB-9052-4526-BB22-4658813D4233}" type="datetimeFigureOut">
              <a:rPr lang="ru-RU"/>
              <a:pPr>
                <a:defRPr/>
              </a:pPr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82011-46AD-4BEB-9FE0-66F90CB84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6D7F7-07F6-4463-B95A-DFDFA61741AC}" type="datetimeFigureOut">
              <a:rPr lang="ru-RU"/>
              <a:pPr>
                <a:defRPr/>
              </a:pPr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60731-CEAC-4604-9310-34C15E81B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3AA32-9DA6-46B7-959B-C2BAE5B52794}" type="datetimeFigureOut">
              <a:rPr lang="ru-RU"/>
              <a:pPr>
                <a:defRPr/>
              </a:pPr>
              <a:t>17.02.2018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61577-7C3F-4FB0-847E-3E1564A10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A6EDD-60D2-44C9-B5F9-A7C3F36513EC}" type="datetimeFigureOut">
              <a:rPr lang="ru-RU"/>
              <a:pPr>
                <a:defRPr/>
              </a:pPr>
              <a:t>17.02.2018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19A45-6090-4EC3-9130-23F21B865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58B4B-1DD3-4418-B819-376566210B0C}" type="datetimeFigureOut">
              <a:rPr lang="ru-RU"/>
              <a:pPr>
                <a:defRPr/>
              </a:pPr>
              <a:t>17.02.2018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4B2B5-304F-43A6-8684-120D03D33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820FF-654F-4F9E-8240-09B8C7CD3A9E}" type="datetimeFigureOut">
              <a:rPr lang="ru-RU"/>
              <a:pPr>
                <a:defRPr/>
              </a:pPr>
              <a:t>17.02.2018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B77DB-4E7D-454D-A535-DE3F9F5E7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208C4-C85C-4C14-B421-279CAD8E34B2}" type="datetimeFigureOut">
              <a:rPr lang="ru-RU"/>
              <a:pPr>
                <a:defRPr/>
              </a:pPr>
              <a:t>17.02.2018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D8C9D-BA47-48AF-9B2B-48C73826C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AD01F-3A4B-461E-A8FC-593C874FF4FB}" type="datetimeFigureOut">
              <a:rPr lang="ru-RU"/>
              <a:pPr>
                <a:defRPr/>
              </a:pPr>
              <a:t>17.02.2018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3B1D4-1E51-4AE5-8618-891F52095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02319F-110B-4089-8449-A3F908548AE7}" type="datetimeFigureOut">
              <a:rPr lang="ru-RU"/>
              <a:pPr>
                <a:defRPr/>
              </a:pPr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2877F6F-ACA5-42A6-9A6E-BE1D5C90FF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audio" Target="file:///D:\&#1096;&#1082;&#1086;&#1083;&#1100;&#1085;&#1099;&#1077;%20&#1076;&#1086;&#1082;&#1091;&#1084;&#1077;&#1085;&#1090;&#1099;\&#1056;&#1072;&#1073;&#1086;&#1095;&#1080;&#1077;%20&#1087;&#1088;&#1086;&#1075;&#1088;&#1072;&#1084;&#1084;&#1099;%20&#1043;&#1091;&#1089;&#1072;&#1088;&#1086;&#1074;&#1086;&#1081;\17-18\&#1056;&#1072;&#1073;&#1086;&#1095;&#1080;%20&#1087;&#1088;&#1086;&#1075;&#1088;&#1072;&#1084;&#1084;&#1099;%20&#1043;&#1091;&#1089;&#1072;&#1088;&#1086;&#1074;&#1086;&#1081;%20&#1058;.&#1044;.%2017-18%20&#1091;&#1095;&#1077;&#1073;&#1085;&#1099;&#1081;%20&#1075;&#1086;&#1076;\7%20&#1082;&#1083;&#1072;&#1089;&#1089;\&#1054;&#1058;&#1050;&#1056;&#1067;&#1058;&#1067;&#1049;%20&#1059;&#1056;&#1054;&#1050;\&#1054;&#1058;&#1050;&#1056;&#1067;&#1058;&#1067;&#1049;%20&#1059;&#1056;&#1054;&#1050;\&#1059;&#1084;&#1085;&#1086;&#1078;&#1077;&#1085;&#1080;&#1077;%20&#1088;&#1072;&#1079;&#1085;&#1086;&#1089;&#1090;&#1080;%20&#1076;&#1074;&#1091;&#1093;%20&#1074;&#1099;&#1088;&#1072;&#1078;&#1077;&#1085;&#1080;&#1081;%20&#1085;&#1072;%20&#1080;&#1093;%20&#1089;&#1091;&#1084;&#1084;&#1091;\&#1054;&#1058;&#1050;&#1056;&#1067;&#1058;&#1067;&#1049;%20&#1059;&#1056;&#1054;&#1050;\&#1069;&#1093;,%20&#1096;&#1080;&#1088;&#1086;&#1082;&#1072;&#1103;%20&#1090;&#1099;%20&#1084;&#1072;&#1089;&#1083;&#1077;&#1085;&#1080;&#1094;&#1072;!%20-%20&#1090;&#1072;&#1085;&#1077;&#1094;%20&#1085;&#1072;%20&#1084;&#1072;&#1089;&#1083;&#1077;&#1085;&#1080;&#1094;&#1091;-1.mp3" TargetMode="External"/><Relationship Id="rId1" Type="http://schemas.openxmlformats.org/officeDocument/2006/relationships/audio" Target="file:///C:\Documents%20and%20Settings\Admin\&#1056;&#1072;&#1073;&#1086;&#1095;&#1080;&#1081;%20&#1089;&#1090;&#1086;&#1083;\&#1052;&#1041;&#1059;%20&#1041;&#1091;&#1076;&#1077;&#1085;&#1085;&#1086;&#1074;&#1089;&#1082;&#1080;&#1081;%20&#1057;&#1044;&#1050;%20-%20&#1047;&#1080;&#1084;&#1072;%20&#1074;&#1077;&#1089;&#1085;&#1072;%20&#1085;&#1072;%20&#1084;&#1072;&#1089;&#1083;&#1077;&#1085;&#1080;&#1094;&#1091;.mp3" TargetMode="Externa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фон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Прямоугольник 3"/>
          <p:cNvSpPr>
            <a:spLocks noChangeArrowheads="1"/>
          </p:cNvSpPr>
          <p:nvPr/>
        </p:nvSpPr>
        <p:spPr bwMode="auto">
          <a:xfrm>
            <a:off x="750888" y="404813"/>
            <a:ext cx="77771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Lucida Sans Unicode" pitchFamily="34" charset="0"/>
              </a:rPr>
              <a:t> </a:t>
            </a:r>
            <a:endParaRPr lang="ru-RU" sz="3600" b="1">
              <a:latin typeface="Lucida Sans Unicode" pitchFamily="34" charset="0"/>
            </a:endParaRPr>
          </a:p>
          <a:p>
            <a:endParaRPr lang="ru-RU" b="1">
              <a:latin typeface="Lucida Sans Unicode" pitchFamily="34" charset="0"/>
            </a:endParaRPr>
          </a:p>
          <a:p>
            <a:endParaRPr lang="ru-RU" b="1">
              <a:latin typeface="Lucida Sans Unicode" pitchFamily="34" charset="0"/>
            </a:endParaRPr>
          </a:p>
          <a:p>
            <a:endParaRPr lang="ru-RU" b="1">
              <a:latin typeface="Lucida Sans Unicode" pitchFamily="34" charset="0"/>
            </a:endParaRPr>
          </a:p>
          <a:p>
            <a:endParaRPr lang="ru-RU" b="1">
              <a:latin typeface="Lucida Sans Unicode" pitchFamily="34" charset="0"/>
            </a:endParaRPr>
          </a:p>
          <a:p>
            <a:endParaRPr lang="ru-RU">
              <a:latin typeface="Lucida Sans Unicode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28736"/>
            <a:ext cx="9144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Georgia" pitchFamily="18" charset="0"/>
              </a:rPr>
              <a:t>Презентация к уроку алгебры в 7 классе по учебнику Ю.Н.Макарычева</a:t>
            </a:r>
          </a:p>
          <a:p>
            <a:endParaRPr lang="ru-RU" dirty="0" smtClean="0">
              <a:solidFill>
                <a:srgbClr val="0000CC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sz="3600" dirty="0" smtClean="0">
                <a:solidFill>
                  <a:srgbClr val="0000CC"/>
                </a:solidFill>
                <a:latin typeface="Georgia" pitchFamily="18" charset="0"/>
              </a:rPr>
              <a:t>Тема «</a:t>
            </a:r>
            <a:r>
              <a:rPr lang="ru-RU" sz="3600" b="1" i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Умножение разности двух </a:t>
            </a:r>
          </a:p>
          <a:p>
            <a:pPr algn="ctr">
              <a:defRPr/>
            </a:pPr>
            <a:r>
              <a:rPr lang="ru-RU" sz="3600" b="1" i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выражений на их </a:t>
            </a:r>
            <a:r>
              <a:rPr lang="ru-RU" sz="3600" b="1" i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сумму</a:t>
            </a:r>
            <a:r>
              <a:rPr lang="ru-RU" sz="3600" dirty="0" smtClean="0">
                <a:solidFill>
                  <a:srgbClr val="0000CC"/>
                </a:solidFill>
                <a:latin typeface="Georgia" pitchFamily="18" charset="0"/>
              </a:rPr>
              <a:t>» </a:t>
            </a:r>
          </a:p>
          <a:p>
            <a:pPr algn="ctr">
              <a:defRPr/>
            </a:pPr>
            <a:endParaRPr lang="ru-RU" dirty="0" smtClean="0">
              <a:solidFill>
                <a:srgbClr val="0000CC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dirty="0" smtClean="0">
              <a:solidFill>
                <a:srgbClr val="0000CC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dirty="0" smtClean="0">
              <a:solidFill>
                <a:srgbClr val="0000CC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dirty="0" smtClean="0">
              <a:solidFill>
                <a:srgbClr val="0000CC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dirty="0" smtClean="0">
              <a:solidFill>
                <a:srgbClr val="0000CC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sz="2800" i="1" dirty="0" smtClean="0">
                <a:solidFill>
                  <a:srgbClr val="0000CC"/>
                </a:solidFill>
                <a:latin typeface="Georgia" pitchFamily="18" charset="0"/>
              </a:rPr>
              <a:t>Подготовила учитель математики МБОУ «Примокшанская СОШ» Гусарова Т.Д.</a:t>
            </a:r>
            <a:endParaRPr lang="ru-RU" sz="2800" i="1" dirty="0">
              <a:solidFill>
                <a:srgbClr val="0000CC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он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488" y="5072074"/>
            <a:ext cx="25474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 4899</a:t>
            </a:r>
            <a:endParaRPr lang="ru-RU" sz="6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285720" y="0"/>
            <a:ext cx="88582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Частные приемы быстрого счета </a:t>
            </a:r>
            <a:endParaRPr lang="ru-RU" sz="4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214282" y="3196050"/>
            <a:ext cx="85725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4143372" y="4143380"/>
            <a:ext cx="18573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3481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285860"/>
            <a:ext cx="10775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91</a:t>
            </a:r>
            <a:r>
              <a:rPr lang="ru-RU" sz="4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285860"/>
            <a:ext cx="25651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(90 + 1)</a:t>
            </a:r>
            <a:r>
              <a:rPr lang="ru-RU" sz="40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7620" y="1214422"/>
            <a:ext cx="52421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90</a:t>
            </a:r>
            <a:r>
              <a:rPr lang="ru-RU" sz="4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+2· 90 · 1 + 1</a:t>
            </a:r>
            <a:r>
              <a:rPr lang="ru-RU" sz="4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2214554"/>
            <a:ext cx="7143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928662" y="2214554"/>
            <a:ext cx="350929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8100 +180 + 1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2214554"/>
            <a:ext cx="17764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8281</a:t>
            </a:r>
            <a:endParaRPr lang="ru-RU" sz="4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3286124"/>
            <a:ext cx="9364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59</a:t>
            </a:r>
            <a:r>
              <a:rPr lang="ru-RU" sz="4400" b="1" baseline="30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lang="ru-RU" sz="4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285852" y="3286124"/>
            <a:ext cx="26677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(60 - 1)</a:t>
            </a:r>
            <a:r>
              <a:rPr lang="ru-RU" sz="4400" b="1" baseline="30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86182" y="3286124"/>
            <a:ext cx="56348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60</a:t>
            </a:r>
            <a:r>
              <a:rPr lang="ru-RU" sz="4400" b="1" baseline="30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</a:t>
            </a:r>
            <a:r>
              <a:rPr lang="ru-RU" sz="4400" b="1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·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60 </a:t>
            </a:r>
            <a:r>
              <a:rPr lang="ru-RU" sz="4400" b="1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·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+ 1</a:t>
            </a:r>
            <a:r>
              <a:rPr lang="ru-RU" sz="4400" b="1" baseline="30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</a:t>
            </a:r>
            <a:endParaRPr lang="ru-RU" sz="4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28596" y="4143380"/>
            <a:ext cx="5068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endParaRPr lang="ru-RU" sz="4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928662" y="4143380"/>
            <a:ext cx="33746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3600-120 + 1 </a:t>
            </a:r>
            <a:endParaRPr lang="ru-RU" sz="4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28596" y="5072074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endParaRPr lang="ru-RU" sz="6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357290" y="5072074"/>
            <a:ext cx="15311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 71 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7587" grpId="0"/>
      <p:bldP spid="8" grpId="0"/>
      <p:bldP spid="9" grpId="0"/>
      <p:bldP spid="10" grpId="0"/>
      <p:bldP spid="11" grpId="0"/>
      <p:bldP spid="86019" grpId="0"/>
      <p:bldP spid="15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он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3" y="1000107"/>
          <a:ext cx="7929620" cy="5129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372"/>
                <a:gridCol w="2295416"/>
                <a:gridCol w="2295416"/>
                <a:gridCol w="2295416"/>
              </a:tblGrid>
              <a:tr h="14552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039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– 5</a:t>
                      </a:r>
                    </a:p>
                    <a:p>
                      <a:pPr algn="ctr"/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+ а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20731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 + 5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0731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2 - а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Выполнить умножение </a:t>
            </a:r>
            <a:endParaRPr lang="ru-RU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он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3" y="1000107"/>
          <a:ext cx="7929621" cy="5129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1"/>
                <a:gridCol w="1571636"/>
                <a:gridCol w="2857522"/>
                <a:gridCol w="2857522"/>
              </a:tblGrid>
              <a:tr h="14552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039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– 5</a:t>
                      </a:r>
                    </a:p>
                    <a:p>
                      <a:pPr algn="ctr"/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+ а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20731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 + 5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ru-RU" sz="4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– 25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7а + 10 + а</a:t>
                      </a:r>
                      <a:r>
                        <a:rPr kumimoji="0" lang="ru-RU" sz="4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1120731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2 - а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7а – 10 – а</a:t>
                      </a:r>
                      <a:r>
                        <a:rPr kumimoji="0" lang="ru-RU" sz="4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– а</a:t>
                      </a:r>
                      <a:r>
                        <a:rPr kumimoji="0" lang="ru-RU" sz="4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Выполнить умножение </a:t>
            </a:r>
            <a:endParaRPr lang="ru-RU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фон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1"/>
            <a:ext cx="9144001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Прямоугольник 3"/>
          <p:cNvSpPr>
            <a:spLocks noChangeArrowheads="1"/>
          </p:cNvSpPr>
          <p:nvPr/>
        </p:nvSpPr>
        <p:spPr bwMode="auto">
          <a:xfrm>
            <a:off x="750888" y="404813"/>
            <a:ext cx="77771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Lucida Sans Unicode" pitchFamily="34" charset="0"/>
              </a:rPr>
              <a:t> </a:t>
            </a:r>
            <a:endParaRPr lang="ru-RU" sz="3600" b="1">
              <a:latin typeface="Lucida Sans Unicode" pitchFamily="34" charset="0"/>
            </a:endParaRPr>
          </a:p>
          <a:p>
            <a:endParaRPr lang="ru-RU" b="1">
              <a:latin typeface="Lucida Sans Unicode" pitchFamily="34" charset="0"/>
            </a:endParaRPr>
          </a:p>
          <a:p>
            <a:endParaRPr lang="ru-RU" b="1">
              <a:latin typeface="Lucida Sans Unicode" pitchFamily="34" charset="0"/>
            </a:endParaRPr>
          </a:p>
          <a:p>
            <a:endParaRPr lang="ru-RU" b="1">
              <a:latin typeface="Lucida Sans Unicode" pitchFamily="34" charset="0"/>
            </a:endParaRPr>
          </a:p>
          <a:p>
            <a:endParaRPr lang="ru-RU" b="1">
              <a:latin typeface="Lucida Sans Unicode" pitchFamily="34" charset="0"/>
            </a:endParaRPr>
          </a:p>
          <a:p>
            <a:endParaRPr lang="ru-RU">
              <a:latin typeface="Lucida Sans Unicode" pitchFamily="34" charset="0"/>
            </a:endParaRPr>
          </a:p>
        </p:txBody>
      </p:sp>
      <p:pic>
        <p:nvPicPr>
          <p:cNvPr id="4" name="Picture 4" descr="фон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8438" y="714356"/>
            <a:ext cx="20168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·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714356"/>
            <a:ext cx="17283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714356"/>
            <a:ext cx="22461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– 25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8439" y="1500174"/>
            <a:ext cx="21114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– а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·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1500174"/>
            <a:ext cx="17283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+ а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71934" y="1500174"/>
            <a:ext cx="2105063" cy="808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– а</a:t>
            </a:r>
            <a:r>
              <a:rPr lang="ru-RU" sz="4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2752" y="3214686"/>
            <a:ext cx="2151551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+ 1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·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00298" y="3214686"/>
            <a:ext cx="1688283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– а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6248" y="3286124"/>
            <a:ext cx="1963999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– а</a:t>
            </a:r>
            <a:r>
              <a:rPr lang="ru-RU" sz="4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4190" y="4286256"/>
            <a:ext cx="2151551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+ 1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·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71736" y="4286256"/>
            <a:ext cx="1688284" cy="808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– а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6248" y="4357694"/>
            <a:ext cx="1964000" cy="808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– а</a:t>
            </a:r>
            <a:r>
              <a:rPr lang="ru-RU" sz="4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4191" y="5286388"/>
            <a:ext cx="2111475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– а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·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00298" y="5286388"/>
            <a:ext cx="1728358" cy="808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а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86248" y="5286388"/>
            <a:ext cx="1964000" cy="808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– а</a:t>
            </a:r>
            <a:r>
              <a:rPr lang="ru-RU" sz="4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472" y="2357430"/>
            <a:ext cx="61547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Выполнить умножение</a:t>
            </a:r>
            <a:r>
              <a:rPr lang="ru-RU" dirty="0" smtClean="0"/>
              <a:t>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4" grpId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фон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750888" y="404813"/>
            <a:ext cx="77771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Lucida Sans Unicode" pitchFamily="34" charset="0"/>
              </a:rPr>
              <a:t> </a:t>
            </a:r>
            <a:endParaRPr lang="ru-RU" sz="3600" b="1">
              <a:latin typeface="Lucida Sans Unicode" pitchFamily="34" charset="0"/>
            </a:endParaRPr>
          </a:p>
          <a:p>
            <a:endParaRPr lang="ru-RU" b="1">
              <a:latin typeface="Lucida Sans Unicode" pitchFamily="34" charset="0"/>
            </a:endParaRPr>
          </a:p>
          <a:p>
            <a:endParaRPr lang="ru-RU" b="1">
              <a:latin typeface="Lucida Sans Unicode" pitchFamily="34" charset="0"/>
            </a:endParaRPr>
          </a:p>
          <a:p>
            <a:endParaRPr lang="ru-RU" b="1">
              <a:latin typeface="Lucida Sans Unicode" pitchFamily="34" charset="0"/>
            </a:endParaRPr>
          </a:p>
          <a:p>
            <a:endParaRPr lang="ru-RU" b="1">
              <a:latin typeface="Lucida Sans Unicode" pitchFamily="34" charset="0"/>
            </a:endParaRPr>
          </a:p>
          <a:p>
            <a:endParaRPr lang="ru-RU">
              <a:latin typeface="Lucida Sans Unicode" pitchFamily="34" charset="0"/>
            </a:endParaRPr>
          </a:p>
        </p:txBody>
      </p:sp>
      <p:sp>
        <p:nvSpPr>
          <p:cNvPr id="2" name="Лента лицом вверх 1"/>
          <p:cNvSpPr/>
          <p:nvPr/>
        </p:nvSpPr>
        <p:spPr>
          <a:xfrm>
            <a:off x="785786" y="357166"/>
            <a:ext cx="7715304" cy="5929354"/>
          </a:xfrm>
          <a:prstGeom prst="ribbon2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C00000"/>
              </a:solidFill>
              <a:cs typeface="Aharoni" pitchFamily="2" charset="-79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00232" y="1643050"/>
            <a:ext cx="5184775" cy="304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Умножение разности двух </a:t>
            </a:r>
          </a:p>
          <a:p>
            <a:pPr algn="ctr">
              <a:defRPr/>
            </a:pPr>
            <a:r>
              <a:rPr lang="ru-RU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выражений на их сумму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фон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9144000" cy="697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Прямоугольник 5"/>
          <p:cNvSpPr>
            <a:spLocks noChangeArrowheads="1"/>
          </p:cNvSpPr>
          <p:nvPr/>
        </p:nvSpPr>
        <p:spPr bwMode="auto">
          <a:xfrm>
            <a:off x="3405188" y="4508500"/>
            <a:ext cx="261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(</a:t>
            </a:r>
            <a:endPara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500034" y="1071546"/>
            <a:ext cx="8001056" cy="1857388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(а – в)(а + в) = а</a:t>
            </a:r>
            <a:r>
              <a:rPr lang="ru-RU" sz="4400" b="1" baseline="30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– в</a:t>
            </a:r>
            <a:r>
              <a:rPr lang="ru-RU" sz="4400" b="1" baseline="30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11269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" name="TextBox 6"/>
          <p:cNvGrpSpPr>
            <a:grpSpLocks/>
          </p:cNvGrpSpPr>
          <p:nvPr/>
        </p:nvGrpSpPr>
        <p:grpSpPr bwMode="auto">
          <a:xfrm>
            <a:off x="433388" y="0"/>
            <a:ext cx="8924958" cy="1071546"/>
            <a:chOff x="273" y="0"/>
            <a:chExt cx="2142" cy="745"/>
          </a:xfrm>
        </p:grpSpPr>
        <p:pic>
          <p:nvPicPr>
            <p:cNvPr id="11273" name="TextBox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3" y="138"/>
              <a:ext cx="2142" cy="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4" name="Text Box 9"/>
            <p:cNvSpPr txBox="1">
              <a:spLocks noChangeArrowheads="1"/>
            </p:cNvSpPr>
            <p:nvPr/>
          </p:nvSpPr>
          <p:spPr bwMode="auto">
            <a:xfrm>
              <a:off x="315" y="0"/>
              <a:ext cx="2073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4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Формула</a:t>
              </a:r>
            </a:p>
          </p:txBody>
        </p:sp>
      </p:grpSp>
      <p:sp>
        <p:nvSpPr>
          <p:cNvPr id="11" name="Овал 10"/>
          <p:cNvSpPr/>
          <p:nvPr/>
        </p:nvSpPr>
        <p:spPr>
          <a:xfrm>
            <a:off x="1" y="2997200"/>
            <a:ext cx="9429783" cy="3860800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Произведение   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разности</a:t>
            </a:r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двух выражений  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 их суммы  </a:t>
            </a:r>
          </a:p>
          <a:p>
            <a:pPr algn="ctr">
              <a:defRPr/>
            </a:pPr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равно 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разности квадратов </a:t>
            </a:r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этих выражений</a:t>
            </a:r>
          </a:p>
        </p:txBody>
      </p:sp>
      <p:pic>
        <p:nvPicPr>
          <p:cNvPr id="12" name="Picture 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2285992"/>
            <a:ext cx="1295802" cy="199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Documents and Settings\Admin\Рабочий стол\Maslenica_1-e14571957808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85" y="0"/>
            <a:ext cx="9132215" cy="6858000"/>
          </a:xfrm>
          <a:prstGeom prst="rect">
            <a:avLst/>
          </a:prstGeom>
          <a:noFill/>
        </p:spPr>
      </p:pic>
      <p:pic>
        <p:nvPicPr>
          <p:cNvPr id="73731" name="Picture 3" descr="C:\Documents and Settings\Admin\Рабочий стол\35ab73e6db001850dd1ac6e57086d4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0"/>
            <a:ext cx="3218865" cy="2143116"/>
          </a:xfrm>
          <a:prstGeom prst="rect">
            <a:avLst/>
          </a:prstGeom>
          <a:noFill/>
        </p:spPr>
      </p:pic>
      <p:pic>
        <p:nvPicPr>
          <p:cNvPr id="73732" name="Picture 4" descr="C:\Documents and Settings\Admin\Рабочий стол\92859b1ece6044b0c7b22a0fd08b68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79631" y="5000636"/>
            <a:ext cx="2864369" cy="1857364"/>
          </a:xfrm>
          <a:prstGeom prst="rect">
            <a:avLst/>
          </a:prstGeom>
          <a:noFill/>
        </p:spPr>
      </p:pic>
      <p:pic>
        <p:nvPicPr>
          <p:cNvPr id="73733" name="Picture 5" descr="C:\Documents and Settings\Admin\Рабочий стол\6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1764" y="0"/>
            <a:ext cx="3002236" cy="2000240"/>
          </a:xfrm>
          <a:prstGeom prst="rect">
            <a:avLst/>
          </a:prstGeom>
          <a:noFill/>
        </p:spPr>
      </p:pic>
      <p:pic>
        <p:nvPicPr>
          <p:cNvPr id="73734" name="Picture 6" descr="C:\Documents and Settings\Admin\Рабочий стол\kogda-maslenitsa-2016-lazarevskoe-1024x64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792273"/>
            <a:ext cx="3305163" cy="2065727"/>
          </a:xfrm>
          <a:prstGeom prst="rect">
            <a:avLst/>
          </a:prstGeom>
          <a:noFill/>
        </p:spPr>
      </p:pic>
      <p:pic>
        <p:nvPicPr>
          <p:cNvPr id="73735" name="Picture 7" descr="C:\Documents and Settings\Admin\Рабочий стол\de2fd63694e436659e0c4d35f226e7b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7918" y="2000240"/>
            <a:ext cx="2786082" cy="1872356"/>
          </a:xfrm>
          <a:prstGeom prst="rect">
            <a:avLst/>
          </a:prstGeom>
          <a:noFill/>
        </p:spPr>
      </p:pic>
      <p:pic>
        <p:nvPicPr>
          <p:cNvPr id="7373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143116"/>
            <a:ext cx="3214678" cy="260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8" name="Picture 10" descr="C:\Documents and Settings\Admin\Рабочий стол\maslenica-2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71802" y="3571852"/>
            <a:ext cx="3286148" cy="3286148"/>
          </a:xfrm>
          <a:prstGeom prst="rect">
            <a:avLst/>
          </a:prstGeom>
          <a:noFill/>
        </p:spPr>
      </p:pic>
      <p:pic>
        <p:nvPicPr>
          <p:cNvPr id="73739" name="Picture 11" descr="C:\Documents and Settings\Admin\Рабочий стол\IMG_522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28926" y="0"/>
            <a:ext cx="3214710" cy="2141801"/>
          </a:xfrm>
          <a:prstGeom prst="rect">
            <a:avLst/>
          </a:prstGeom>
          <a:noFill/>
        </p:spPr>
      </p:pic>
      <p:pic>
        <p:nvPicPr>
          <p:cNvPr id="12" name="МБУ Буденновский СДК - Зима весна на маслениц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3" name="Эх, широкая ты масленица! - танец на масленицу-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36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3">
                <p:cTn id="8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showWhenStopped="0">
                <p:cTn id="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фон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2292" name="i-main-pic" descr="Картинка 9 из 684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4797425"/>
            <a:ext cx="2298700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0" y="571480"/>
            <a:ext cx="4929189" cy="1428760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(2а + в)(</a:t>
            </a:r>
            <a:r>
              <a:rPr lang="ru-RU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2а) </a:t>
            </a:r>
          </a:p>
        </p:txBody>
      </p:sp>
      <p:sp>
        <p:nvSpPr>
          <p:cNvPr id="11" name="Овал 10"/>
          <p:cNvSpPr/>
          <p:nvPr/>
        </p:nvSpPr>
        <p:spPr>
          <a:xfrm>
            <a:off x="5364163" y="785794"/>
            <a:ext cx="2922613" cy="914419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4а</a:t>
            </a:r>
            <a:r>
              <a:rPr lang="ru-RU" sz="40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– в</a:t>
            </a:r>
            <a:r>
              <a:rPr lang="ru-RU" sz="40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0" y="2214554"/>
            <a:ext cx="4786314" cy="1430347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(а</a:t>
            </a:r>
            <a:r>
              <a:rPr lang="ru-RU" sz="40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– в)(а</a:t>
            </a:r>
            <a:r>
              <a:rPr lang="ru-RU" sz="40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+ в) </a:t>
            </a:r>
          </a:p>
        </p:txBody>
      </p:sp>
      <p:sp>
        <p:nvSpPr>
          <p:cNvPr id="13" name="Овал 12"/>
          <p:cNvSpPr/>
          <p:nvPr/>
        </p:nvSpPr>
        <p:spPr>
          <a:xfrm>
            <a:off x="0" y="3786190"/>
            <a:ext cx="4714876" cy="1571636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(4 – а</a:t>
            </a:r>
            <a:r>
              <a:rPr lang="ru-RU" sz="40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ru-RU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baseline="30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+ 4) </a:t>
            </a:r>
          </a:p>
        </p:txBody>
      </p:sp>
      <p:sp>
        <p:nvSpPr>
          <p:cNvPr id="15" name="Овал 14"/>
          <p:cNvSpPr/>
          <p:nvPr/>
        </p:nvSpPr>
        <p:spPr>
          <a:xfrm>
            <a:off x="5500694" y="2428868"/>
            <a:ext cx="2714644" cy="935038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+ в</a:t>
            </a:r>
            <a:r>
              <a:rPr lang="ru-RU" sz="40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786446" y="4000504"/>
            <a:ext cx="2376487" cy="847725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 – а</a:t>
            </a:r>
            <a:r>
              <a:rPr lang="ru-RU" sz="40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Равно 16"/>
          <p:cNvSpPr/>
          <p:nvPr/>
        </p:nvSpPr>
        <p:spPr>
          <a:xfrm>
            <a:off x="4929190" y="4143380"/>
            <a:ext cx="792163" cy="79216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он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57224" y="1214422"/>
            <a:ext cx="48558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69 · 71 =  4899</a:t>
            </a:r>
            <a:endParaRPr lang="ru-RU" sz="6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8929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Частные приемы быстрого счета </a:t>
            </a:r>
            <a:endParaRPr lang="ru-RU" sz="4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5500694" y="3213556"/>
            <a:ext cx="32861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500306"/>
            <a:ext cx="28777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(70 - 1 ) </a:t>
            </a:r>
            <a:endParaRPr lang="ru-RU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2500306"/>
            <a:ext cx="32528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(70 + 1) </a:t>
            </a:r>
            <a:endParaRPr lang="ru-RU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29256" y="2571744"/>
            <a:ext cx="40126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70</a:t>
            </a:r>
            <a:r>
              <a:rPr lang="ru-RU" sz="60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ru-RU" sz="60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endParaRPr lang="ru-RU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3786190"/>
            <a:ext cx="43332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4900 – 1 = </a:t>
            </a:r>
            <a:endParaRPr lang="ru-RU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4500562" y="3857628"/>
            <a:ext cx="278608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4899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  <p:bldP spid="11" grpId="0"/>
      <p:bldP spid="747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фон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1"/>
            <a:ext cx="9144001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750888" y="404813"/>
            <a:ext cx="77771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Lucida Sans Unicode" pitchFamily="34" charset="0"/>
              </a:rPr>
              <a:t> </a:t>
            </a:r>
            <a:endParaRPr lang="ru-RU" sz="3600" b="1">
              <a:latin typeface="Lucida Sans Unicode" pitchFamily="34" charset="0"/>
            </a:endParaRPr>
          </a:p>
          <a:p>
            <a:endParaRPr lang="ru-RU" b="1">
              <a:latin typeface="Lucida Sans Unicode" pitchFamily="34" charset="0"/>
            </a:endParaRPr>
          </a:p>
          <a:p>
            <a:endParaRPr lang="ru-RU" b="1">
              <a:latin typeface="Lucida Sans Unicode" pitchFamily="34" charset="0"/>
            </a:endParaRPr>
          </a:p>
          <a:p>
            <a:endParaRPr lang="ru-RU" b="1">
              <a:latin typeface="Lucida Sans Unicode" pitchFamily="34" charset="0"/>
            </a:endParaRPr>
          </a:p>
          <a:p>
            <a:endParaRPr lang="ru-RU" b="1">
              <a:latin typeface="Lucida Sans Unicode" pitchFamily="34" charset="0"/>
            </a:endParaRPr>
          </a:p>
          <a:p>
            <a:endParaRPr lang="ru-RU">
              <a:latin typeface="Lucida Sans Unicode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0" y="0"/>
            <a:ext cx="8929718" cy="4714884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Решаем у доски и </a:t>
            </a:r>
            <a:r>
              <a:rPr lang="ru-RU" sz="60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тетрадях</a:t>
            </a:r>
          </a:p>
          <a:p>
            <a:pPr algn="ctr">
              <a:defRPr/>
            </a:pPr>
            <a:r>
              <a:rPr lang="ru-RU" sz="60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6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854 (г, </a:t>
            </a:r>
            <a:r>
              <a:rPr lang="ru-RU" sz="6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6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и)</a:t>
            </a:r>
          </a:p>
        </p:txBody>
      </p:sp>
      <p:pic>
        <p:nvPicPr>
          <p:cNvPr id="13318" name="i-main-pic" descr="Картинка 9 из 684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5300" y="4652963"/>
            <a:ext cx="2298700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фон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Прямоугольник 3"/>
          <p:cNvSpPr>
            <a:spLocks noChangeArrowheads="1"/>
          </p:cNvSpPr>
          <p:nvPr/>
        </p:nvSpPr>
        <p:spPr bwMode="auto">
          <a:xfrm>
            <a:off x="750888" y="404813"/>
            <a:ext cx="77771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Lucida Sans Unicode" pitchFamily="34" charset="0"/>
              </a:rPr>
              <a:t> </a:t>
            </a:r>
            <a:endParaRPr lang="ru-RU" sz="3600" b="1">
              <a:latin typeface="Lucida Sans Unicode" pitchFamily="34" charset="0"/>
            </a:endParaRPr>
          </a:p>
          <a:p>
            <a:endParaRPr lang="ru-RU" b="1">
              <a:latin typeface="Lucida Sans Unicode" pitchFamily="34" charset="0"/>
            </a:endParaRPr>
          </a:p>
          <a:p>
            <a:endParaRPr lang="ru-RU" b="1">
              <a:latin typeface="Lucida Sans Unicode" pitchFamily="34" charset="0"/>
            </a:endParaRPr>
          </a:p>
          <a:p>
            <a:endParaRPr lang="ru-RU" b="1">
              <a:latin typeface="Lucida Sans Unicode" pitchFamily="34" charset="0"/>
            </a:endParaRPr>
          </a:p>
          <a:p>
            <a:endParaRPr lang="ru-RU" b="1">
              <a:latin typeface="Lucida Sans Unicode" pitchFamily="34" charset="0"/>
            </a:endParaRPr>
          </a:p>
          <a:p>
            <a:endParaRPr lang="ru-RU">
              <a:latin typeface="Lucida Sans Unicode" pitchFamily="34" charset="0"/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857224" y="0"/>
            <a:ext cx="7627938" cy="5572140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i="1" u="sng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Девиз урока:</a:t>
            </a:r>
            <a:r>
              <a:rPr lang="ru-RU" sz="44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 </a:t>
            </a:r>
          </a:p>
          <a:p>
            <a:pPr algn="ctr">
              <a:defRPr/>
            </a:pPr>
            <a:endParaRPr lang="ru-RU" sz="3200" b="1" i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4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Где есть желание, найдется путь!</a:t>
            </a:r>
          </a:p>
          <a:p>
            <a:pPr algn="r"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фон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1"/>
            <a:ext cx="9144001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Прямоугольник 3"/>
          <p:cNvSpPr>
            <a:spLocks noChangeArrowheads="1"/>
          </p:cNvSpPr>
          <p:nvPr/>
        </p:nvSpPr>
        <p:spPr bwMode="auto">
          <a:xfrm>
            <a:off x="750888" y="404813"/>
            <a:ext cx="77771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Lucida Sans Unicode" pitchFamily="34" charset="0"/>
              </a:rPr>
              <a:t> </a:t>
            </a:r>
            <a:endParaRPr lang="ru-RU" sz="3600" b="1">
              <a:latin typeface="Lucida Sans Unicode" pitchFamily="34" charset="0"/>
            </a:endParaRPr>
          </a:p>
          <a:p>
            <a:endParaRPr lang="ru-RU" b="1">
              <a:latin typeface="Lucida Sans Unicode" pitchFamily="34" charset="0"/>
            </a:endParaRPr>
          </a:p>
          <a:p>
            <a:endParaRPr lang="ru-RU" b="1">
              <a:latin typeface="Lucida Sans Unicode" pitchFamily="34" charset="0"/>
            </a:endParaRPr>
          </a:p>
          <a:p>
            <a:endParaRPr lang="ru-RU" b="1">
              <a:latin typeface="Lucida Sans Unicode" pitchFamily="34" charset="0"/>
            </a:endParaRPr>
          </a:p>
          <a:p>
            <a:endParaRPr lang="ru-RU" b="1">
              <a:latin typeface="Lucida Sans Unicode" pitchFamily="34" charset="0"/>
            </a:endParaRPr>
          </a:p>
          <a:p>
            <a:endParaRPr lang="ru-RU">
              <a:latin typeface="Lucida Sans Unicode" pitchFamily="34" charset="0"/>
            </a:endParaRPr>
          </a:p>
        </p:txBody>
      </p:sp>
      <p:pic>
        <p:nvPicPr>
          <p:cNvPr id="4" name="Picture 4" descr="фон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0" y="1285860"/>
            <a:ext cx="9144000" cy="207170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(x-3) · (x+3) = x</a:t>
            </a:r>
            <a:r>
              <a:rPr lang="en-US" sz="4400" b="1" i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3</a:t>
            </a:r>
            <a:r>
              <a:rPr lang="en-US" sz="4400" b="1" i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6000" b="1" i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-9;</a:t>
            </a:r>
            <a:endParaRPr lang="ru-RU" sz="6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0" y="3357562"/>
            <a:ext cx="9144000" cy="171451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(2a-3b) · (3b+2a) =</a:t>
            </a: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(2a)</a:t>
            </a:r>
            <a:r>
              <a:rPr lang="en-US" sz="40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(3b)</a:t>
            </a:r>
            <a:r>
              <a:rPr lang="en-US" sz="40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4a</a:t>
            </a:r>
            <a:r>
              <a:rPr lang="en-US" sz="5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9b</a:t>
            </a:r>
            <a:r>
              <a:rPr lang="en-US" sz="5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;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0" y="5143512"/>
            <a:ext cx="9144000" cy="171448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и) (8с + 9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d) ·</a:t>
            </a:r>
            <a:r>
              <a:rPr lang="en-US" sz="4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(9d – 8c) = 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81d</a:t>
            </a:r>
            <a:r>
              <a:rPr lang="en-US" sz="60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64c</a:t>
            </a:r>
            <a:r>
              <a:rPr lang="en-US" sz="60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0" y="0"/>
            <a:ext cx="9144000" cy="12858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Проверка</a:t>
            </a:r>
            <a:endParaRPr lang="ru-RU" sz="5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фон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ая выноска 2"/>
          <p:cNvSpPr/>
          <p:nvPr/>
        </p:nvSpPr>
        <p:spPr>
          <a:xfrm>
            <a:off x="755650" y="260350"/>
            <a:ext cx="7704138" cy="792163"/>
          </a:xfrm>
          <a:prstGeom prst="wedgeRectCallout">
            <a:avLst>
              <a:gd name="adj1" fmla="val -21036"/>
              <a:gd name="adj2" fmla="val 9260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00113" y="333375"/>
            <a:ext cx="7488237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Графический диктант</a:t>
            </a:r>
          </a:p>
        </p:txBody>
      </p:sp>
      <p:sp>
        <p:nvSpPr>
          <p:cNvPr id="14341" name="Содержимое 8"/>
          <p:cNvSpPr>
            <a:spLocks noGrp="1"/>
          </p:cNvSpPr>
          <p:nvPr>
            <p:ph idx="1"/>
          </p:nvPr>
        </p:nvSpPr>
        <p:spPr>
          <a:xfrm>
            <a:off x="428596" y="1285860"/>
            <a:ext cx="8218487" cy="5572140"/>
          </a:xfrm>
          <a:ln>
            <a:solidFill>
              <a:srgbClr val="C00000"/>
            </a:solidFill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«да»                            - «нет»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5а – в)(5а + в)  = 25а</a:t>
            </a:r>
            <a:r>
              <a:rPr lang="ru-RU" sz="4000" b="1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– в</a:t>
            </a:r>
            <a:r>
              <a:rPr lang="ru-RU" sz="4000" b="1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   </a:t>
            </a:r>
          </a:p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(7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5)(5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= 25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b="1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(100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1)(100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9999</a:t>
            </a:r>
          </a:p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(3 – 2а)(2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+3)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000" b="1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(5 + </a:t>
            </a:r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ru-RU" sz="4000" b="1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25 + х</a:t>
            </a:r>
            <a:r>
              <a:rPr lang="ru-RU" sz="4000" b="1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(4 –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000" b="1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16 –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b="1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pic>
        <p:nvPicPr>
          <p:cNvPr id="14342" name="Picture 3" descr="tempSha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5863" y="3429000"/>
            <a:ext cx="2878137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071538" y="1714488"/>
            <a:ext cx="50006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071538" y="1643050"/>
            <a:ext cx="571504" cy="714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5857884" y="1214422"/>
            <a:ext cx="571504" cy="557210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фон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3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3999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Проверка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8" descr="C:\Users\Земфира\Desktop\ФСУ новый\картинки для презентации\Рисунок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4364" y="0"/>
            <a:ext cx="2619636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Объект 2"/>
          <p:cNvSpPr>
            <a:spLocks noGrp="1"/>
          </p:cNvSpPr>
          <p:nvPr>
            <p:ph idx="1"/>
          </p:nvPr>
        </p:nvSpPr>
        <p:spPr>
          <a:xfrm>
            <a:off x="0" y="1357298"/>
            <a:ext cx="8769350" cy="5153044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5400" b="1" dirty="0" smtClean="0">
                <a:solidFill>
                  <a:srgbClr val="FF0000"/>
                </a:solidFill>
              </a:rPr>
              <a:t>__/\__ __/\/\</a:t>
            </a:r>
            <a:endParaRPr lang="ru-RU" sz="5400" b="1" dirty="0" smtClean="0">
              <a:solidFill>
                <a:srgbClr val="FF0000"/>
              </a:solidFill>
            </a:endParaRPr>
          </a:p>
          <a:p>
            <a:pPr algn="ctr">
              <a:buFont typeface="Arial" charset="0"/>
              <a:buNone/>
            </a:pPr>
            <a:endParaRPr lang="ru-RU" b="1" dirty="0" smtClean="0">
              <a:solidFill>
                <a:srgbClr val="0000FF"/>
              </a:solidFill>
            </a:endParaRPr>
          </a:p>
          <a:p>
            <a:pPr algn="ctr">
              <a:buFont typeface="Arial" charset="0"/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Критерии оценивания:</a:t>
            </a:r>
          </a:p>
          <a:p>
            <a:pPr algn="ctr">
              <a:buFont typeface="Arial" charset="0"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Оценка «5»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6 правильных ответов</a:t>
            </a:r>
          </a:p>
          <a:p>
            <a:pPr algn="ctr">
              <a:buFont typeface="Arial" charset="0"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Оценка «4»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5-4 правильных ответов</a:t>
            </a:r>
          </a:p>
          <a:p>
            <a:pPr algn="ctr">
              <a:buFont typeface="Arial" charset="0"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Оценка «3»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3 правильных ответов</a:t>
            </a:r>
          </a:p>
          <a:p>
            <a:pPr algn="ctr">
              <a:buFont typeface="Arial" charset="0"/>
              <a:buNone/>
            </a:pPr>
            <a:endParaRPr lang="ru-RU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фон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-31750"/>
            <a:ext cx="9142412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11300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ая прямоугольная выноска 9"/>
          <p:cNvSpPr/>
          <p:nvPr/>
        </p:nvSpPr>
        <p:spPr>
          <a:xfrm rot="10800000" flipV="1">
            <a:off x="3095625" y="0"/>
            <a:ext cx="6048375" cy="936625"/>
          </a:xfrm>
          <a:prstGeom prst="wedgeRoundRectCallout">
            <a:avLst>
              <a:gd name="adj1" fmla="val -20217"/>
              <a:gd name="adj2" fmla="val 96578"/>
              <a:gd name="adj3" fmla="val 16667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Самостоятельно</a:t>
            </a:r>
            <a:endParaRPr lang="ru-RU" sz="5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357158" y="1357298"/>
            <a:ext cx="4286248" cy="1150938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854 (</a:t>
            </a:r>
            <a:r>
              <a:rPr lang="ru-RU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е)</a:t>
            </a:r>
          </a:p>
        </p:txBody>
      </p:sp>
      <p:sp>
        <p:nvSpPr>
          <p:cNvPr id="16" name="Овал 15"/>
          <p:cNvSpPr/>
          <p:nvPr/>
        </p:nvSpPr>
        <p:spPr>
          <a:xfrm>
            <a:off x="4929190" y="1428736"/>
            <a:ext cx="4464050" cy="1079500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857 (б, г, </a:t>
            </a:r>
            <a:r>
              <a:rPr lang="ru-RU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7" name="Овал 16"/>
          <p:cNvSpPr/>
          <p:nvPr/>
        </p:nvSpPr>
        <p:spPr>
          <a:xfrm>
            <a:off x="-214346" y="2643182"/>
            <a:ext cx="9715568" cy="307183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(2</a:t>
            </a:r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1)(2</a:t>
            </a:r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+ 1) = (2</a:t>
            </a:r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ru-RU" sz="40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1</a:t>
            </a:r>
            <a:r>
              <a:rPr lang="ru-RU" sz="40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baseline="30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 1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е) (7 + 3</a:t>
            </a:r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ru-RU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7) = (3</a:t>
            </a:r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0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(7)</a:t>
            </a:r>
            <a:r>
              <a:rPr lang="ru-RU" sz="40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000" b="1" baseline="30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49;</a:t>
            </a:r>
          </a:p>
        </p:txBody>
      </p:sp>
      <p:sp>
        <p:nvSpPr>
          <p:cNvPr id="9" name="Овал 8"/>
          <p:cNvSpPr/>
          <p:nvPr/>
        </p:nvSpPr>
        <p:spPr>
          <a:xfrm>
            <a:off x="-357222" y="2143116"/>
            <a:ext cx="10001320" cy="47148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(4 +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lang="ru-RU" sz="3200" b="1" baseline="30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)(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lang="ru-RU" sz="3200" b="1" baseline="300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3200" b="1" baseline="30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4) = (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lang="ru-RU" sz="3200" b="1" baseline="30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ru-RU" sz="3200" b="1" baseline="30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4</a:t>
            </a:r>
            <a:r>
              <a:rPr lang="ru-RU" sz="3200" b="1" baseline="30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lang="ru-RU" sz="3200" b="1" baseline="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16;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hangingPunct="0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г) (0,7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lang="ru-RU" sz="3200" b="1" baseline="30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)(0,7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lang="ru-RU" sz="3200" b="1" baseline="30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= (0,7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ru-RU" sz="3200" b="1" baseline="30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(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lang="ru-RU" sz="3200" b="1" baseline="30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ru-RU" sz="3200" b="1" baseline="30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hangingPunct="0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0,49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lang="ru-RU" sz="3200" b="1" baseline="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lang="ru-RU" sz="3200" b="1" baseline="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hangingPunct="0"/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(5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lang="ru-RU" sz="3200" b="1" baseline="30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+ 2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lang="ru-RU" sz="3200" b="1" baseline="30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)(5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lang="ru-RU" sz="3200" b="1" baseline="30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2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lang="ru-RU" sz="3200" b="1" baseline="30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= (5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lang="ru-RU" sz="3200" b="1" baseline="30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ru-RU" sz="3200" b="1" baseline="30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(2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lang="ru-RU" sz="3200" b="1" baseline="30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ru-RU" sz="3200" b="1" baseline="30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hangingPunct="0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25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lang="ru-RU" sz="3200" b="1" baseline="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4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lang="ru-RU" sz="3200" b="1" baseline="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0.13218 L 0.02361 0.7344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7" grpId="1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фон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6075" cy="705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ая прямоугольная выноска 8"/>
          <p:cNvSpPr/>
          <p:nvPr/>
        </p:nvSpPr>
        <p:spPr>
          <a:xfrm rot="10800000" flipV="1">
            <a:off x="1908175" y="260350"/>
            <a:ext cx="6048375" cy="936625"/>
          </a:xfrm>
          <a:prstGeom prst="wedgeRoundRectCallout">
            <a:avLst>
              <a:gd name="adj1" fmla="val -20217"/>
              <a:gd name="adj2" fmla="val 96578"/>
              <a:gd name="adj3" fmla="val 16667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Рефлексия</a:t>
            </a:r>
            <a:endParaRPr lang="ru-RU" sz="6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8436" name="Picture 2" descr="C:\Documents and Settings\Надежда\Рабочий стол\0013_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357826"/>
            <a:ext cx="2500298" cy="181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1187450" y="1412875"/>
            <a:ext cx="1584325" cy="1295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38" name="TextBox 12"/>
          <p:cNvSpPr txBox="1">
            <a:spLocks noChangeArrowheads="1"/>
          </p:cNvSpPr>
          <p:nvPr/>
        </p:nvSpPr>
        <p:spPr bwMode="auto">
          <a:xfrm>
            <a:off x="1785918" y="4786322"/>
            <a:ext cx="645638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понял тему урока</a:t>
            </a:r>
          </a:p>
        </p:txBody>
      </p:sp>
      <p:sp>
        <p:nvSpPr>
          <p:cNvPr id="18439" name="TextBox 13"/>
          <p:cNvSpPr txBox="1">
            <a:spLocks noChangeArrowheads="1"/>
          </p:cNvSpPr>
          <p:nvPr/>
        </p:nvSpPr>
        <p:spPr bwMode="auto">
          <a:xfrm>
            <a:off x="2916238" y="1714488"/>
            <a:ext cx="62277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урока понятна</a:t>
            </a:r>
          </a:p>
        </p:txBody>
      </p:sp>
      <p:sp>
        <p:nvSpPr>
          <p:cNvPr id="18440" name="TextBox 14"/>
          <p:cNvSpPr txBox="1">
            <a:spLocks noChangeArrowheads="1"/>
          </p:cNvSpPr>
          <p:nvPr/>
        </p:nvSpPr>
        <p:spPr bwMode="auto">
          <a:xfrm>
            <a:off x="1928794" y="3143248"/>
            <a:ext cx="72152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Недостаточно усвоил тему</a:t>
            </a:r>
          </a:p>
        </p:txBody>
      </p:sp>
      <p:sp>
        <p:nvSpPr>
          <p:cNvPr id="16" name="Овал 15"/>
          <p:cNvSpPr/>
          <p:nvPr/>
        </p:nvSpPr>
        <p:spPr>
          <a:xfrm>
            <a:off x="214282" y="2857496"/>
            <a:ext cx="1584325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0" y="4500570"/>
            <a:ext cx="1643042" cy="14398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438" grpId="0"/>
      <p:bldP spid="18440" grpId="0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5" descr="фон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387350"/>
            <a:ext cx="9158288" cy="724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0" y="2428868"/>
            <a:ext cx="8858280" cy="321471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28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32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34, </a:t>
            </a:r>
            <a:r>
              <a:rPr lang="ru-RU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№ 855, № </a:t>
            </a:r>
            <a:r>
              <a:rPr lang="ru-RU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857 (ж – к), </a:t>
            </a:r>
            <a:r>
              <a:rPr lang="ru-RU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№ 859 </a:t>
            </a:r>
            <a:r>
              <a:rPr lang="ru-RU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(г – е</a:t>
            </a:r>
            <a:r>
              <a:rPr lang="ru-RU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5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PubRRectCallout"/>
          <p:cNvSpPr>
            <a:spLocks noEditPoints="1" noChangeArrowheads="1"/>
          </p:cNvSpPr>
          <p:nvPr/>
        </p:nvSpPr>
        <p:spPr bwMode="auto">
          <a:xfrm>
            <a:off x="1785918" y="-285776"/>
            <a:ext cx="6929486" cy="1428759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Домашнее задание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33" name="Picture 9" descr="Рисунок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00042"/>
            <a:ext cx="21526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он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1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Устные упражнения</a:t>
            </a:r>
            <a:endParaRPr lang="ru-RU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0010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Прочитайте выражения: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32770" name="Object 16"/>
          <p:cNvGraphicFramePr>
            <a:graphicFrameLocks noChangeAspect="1"/>
          </p:cNvGraphicFramePr>
          <p:nvPr/>
        </p:nvGraphicFramePr>
        <p:xfrm>
          <a:off x="285720" y="1857364"/>
          <a:ext cx="1928826" cy="779293"/>
        </p:xfrm>
        <a:graphic>
          <a:graphicData uri="http://schemas.openxmlformats.org/presentationml/2006/ole">
            <p:oleObj spid="_x0000_s32770" name="Equation" r:id="rId4" imgW="723600" imgH="291960" progId="">
              <p:embed/>
            </p:oleObj>
          </a:graphicData>
        </a:graphic>
      </p:graphicFrame>
      <p:graphicFrame>
        <p:nvGraphicFramePr>
          <p:cNvPr id="32771" name="Object 18"/>
          <p:cNvGraphicFramePr>
            <a:graphicFrameLocks noChangeAspect="1"/>
          </p:cNvGraphicFramePr>
          <p:nvPr/>
        </p:nvGraphicFramePr>
        <p:xfrm>
          <a:off x="2500298" y="1857364"/>
          <a:ext cx="1785950" cy="776241"/>
        </p:xfrm>
        <a:graphic>
          <a:graphicData uri="http://schemas.openxmlformats.org/presentationml/2006/ole">
            <p:oleObj spid="_x0000_s32771" name="Equation" r:id="rId5" imgW="672840" imgH="291960" progId="">
              <p:embed/>
            </p:oleObj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4429124" y="1857364"/>
          <a:ext cx="1807504" cy="757237"/>
        </p:xfrm>
        <a:graphic>
          <a:graphicData uri="http://schemas.openxmlformats.org/presentationml/2006/ole">
            <p:oleObj spid="_x0000_s32772" name="Equation" r:id="rId6" imgW="698400" imgH="291960" progId="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14282" y="3571876"/>
            <a:ext cx="5399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Выполните действия: </a:t>
            </a:r>
          </a:p>
        </p:txBody>
      </p:sp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214282" y="4286256"/>
          <a:ext cx="1491794" cy="714380"/>
        </p:xfrm>
        <a:graphic>
          <a:graphicData uri="http://schemas.openxmlformats.org/presentationml/2006/ole">
            <p:oleObj spid="_x0000_s32774" name="Equation" r:id="rId7" imgW="609480" imgH="291960" progId="">
              <p:embed/>
            </p:oleObj>
          </a:graphicData>
        </a:graphic>
      </p:graphicFrame>
      <p:graphicFrame>
        <p:nvGraphicFramePr>
          <p:cNvPr id="29719" name="Object 23"/>
          <p:cNvGraphicFramePr>
            <a:graphicFrameLocks noChangeAspect="1"/>
          </p:cNvGraphicFramePr>
          <p:nvPr/>
        </p:nvGraphicFramePr>
        <p:xfrm>
          <a:off x="1928794" y="4286256"/>
          <a:ext cx="1000132" cy="721435"/>
        </p:xfrm>
        <a:graphic>
          <a:graphicData uri="http://schemas.openxmlformats.org/presentationml/2006/ole">
            <p:oleObj spid="_x0000_s32775" name="Equation" r:id="rId8" imgW="406080" imgH="291960" progId="">
              <p:embed/>
            </p:oleObj>
          </a:graphicData>
        </a:graphic>
      </p:graphicFrame>
      <p:graphicFrame>
        <p:nvGraphicFramePr>
          <p:cNvPr id="32776" name="Object 24"/>
          <p:cNvGraphicFramePr>
            <a:graphicFrameLocks noChangeAspect="1"/>
          </p:cNvGraphicFramePr>
          <p:nvPr/>
        </p:nvGraphicFramePr>
        <p:xfrm>
          <a:off x="3428992" y="4214818"/>
          <a:ext cx="1887539" cy="702459"/>
        </p:xfrm>
        <a:graphic>
          <a:graphicData uri="http://schemas.openxmlformats.org/presentationml/2006/ole">
            <p:oleObj spid="_x0000_s32776" name="Equation" r:id="rId9" imgW="787320" imgH="291960" progId="">
              <p:embed/>
            </p:oleObj>
          </a:graphicData>
        </a:graphic>
      </p:graphicFrame>
      <p:graphicFrame>
        <p:nvGraphicFramePr>
          <p:cNvPr id="29721" name="Object 25"/>
          <p:cNvGraphicFramePr>
            <a:graphicFrameLocks noChangeAspect="1"/>
          </p:cNvGraphicFramePr>
          <p:nvPr/>
        </p:nvGraphicFramePr>
        <p:xfrm>
          <a:off x="5572132" y="4286256"/>
          <a:ext cx="1785950" cy="763274"/>
        </p:xfrm>
        <a:graphic>
          <a:graphicData uri="http://schemas.openxmlformats.org/presentationml/2006/ole">
            <p:oleObj spid="_x0000_s32777" name="Equation" r:id="rId10" imgW="685800" imgH="291960" progId="">
              <p:embed/>
            </p:oleObj>
          </a:graphicData>
        </a:graphic>
      </p:graphicFrame>
      <p:graphicFrame>
        <p:nvGraphicFramePr>
          <p:cNvPr id="32778" name="Object 26"/>
          <p:cNvGraphicFramePr>
            <a:graphicFrameLocks noChangeAspect="1"/>
          </p:cNvGraphicFramePr>
          <p:nvPr/>
        </p:nvGraphicFramePr>
        <p:xfrm>
          <a:off x="357158" y="5357826"/>
          <a:ext cx="2448648" cy="1170380"/>
        </p:xfrm>
        <a:graphic>
          <a:graphicData uri="http://schemas.openxmlformats.org/presentationml/2006/ole">
            <p:oleObj spid="_x0000_s32778" name="Equation" r:id="rId11" imgW="825480" imgH="393480" progId="">
              <p:embed/>
            </p:oleObj>
          </a:graphicData>
        </a:graphic>
      </p:graphicFrame>
      <p:graphicFrame>
        <p:nvGraphicFramePr>
          <p:cNvPr id="29723" name="Object 27"/>
          <p:cNvGraphicFramePr>
            <a:graphicFrameLocks noChangeAspect="1"/>
          </p:cNvGraphicFramePr>
          <p:nvPr/>
        </p:nvGraphicFramePr>
        <p:xfrm>
          <a:off x="3000364" y="5286388"/>
          <a:ext cx="1785950" cy="1155887"/>
        </p:xfrm>
        <a:graphic>
          <a:graphicData uri="http://schemas.openxmlformats.org/presentationml/2006/ole">
            <p:oleObj spid="_x0000_s32779" name="Equation" r:id="rId12" imgW="609480" imgH="393480" progId="">
              <p:embed/>
            </p:oleObj>
          </a:graphicData>
        </a:graphic>
      </p:graphicFrame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6429388" y="1857364"/>
            <a:ext cx="221457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4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4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ru-RU" sz="4400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5786" y="2714620"/>
            <a:ext cx="11881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2000232" y="2718997"/>
            <a:ext cx="164307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у; 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3786182" y="2714620"/>
            <a:ext cx="21431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+ в; 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>
                                            <p:subSp spid="_x0000_s32770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subSp spid="_x0000_s3277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">
                                            <p:subSp spid="_x0000_s3277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10" grpId="0"/>
      <p:bldP spid="32784" grpId="0" autoUpdateAnimBg="0"/>
      <p:bldP spid="22" grpId="0" autoUpdateAnimBg="0"/>
      <p:bldP spid="32780" grpId="0"/>
      <p:bldP spid="327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он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1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Устные упражнения</a:t>
            </a:r>
            <a:endParaRPr lang="ru-RU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928670"/>
            <a:ext cx="5399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Выполните действия: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4282" y="2714620"/>
            <a:ext cx="86090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Является ли тождеством равенство: </a:t>
            </a:r>
          </a:p>
        </p:txBody>
      </p:sp>
      <p:graphicFrame>
        <p:nvGraphicFramePr>
          <p:cNvPr id="32780" name="Object 34"/>
          <p:cNvGraphicFramePr>
            <a:graphicFrameLocks noChangeAspect="1"/>
          </p:cNvGraphicFramePr>
          <p:nvPr/>
        </p:nvGraphicFramePr>
        <p:xfrm>
          <a:off x="428596" y="3857628"/>
          <a:ext cx="1643042" cy="946486"/>
        </p:xfrm>
        <a:graphic>
          <a:graphicData uri="http://schemas.openxmlformats.org/presentationml/2006/ole">
            <p:oleObj spid="_x0000_s69644" name="Equation" r:id="rId4" imgW="507960" imgH="291960" progId="">
              <p:embed/>
            </p:oleObj>
          </a:graphicData>
        </a:graphic>
      </p:graphicFrame>
      <p:graphicFrame>
        <p:nvGraphicFramePr>
          <p:cNvPr id="32781" name="Object 29"/>
          <p:cNvGraphicFramePr>
            <a:graphicFrameLocks noChangeAspect="1"/>
          </p:cNvGraphicFramePr>
          <p:nvPr/>
        </p:nvGraphicFramePr>
        <p:xfrm>
          <a:off x="2071670" y="3929066"/>
          <a:ext cx="1636914" cy="857232"/>
        </p:xfrm>
        <a:graphic>
          <a:graphicData uri="http://schemas.openxmlformats.org/presentationml/2006/ole">
            <p:oleObj spid="_x0000_s69645" name="Equation" r:id="rId5" imgW="558720" imgH="291960" progId="">
              <p:embed/>
            </p:oleObj>
          </a:graphicData>
        </a:graphic>
      </p:graphicFrame>
      <p:graphicFrame>
        <p:nvGraphicFramePr>
          <p:cNvPr id="32782" name="Object 31"/>
          <p:cNvGraphicFramePr>
            <a:graphicFrameLocks noChangeAspect="1"/>
          </p:cNvGraphicFramePr>
          <p:nvPr/>
        </p:nvGraphicFramePr>
        <p:xfrm>
          <a:off x="642910" y="5143512"/>
          <a:ext cx="2500327" cy="852196"/>
        </p:xfrm>
        <a:graphic>
          <a:graphicData uri="http://schemas.openxmlformats.org/presentationml/2006/ole">
            <p:oleObj spid="_x0000_s69646" name="Equation" r:id="rId6" imgW="634680" imgH="291960" progId="">
              <p:embed/>
            </p:oleObj>
          </a:graphicData>
        </a:graphic>
      </p:graphicFrame>
      <p:graphicFrame>
        <p:nvGraphicFramePr>
          <p:cNvPr id="32783" name="Object 30"/>
          <p:cNvGraphicFramePr>
            <a:graphicFrameLocks noChangeAspect="1"/>
          </p:cNvGraphicFramePr>
          <p:nvPr/>
        </p:nvGraphicFramePr>
        <p:xfrm>
          <a:off x="3214678" y="5214950"/>
          <a:ext cx="1830012" cy="714356"/>
        </p:xfrm>
        <a:graphic>
          <a:graphicData uri="http://schemas.openxmlformats.org/presentationml/2006/ole">
            <p:oleObj spid="_x0000_s69647" name="Equation" r:id="rId7" imgW="482400" imgH="253800" progId="">
              <p:embed/>
            </p:oleObj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571472" y="1785926"/>
            <a:ext cx="14061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(4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1857356" y="1790303"/>
            <a:ext cx="207170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 16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ru-RU" sz="44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43372" y="1785926"/>
            <a:ext cx="21098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(6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6215074" y="1785926"/>
            <a:ext cx="215155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36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en-US" sz="44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44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10" grpId="0" autoUpdateAnimBg="0"/>
      <p:bldP spid="17" grpId="0"/>
      <p:bldP spid="21" grpId="0"/>
      <p:bldP spid="69648" grpId="0"/>
      <p:bldP spid="23" grpId="0"/>
      <p:bldP spid="696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он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8929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повторения</a:t>
            </a:r>
            <a:endParaRPr lang="ru-RU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928670"/>
            <a:ext cx="7858180" cy="209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143248"/>
            <a:ext cx="8509159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286256"/>
            <a:ext cx="7429552" cy="223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фон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1"/>
            <a:ext cx="9144001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Прямоугольник 3"/>
          <p:cNvSpPr>
            <a:spLocks noChangeArrowheads="1"/>
          </p:cNvSpPr>
          <p:nvPr/>
        </p:nvSpPr>
        <p:spPr bwMode="auto">
          <a:xfrm>
            <a:off x="750888" y="404813"/>
            <a:ext cx="77771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Lucida Sans Unicode" pitchFamily="34" charset="0"/>
              </a:rPr>
              <a:t> </a:t>
            </a:r>
            <a:endParaRPr lang="ru-RU" sz="3600" b="1">
              <a:latin typeface="Lucida Sans Unicode" pitchFamily="34" charset="0"/>
            </a:endParaRPr>
          </a:p>
          <a:p>
            <a:endParaRPr lang="ru-RU" b="1">
              <a:latin typeface="Lucida Sans Unicode" pitchFamily="34" charset="0"/>
            </a:endParaRPr>
          </a:p>
          <a:p>
            <a:endParaRPr lang="ru-RU" b="1">
              <a:latin typeface="Lucida Sans Unicode" pitchFamily="34" charset="0"/>
            </a:endParaRPr>
          </a:p>
          <a:p>
            <a:endParaRPr lang="ru-RU" b="1">
              <a:latin typeface="Lucida Sans Unicode" pitchFamily="34" charset="0"/>
            </a:endParaRPr>
          </a:p>
          <a:p>
            <a:endParaRPr lang="ru-RU" b="1">
              <a:latin typeface="Lucida Sans Unicode" pitchFamily="34" charset="0"/>
            </a:endParaRPr>
          </a:p>
          <a:p>
            <a:endParaRPr lang="ru-RU">
              <a:latin typeface="Lucida Sans Unicode" pitchFamily="34" charset="0"/>
            </a:endParaRPr>
          </a:p>
        </p:txBody>
      </p:sp>
      <p:pic>
        <p:nvPicPr>
          <p:cNvPr id="4" name="Picture 4" descr="фон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5100"/>
            <a:ext cx="9144001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1357290" y="2714620"/>
            <a:ext cx="6143668" cy="271464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Раскрыть скобки</a:t>
            </a:r>
            <a:endParaRPr lang="ru-RU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0" y="785794"/>
            <a:ext cx="4286248" cy="98583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(3k – 2m)</a:t>
            </a:r>
            <a:r>
              <a:rPr lang="en-US" sz="4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000628" y="642918"/>
            <a:ext cx="3571900" cy="11287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(2n + p)</a:t>
            </a:r>
            <a:r>
              <a:rPr lang="en-US" sz="4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фон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1"/>
            <a:ext cx="9144001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Прямоугольник 3"/>
          <p:cNvSpPr>
            <a:spLocks noChangeArrowheads="1"/>
          </p:cNvSpPr>
          <p:nvPr/>
        </p:nvSpPr>
        <p:spPr bwMode="auto">
          <a:xfrm>
            <a:off x="750888" y="404813"/>
            <a:ext cx="77771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Lucida Sans Unicode" pitchFamily="34" charset="0"/>
              </a:rPr>
              <a:t> </a:t>
            </a:r>
            <a:endParaRPr lang="ru-RU" sz="3600" b="1">
              <a:latin typeface="Lucida Sans Unicode" pitchFamily="34" charset="0"/>
            </a:endParaRPr>
          </a:p>
          <a:p>
            <a:endParaRPr lang="ru-RU" b="1">
              <a:latin typeface="Lucida Sans Unicode" pitchFamily="34" charset="0"/>
            </a:endParaRPr>
          </a:p>
          <a:p>
            <a:endParaRPr lang="ru-RU" b="1">
              <a:latin typeface="Lucida Sans Unicode" pitchFamily="34" charset="0"/>
            </a:endParaRPr>
          </a:p>
          <a:p>
            <a:endParaRPr lang="ru-RU" b="1">
              <a:latin typeface="Lucida Sans Unicode" pitchFamily="34" charset="0"/>
            </a:endParaRPr>
          </a:p>
          <a:p>
            <a:endParaRPr lang="ru-RU" b="1">
              <a:latin typeface="Lucida Sans Unicode" pitchFamily="34" charset="0"/>
            </a:endParaRPr>
          </a:p>
          <a:p>
            <a:endParaRPr lang="ru-RU">
              <a:latin typeface="Lucida Sans Unicode" pitchFamily="34" charset="0"/>
            </a:endParaRPr>
          </a:p>
        </p:txBody>
      </p:sp>
      <p:pic>
        <p:nvPicPr>
          <p:cNvPr id="4" name="Picture 4" descr="фон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285720" y="1500174"/>
            <a:ext cx="8643998" cy="150019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Раскрыть скобки</a:t>
            </a:r>
            <a:endParaRPr lang="ru-RU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0" y="3143248"/>
            <a:ext cx="9144000" cy="14287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(3k – 2m)</a:t>
            </a:r>
            <a:r>
              <a:rPr lang="en-US" sz="4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 lvl="0" algn="ctr"/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9k</a:t>
            </a:r>
            <a:r>
              <a:rPr lang="en-US" sz="4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12km + 4m</a:t>
            </a:r>
            <a:r>
              <a:rPr lang="en-US" sz="4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0" y="4714884"/>
            <a:ext cx="7858148" cy="200026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(2n + p)</a:t>
            </a:r>
            <a:r>
              <a:rPr lang="en-US" sz="4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4n</a:t>
            </a:r>
            <a:r>
              <a:rPr lang="en-US" sz="4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+ 4np + p</a:t>
            </a:r>
            <a:r>
              <a:rPr lang="en-US" sz="4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42910" y="0"/>
            <a:ext cx="7843886" cy="134300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Проверка </a:t>
            </a:r>
            <a:endParaRPr lang="ru-RU" sz="5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фон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1"/>
            <a:ext cx="9144001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Прямоугольник 3"/>
          <p:cNvSpPr>
            <a:spLocks noChangeArrowheads="1"/>
          </p:cNvSpPr>
          <p:nvPr/>
        </p:nvSpPr>
        <p:spPr bwMode="auto">
          <a:xfrm>
            <a:off x="750888" y="404813"/>
            <a:ext cx="77771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Lucida Sans Unicode" pitchFamily="34" charset="0"/>
              </a:rPr>
              <a:t> </a:t>
            </a:r>
            <a:endParaRPr lang="ru-RU" sz="3600" b="1">
              <a:latin typeface="Lucida Sans Unicode" pitchFamily="34" charset="0"/>
            </a:endParaRPr>
          </a:p>
          <a:p>
            <a:endParaRPr lang="ru-RU" b="1">
              <a:latin typeface="Lucida Sans Unicode" pitchFamily="34" charset="0"/>
            </a:endParaRPr>
          </a:p>
          <a:p>
            <a:endParaRPr lang="ru-RU" b="1">
              <a:latin typeface="Lucida Sans Unicode" pitchFamily="34" charset="0"/>
            </a:endParaRPr>
          </a:p>
          <a:p>
            <a:endParaRPr lang="ru-RU" b="1">
              <a:latin typeface="Lucida Sans Unicode" pitchFamily="34" charset="0"/>
            </a:endParaRPr>
          </a:p>
          <a:p>
            <a:endParaRPr lang="ru-RU" b="1">
              <a:latin typeface="Lucida Sans Unicode" pitchFamily="34" charset="0"/>
            </a:endParaRPr>
          </a:p>
          <a:p>
            <a:endParaRPr lang="ru-RU">
              <a:latin typeface="Lucida Sans Unicode" pitchFamily="34" charset="0"/>
            </a:endParaRPr>
          </a:p>
        </p:txBody>
      </p:sp>
      <p:pic>
        <p:nvPicPr>
          <p:cNvPr id="4" name="Picture 4" descr="фон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вал 11"/>
          <p:cNvSpPr/>
          <p:nvPr/>
        </p:nvSpPr>
        <p:spPr>
          <a:xfrm>
            <a:off x="142844" y="3286124"/>
            <a:ext cx="6072230" cy="162878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36x</a:t>
            </a:r>
            <a:r>
              <a:rPr lang="en-US" sz="40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+ 48xy + 16y</a:t>
            </a:r>
            <a:r>
              <a:rPr lang="en-US" sz="40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071802" y="5072074"/>
            <a:ext cx="5857916" cy="135729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44550">
              <a:lnSpc>
                <a:spcPct val="90000"/>
              </a:lnSpc>
              <a:spcAft>
                <a:spcPct val="35000"/>
              </a:spcAft>
            </a:pP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25a</a:t>
            </a:r>
            <a:r>
              <a:rPr lang="en-US" sz="40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- 30ab  + 9b</a:t>
            </a:r>
            <a:r>
              <a:rPr lang="en-US" sz="40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85720" y="285728"/>
            <a:ext cx="6429420" cy="250033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Разложите на множители </a:t>
            </a:r>
            <a:endParaRPr lang="ru-RU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фон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1"/>
            <a:ext cx="9144001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Прямоугольник 3"/>
          <p:cNvSpPr>
            <a:spLocks noChangeArrowheads="1"/>
          </p:cNvSpPr>
          <p:nvPr/>
        </p:nvSpPr>
        <p:spPr bwMode="auto">
          <a:xfrm>
            <a:off x="750888" y="404813"/>
            <a:ext cx="77771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Lucida Sans Unicode" pitchFamily="34" charset="0"/>
              </a:rPr>
              <a:t> </a:t>
            </a:r>
            <a:endParaRPr lang="ru-RU" sz="3600" b="1">
              <a:latin typeface="Lucida Sans Unicode" pitchFamily="34" charset="0"/>
            </a:endParaRPr>
          </a:p>
          <a:p>
            <a:endParaRPr lang="ru-RU" b="1">
              <a:latin typeface="Lucida Sans Unicode" pitchFamily="34" charset="0"/>
            </a:endParaRPr>
          </a:p>
          <a:p>
            <a:endParaRPr lang="ru-RU" b="1">
              <a:latin typeface="Lucida Sans Unicode" pitchFamily="34" charset="0"/>
            </a:endParaRPr>
          </a:p>
          <a:p>
            <a:endParaRPr lang="ru-RU" b="1">
              <a:latin typeface="Lucida Sans Unicode" pitchFamily="34" charset="0"/>
            </a:endParaRPr>
          </a:p>
          <a:p>
            <a:endParaRPr lang="ru-RU" b="1">
              <a:latin typeface="Lucida Sans Unicode" pitchFamily="34" charset="0"/>
            </a:endParaRPr>
          </a:p>
          <a:p>
            <a:endParaRPr lang="ru-RU">
              <a:latin typeface="Lucida Sans Unicode" pitchFamily="34" charset="0"/>
            </a:endParaRPr>
          </a:p>
        </p:txBody>
      </p:sp>
      <p:pic>
        <p:nvPicPr>
          <p:cNvPr id="4" name="Picture 4" descr="фон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0" y="1000108"/>
            <a:ext cx="8215370" cy="171451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Разложите на множители </a:t>
            </a:r>
            <a:endParaRPr lang="ru-RU" sz="5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1406" y="2857496"/>
            <a:ext cx="9144000" cy="17859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36x</a:t>
            </a:r>
            <a:r>
              <a:rPr lang="en-US" sz="5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+ 48xy + 16y</a:t>
            </a:r>
            <a:r>
              <a:rPr lang="en-US" sz="5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(6x + 4y)</a:t>
            </a:r>
            <a:r>
              <a:rPr lang="en-US" sz="5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42844" y="4857760"/>
            <a:ext cx="9001156" cy="185738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550">
              <a:lnSpc>
                <a:spcPct val="90000"/>
              </a:lnSpc>
              <a:spcAft>
                <a:spcPct val="35000"/>
              </a:spcAft>
            </a:pP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25a</a:t>
            </a:r>
            <a:r>
              <a:rPr lang="en-US" sz="5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- 30ab  + 9b</a:t>
            </a:r>
            <a:r>
              <a:rPr lang="en-US" sz="5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844550">
              <a:lnSpc>
                <a:spcPct val="90000"/>
              </a:lnSpc>
              <a:spcAft>
                <a:spcPct val="35000"/>
              </a:spcAft>
            </a:pP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(5a – 3b)</a:t>
            </a:r>
            <a:r>
              <a:rPr lang="en-US" sz="5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57224" y="0"/>
            <a:ext cx="8286776" cy="10001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Проверка</a:t>
            </a:r>
            <a:endParaRPr lang="ru-RU" sz="5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4194</TotalTime>
  <Words>733</Words>
  <Application>Microsoft Office PowerPoint</Application>
  <PresentationFormat>Экран (4:3)</PresentationFormat>
  <Paragraphs>206</Paragraphs>
  <Slides>25</Slides>
  <Notes>0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Equation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Земфира</dc:creator>
  <cp:lastModifiedBy>Admin</cp:lastModifiedBy>
  <cp:revision>375</cp:revision>
  <dcterms:created xsi:type="dcterms:W3CDTF">2012-02-28T15:49:43Z</dcterms:created>
  <dcterms:modified xsi:type="dcterms:W3CDTF">2018-02-17T10:04:04Z</dcterms:modified>
</cp:coreProperties>
</file>