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7" r:id="rId2"/>
    <p:sldId id="276" r:id="rId3"/>
    <p:sldId id="296" r:id="rId4"/>
    <p:sldId id="283" r:id="rId5"/>
    <p:sldId id="256" r:id="rId6"/>
    <p:sldId id="257" r:id="rId7"/>
    <p:sldId id="292" r:id="rId8"/>
    <p:sldId id="293" r:id="rId9"/>
    <p:sldId id="258" r:id="rId10"/>
    <p:sldId id="308" r:id="rId11"/>
    <p:sldId id="259" r:id="rId12"/>
    <p:sldId id="260" r:id="rId13"/>
    <p:sldId id="303" r:id="rId14"/>
    <p:sldId id="298" r:id="rId15"/>
    <p:sldId id="302" r:id="rId16"/>
    <p:sldId id="299" r:id="rId17"/>
    <p:sldId id="288" r:id="rId18"/>
    <p:sldId id="270" r:id="rId19"/>
    <p:sldId id="309" r:id="rId20"/>
    <p:sldId id="307" r:id="rId21"/>
    <p:sldId id="285" r:id="rId22"/>
    <p:sldId id="261" r:id="rId23"/>
    <p:sldId id="262" r:id="rId24"/>
    <p:sldId id="294" r:id="rId25"/>
    <p:sldId id="263" r:id="rId26"/>
    <p:sldId id="304" r:id="rId27"/>
    <p:sldId id="278" r:id="rId28"/>
    <p:sldId id="280" r:id="rId29"/>
    <p:sldId id="300" r:id="rId30"/>
    <p:sldId id="305" r:id="rId31"/>
    <p:sldId id="284" r:id="rId32"/>
    <p:sldId id="295" r:id="rId33"/>
    <p:sldId id="264" r:id="rId34"/>
    <p:sldId id="275" r:id="rId35"/>
    <p:sldId id="265" r:id="rId36"/>
    <p:sldId id="306" r:id="rId37"/>
    <p:sldId id="266" r:id="rId38"/>
    <p:sldId id="267" r:id="rId39"/>
    <p:sldId id="290" r:id="rId40"/>
    <p:sldId id="268" r:id="rId41"/>
    <p:sldId id="287" r:id="rId42"/>
    <p:sldId id="269" r:id="rId43"/>
    <p:sldId id="286" r:id="rId44"/>
    <p:sldId id="279" r:id="rId45"/>
    <p:sldId id="31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AB227-D569-4BDB-B4F6-FC8CA4E60A31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AA528-DAF9-43CA-BA36-AB8361AD7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47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A528-DAF9-43CA-BA36-AB8361AD762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2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c6c/c6c3e3263f64aa1dd60e0a7c7c966221/7cf35c95cc56893e0dfdc6eb44d402ad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.jpeg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2.emf"/><Relationship Id="rId10" Type="http://schemas.openxmlformats.org/officeDocument/2006/relationships/image" Target="../media/image44.e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_________Microsoft_Word_97_20033.doc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emf"/><Relationship Id="rId5" Type="http://schemas.openxmlformats.org/officeDocument/2006/relationships/oleObject" Target="../embeddings/_________Microsoft_Word_97_20034.doc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jpeg"/><Relationship Id="rId5" Type="http://schemas.openxmlformats.org/officeDocument/2006/relationships/image" Target="../media/image72.emf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1.jpeg"/><Relationship Id="rId7" Type="http://schemas.openxmlformats.org/officeDocument/2006/relationships/oleObject" Target="../embeddings/_________Microsoft_Word_97_2003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_____Microsoft_Excel_97-2003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_____Microsoft_Excel_97-2003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03" y="3156195"/>
            <a:ext cx="8948454" cy="362493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13.07.1976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ГОУ ВПО «МГПИ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М.Е.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по диплому: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- логопед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«Олигофренопедагогика» с дополнительной специальностью «Логопедия» 	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19.10.2015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ctrTitle"/>
          </p:nvPr>
        </p:nvSpPr>
        <p:spPr>
          <a:xfrm>
            <a:off x="0" y="341195"/>
            <a:ext cx="6591860" cy="261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ПОРТФОЛИО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Ермаковой Светланы Геннадьевны,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учителя - логопеда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Центр развития ребенка –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сад №58»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46500" y="0"/>
            <a:ext cx="4946172" cy="58685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D:\Desktop\все\чёрная флешка\старая аттестация\Ерма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0016" y="0"/>
            <a:ext cx="2613984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68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4380"/>
            <a:ext cx="3951344" cy="5589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49" y="625441"/>
            <a:ext cx="3936319" cy="55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 )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5" name="Picture 1" descr="G:\справки\справ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60" y="1340769"/>
            <a:ext cx="2748949" cy="3888432"/>
          </a:xfrm>
          <a:prstGeom prst="rect">
            <a:avLst/>
          </a:prstGeom>
          <a:noFill/>
        </p:spPr>
      </p:pic>
      <p:pic>
        <p:nvPicPr>
          <p:cNvPr id="82946" name="Picture 2" descr="G:\приказ\приказ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564904"/>
            <a:ext cx="2902067" cy="4104456"/>
          </a:xfrm>
          <a:prstGeom prst="rect">
            <a:avLst/>
          </a:prstGeom>
          <a:noFill/>
        </p:spPr>
      </p:pic>
      <p:pic>
        <p:nvPicPr>
          <p:cNvPr id="82947" name="Picture 3" descr="G:\справки\проект.JPG"/>
          <p:cNvPicPr>
            <a:picLocks noChangeAspect="1" noChangeArrowheads="1"/>
          </p:cNvPicPr>
          <p:nvPr/>
        </p:nvPicPr>
        <p:blipFill>
          <a:blip r:embed="rId5" cstate="print"/>
          <a:srcRect t="1431" b="1388"/>
          <a:stretch>
            <a:fillRect/>
          </a:stretch>
        </p:blipFill>
        <p:spPr bwMode="auto">
          <a:xfrm rot="10800000">
            <a:off x="5900916" y="1268760"/>
            <a:ext cx="3091035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детей в: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заочных олимпиадах, открытых конкурсах, конференциях, выставках, турнирах, соревнованиях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 descr="F:\Справки Ермакова\справка  Ермакова  конкурс дети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844" y="1466973"/>
            <a:ext cx="3705585" cy="52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F:\Справки Ермакова\справка  Ермакова 2конкурс де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744416" cy="529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1"/>
            <a:ext cx="4205152" cy="6048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66" y="457075"/>
            <a:ext cx="4176114" cy="58522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1886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1265" name="Picture 1" descr="G:\родничок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793" y="404664"/>
            <a:ext cx="4096293" cy="6120680"/>
          </a:xfrm>
          <a:prstGeom prst="rect">
            <a:avLst/>
          </a:prstGeom>
          <a:noFill/>
        </p:spPr>
      </p:pic>
      <p:pic>
        <p:nvPicPr>
          <p:cNvPr id="11266" name="Picture 2" descr="G:\родничок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86904"/>
            <a:ext cx="4321362" cy="621044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3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дети 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20688"/>
            <a:ext cx="446449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4" descr="грамота де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548680"/>
            <a:ext cx="427660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4" descr="дети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169" y="2276872"/>
            <a:ext cx="3099672" cy="458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де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3640" y="2274949"/>
            <a:ext cx="3240360" cy="458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дети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0"/>
            <a:ext cx="3252641" cy="430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72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982" b="1966"/>
          <a:stretch/>
        </p:blipFill>
        <p:spPr>
          <a:xfrm rot="10800000">
            <a:off x="6012160" y="188640"/>
            <a:ext cx="2968819" cy="42115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650" b="650"/>
          <a:stretch/>
        </p:blipFill>
        <p:spPr>
          <a:xfrm rot="10800000">
            <a:off x="179512" y="260648"/>
            <a:ext cx="2952328" cy="4320480"/>
          </a:xfrm>
          <a:prstGeom prst="rect">
            <a:avLst/>
          </a:prstGeom>
        </p:spPr>
      </p:pic>
      <p:pic>
        <p:nvPicPr>
          <p:cNvPr id="7" name="Picture 3" descr="C:\Documents and Settings\5\Рабочий стол\мои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8"/>
            <a:ext cx="2952328" cy="419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5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4" descr="дети 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3161461" cy="451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дети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3640" y="0"/>
            <a:ext cx="3240360" cy="445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дети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2497258"/>
            <a:ext cx="3168352" cy="436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55607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9479" y="108109"/>
            <a:ext cx="5252594" cy="74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568952" cy="3865984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upload2.schoolrm.ru/iblock/c6c/c6c3e3263f64aa1dd60e0a7c7c966221/7cf35c95cc56893e0dfdc6eb44d402ad.pdf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8786" name="Picture 2" descr="G:\Дипломы 2017-2018 учебный год\Ермакова октябр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2656"/>
            <a:ext cx="4470116" cy="3159348"/>
          </a:xfrm>
          <a:prstGeom prst="rect">
            <a:avLst/>
          </a:prstGeom>
          <a:noFill/>
        </p:spPr>
      </p:pic>
      <p:pic>
        <p:nvPicPr>
          <p:cNvPr id="118787" name="Picture 3" descr="G:\Логопеды дипломы\СГ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5043197" cy="3564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4704"/>
            <a:ext cx="3771598" cy="51307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" y="794131"/>
            <a:ext cx="3667681" cy="5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rmAutofit/>
          </a:bodyPr>
          <a:lstStyle/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179512" y="692696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Acrobat Document" r:id="rId4" imgW="5667172" imgH="8019870" progId="AcroExch.Document.DC">
                  <p:embed/>
                </p:oleObj>
              </mc:Choice>
              <mc:Fallback>
                <p:oleObj name="Acrobat Document" r:id="rId4" imgW="5667172" imgH="8019870" progId="AcroExch.Document.DC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92696"/>
                        <a:ext cx="287178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6012160" y="692696"/>
          <a:ext cx="3024336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Acrobat Document" r:id="rId6" imgW="5667172" imgH="8019870" progId="AcroExch.Document.DC">
                  <p:embed/>
                </p:oleObj>
              </mc:Choice>
              <mc:Fallback>
                <p:oleObj name="Acrobat Document" r:id="rId6" imgW="5667172" imgH="8019870" progId="AcroExch.Document.DC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692696"/>
                        <a:ext cx="3024336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3059832" y="2636912"/>
          <a:ext cx="28305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Document" r:id="rId9" imgW="7515921" imgH="10792108" progId="Word.Document.8">
                  <p:embed/>
                </p:oleObj>
              </mc:Choice>
              <mc:Fallback>
                <p:oleObj name="Document" r:id="rId9" imgW="7515921" imgH="10792108" progId="Word.Document.8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636912"/>
                        <a:ext cx="28305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5" name="Picture 1" descr="G:\скан программы\программ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888432" cy="5500249"/>
          </a:xfrm>
          <a:prstGeom prst="rect">
            <a:avLst/>
          </a:prstGeom>
          <a:noFill/>
        </p:spPr>
      </p:pic>
      <p:pic>
        <p:nvPicPr>
          <p:cNvPr id="87041" name="Picture 1" descr="G:\приказ\рецензи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96752"/>
            <a:ext cx="379208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G:\скан программы\программа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176464" cy="5907676"/>
          </a:xfrm>
          <a:prstGeom prst="rect">
            <a:avLst/>
          </a:prstGeom>
          <a:noFill/>
        </p:spPr>
      </p:pic>
      <p:pic>
        <p:nvPicPr>
          <p:cNvPr id="55299" name="Picture 3" descr="G:\скан программы\программ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3"/>
            <a:ext cx="4176464" cy="5906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103426" name="Picture 2" descr="F:\Справки Ермакова\справка  Ермакова  выступления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884" y="461589"/>
            <a:ext cx="31996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9556" y="1895005"/>
            <a:ext cx="3232199" cy="4571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137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850392"/>
              </p:ext>
            </p:extLst>
          </p:nvPr>
        </p:nvGraphicFramePr>
        <p:xfrm>
          <a:off x="2123728" y="44624"/>
          <a:ext cx="4824536" cy="669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name="Acrobat Document" r:id="rId4" imgW="5667172" imgH="8019870" progId="AcroExch.Document.DC">
                  <p:embed/>
                </p:oleObj>
              </mc:Choice>
              <mc:Fallback>
                <p:oleObj name="Acrobat Document" r:id="rId4" imgW="5667172" imgH="801987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44624"/>
                        <a:ext cx="4824536" cy="6696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750452"/>
              </p:ext>
            </p:extLst>
          </p:nvPr>
        </p:nvGraphicFramePr>
        <p:xfrm>
          <a:off x="251520" y="476672"/>
          <a:ext cx="4176464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8" name="Документ" r:id="rId5" imgW="6128755" imgH="8269769" progId="Word.Document.12">
                  <p:embed/>
                </p:oleObj>
              </mc:Choice>
              <mc:Fallback>
                <p:oleObj name="Документ" r:id="rId5" imgW="6128755" imgH="8269769" progId="Word.Document.12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76672"/>
                        <a:ext cx="4176464" cy="6264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65070657"/>
              </p:ext>
            </p:extLst>
          </p:nvPr>
        </p:nvGraphicFramePr>
        <p:xfrm>
          <a:off x="4572000" y="444499"/>
          <a:ext cx="4362003" cy="636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9" name="Acrobat Document" r:id="rId7" imgW="7550280" imgH="10710000" progId="AcroExch.Document.DC">
                  <p:embed/>
                </p:oleObj>
              </mc:Choice>
              <mc:Fallback>
                <p:oleObj name="Acrobat Document" r:id="rId7" imgW="7550280" imgH="10710000" progId="AcroExch.Document.DC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44499"/>
                        <a:ext cx="4362003" cy="6362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541135"/>
              </p:ext>
            </p:extLst>
          </p:nvPr>
        </p:nvGraphicFramePr>
        <p:xfrm>
          <a:off x="4572001" y="346348"/>
          <a:ext cx="4430872" cy="616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Acrobat Document" r:id="rId4" imgW="5667172" imgH="8019870" progId="AcroExch.Document.DC">
                  <p:embed/>
                </p:oleObj>
              </mc:Choice>
              <mc:Fallback>
                <p:oleObj name="Acrobat Document" r:id="rId4" imgW="5667172" imgH="8019870" progId="AcroExch.Document.DC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1" y="346348"/>
                        <a:ext cx="4430872" cy="6165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F:\Логопеды дипломы\Ермакова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348"/>
            <a:ext cx="417646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358311"/>
              </p:ext>
            </p:extLst>
          </p:nvPr>
        </p:nvGraphicFramePr>
        <p:xfrm>
          <a:off x="4644008" y="332656"/>
          <a:ext cx="4333193" cy="6184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9" name="Document" r:id="rId5" imgW="7484796" imgH="10808932" progId="Word.Document.8">
                  <p:embed/>
                </p:oleObj>
              </mc:Choice>
              <mc:Fallback>
                <p:oleObj name="Document" r:id="rId5" imgW="7484796" imgH="10808932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32656"/>
                        <a:ext cx="4333193" cy="6184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D:\Desktop\Воспитатели России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4664"/>
            <a:ext cx="4176464" cy="6112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50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2" descr="G:\педопыт Ермаковой\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7198"/>
            <a:ext cx="4032448" cy="5706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83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F:\Ермак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8234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62" y="3284984"/>
            <a:ext cx="4982807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D:\Desktop\22.04.-2020-Сертификат-Ермаков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717332"/>
            <a:ext cx="4032447" cy="5592144"/>
          </a:xfrm>
          <a:prstGeom prst="rect">
            <a:avLst/>
          </a:prstGeom>
          <a:noFill/>
        </p:spPr>
      </p:pic>
      <p:pic>
        <p:nvPicPr>
          <p:cNvPr id="47107" name="Picture 3" descr="D:\Desktop\22.04.-2020-Сертификат-Ерма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717332"/>
            <a:ext cx="4032447" cy="5592144"/>
          </a:xfrm>
          <a:prstGeom prst="rect">
            <a:avLst/>
          </a:prstGeom>
          <a:noFill/>
        </p:spPr>
      </p:pic>
      <p:pic>
        <p:nvPicPr>
          <p:cNvPr id="47108" name="Picture 4" descr="D:\Desktop\21.04.-2020-Сертификат-Ермаков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5"/>
            <a:ext cx="3911704" cy="5681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D:\Desktop\аттестация 2020\конф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526" y="1600200"/>
            <a:ext cx="637494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мастер – классов, мероприятий(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4" y="1124744"/>
            <a:ext cx="3640832" cy="56166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7479" y="1143000"/>
            <a:ext cx="3775221" cy="5598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4033" name="Picture 1" descr="G:\педопыт Ермаковой\1 и 6 страницы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32656"/>
            <a:ext cx="4143607" cy="5859672"/>
          </a:xfrm>
          <a:prstGeom prst="rect">
            <a:avLst/>
          </a:prstGeom>
          <a:noFill/>
        </p:spPr>
      </p:pic>
      <p:pic>
        <p:nvPicPr>
          <p:cNvPr id="44035" name="Picture 3" descr="D:\Desktop\1 и 6 страницы_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17646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3" name="Picture 1" descr="G:\приказ\приказ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92412"/>
            <a:ext cx="3888432" cy="55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G:\приказ\приказ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4932" y="846139"/>
            <a:ext cx="3913670" cy="5535190"/>
          </a:xfrm>
          <a:prstGeom prst="rect">
            <a:avLst/>
          </a:prstGeom>
          <a:noFill/>
        </p:spPr>
      </p:pic>
      <p:pic>
        <p:nvPicPr>
          <p:cNvPr id="6" name="Picture 3" descr="G:\приказ\прик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96800"/>
            <a:ext cx="3838503" cy="55521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83116"/>
            <a:ext cx="3981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7" y="799187"/>
            <a:ext cx="3970702" cy="56166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99188"/>
            <a:ext cx="4107372" cy="5606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828584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Общественно - педагогическая активность педагога: участие в работе педагогических сообществ,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комиссиях, в жюри конкурсов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73" name="Object 13"/>
          <p:cNvGraphicFramePr>
            <a:graphicFrameLocks noChangeAspect="1"/>
          </p:cNvGraphicFramePr>
          <p:nvPr/>
        </p:nvGraphicFramePr>
        <p:xfrm>
          <a:off x="4932040" y="1484784"/>
          <a:ext cx="3600400" cy="520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Acrobat Document" r:id="rId4" imgW="5321520" imgH="7521840" progId="AcroExch.Document.DC">
                  <p:embed/>
                </p:oleObj>
              </mc:Choice>
              <mc:Fallback>
                <p:oleObj name="Acrobat Document" r:id="rId4" imgW="5321520" imgH="7521840" progId="AcroExch.Document.DC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484784"/>
                        <a:ext cx="3600400" cy="52013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74" name="Picture 14" descr="F:\Справки Ермакова\справка  Ермакова  профсоюз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68" y="1467246"/>
            <a:ext cx="3672408" cy="51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G:\приказ\приказ 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37073" cy="6048672"/>
          </a:xfrm>
          <a:prstGeom prst="rect">
            <a:avLst/>
          </a:prstGeom>
          <a:noFill/>
        </p:spPr>
      </p:pic>
      <p:pic>
        <p:nvPicPr>
          <p:cNvPr id="8" name="Picture 12" descr="G:\приказ\приказ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257496" cy="6021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8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G:\педопыт Ермаковой\отчет 2 лис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320480" cy="5931906"/>
          </a:xfrm>
          <a:prstGeom prst="rect">
            <a:avLst/>
          </a:prstGeom>
          <a:noFill/>
        </p:spPr>
      </p:pic>
      <p:pic>
        <p:nvPicPr>
          <p:cNvPr id="6" name="Picture 1" descr="G:\педопыт Ермаковой\отчет 1 ли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439248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1786" b="893"/>
          <a:stretch>
            <a:fillRect/>
          </a:stretch>
        </p:blipFill>
        <p:spPr>
          <a:xfrm>
            <a:off x="395536" y="1102270"/>
            <a:ext cx="3888432" cy="54950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" b="535"/>
          <a:stretch>
            <a:fillRect/>
          </a:stretch>
        </p:blipFill>
        <p:spPr>
          <a:xfrm>
            <a:off x="4716016" y="1124744"/>
            <a:ext cx="3863386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6632"/>
            <a:ext cx="3093894" cy="43819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096344" cy="4385416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326086"/>
              </p:ext>
            </p:extLst>
          </p:nvPr>
        </p:nvGraphicFramePr>
        <p:xfrm>
          <a:off x="3131840" y="2636912"/>
          <a:ext cx="295232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Document" r:id="rId7" imgW="7420514" imgH="10683744" progId="Word.Document.8">
                  <p:embed/>
                </p:oleObj>
              </mc:Choice>
              <mc:Fallback>
                <p:oleObj name="Document" r:id="rId7" imgW="7420514" imgH="10683744" progId="Word.Document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636912"/>
                        <a:ext cx="295232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2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D:\Desktop\аттестация 2020\Почётная грамота (2).jpg"/>
          <p:cNvPicPr>
            <a:picLocks noChangeAspect="1" noChangeArrowheads="1"/>
          </p:cNvPicPr>
          <p:nvPr/>
        </p:nvPicPr>
        <p:blipFill>
          <a:blip r:embed="rId3" cstate="print"/>
          <a:srcRect l="1995" t="1426" b="3047"/>
          <a:stretch>
            <a:fillRect/>
          </a:stretch>
        </p:blipFill>
        <p:spPr bwMode="auto">
          <a:xfrm>
            <a:off x="4932040" y="980728"/>
            <a:ext cx="3970317" cy="5472608"/>
          </a:xfrm>
          <a:prstGeom prst="rect">
            <a:avLst/>
          </a:prstGeom>
          <a:noFill/>
        </p:spPr>
      </p:pic>
      <p:pic>
        <p:nvPicPr>
          <p:cNvPr id="7" name="Picture 2" descr="D:\Desktop\аттестация 2020\Почётная грамота (04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276" t="1591" b="1358"/>
          <a:stretch>
            <a:fillRect/>
          </a:stretch>
        </p:blipFill>
        <p:spPr bwMode="auto">
          <a:xfrm>
            <a:off x="395536" y="980728"/>
            <a:ext cx="3888432" cy="552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wallpapersafari.com/23/75/druIH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699" b="821"/>
          <a:stretch/>
        </p:blipFill>
        <p:spPr>
          <a:xfrm>
            <a:off x="179512" y="188640"/>
            <a:ext cx="2785603" cy="3873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 r="2473"/>
          <a:stretch/>
        </p:blipFill>
        <p:spPr>
          <a:xfrm>
            <a:off x="6156176" y="116632"/>
            <a:ext cx="2826166" cy="407235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6912"/>
            <a:ext cx="296431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2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 descr="D:\Desktop\аттестация 2020\Почётная грамота (5).JPG"/>
          <p:cNvPicPr>
            <a:picLocks noChangeAspect="1" noChangeArrowheads="1"/>
          </p:cNvPicPr>
          <p:nvPr/>
        </p:nvPicPr>
        <p:blipFill>
          <a:blip r:embed="rId3" cstate="print"/>
          <a:srcRect b="1205"/>
          <a:stretch>
            <a:fillRect/>
          </a:stretch>
        </p:blipFill>
        <p:spPr bwMode="auto">
          <a:xfrm>
            <a:off x="4716016" y="404664"/>
            <a:ext cx="4240172" cy="5904656"/>
          </a:xfrm>
          <a:prstGeom prst="rect">
            <a:avLst/>
          </a:prstGeom>
          <a:noFill/>
        </p:spPr>
      </p:pic>
      <p:pic>
        <p:nvPicPr>
          <p:cNvPr id="6" name="Picture 2" descr="D:\Desktop\аттестация 2020\Грамота Ермакова.JPG"/>
          <p:cNvPicPr>
            <a:picLocks noChangeAspect="1" noChangeArrowheads="1"/>
          </p:cNvPicPr>
          <p:nvPr/>
        </p:nvPicPr>
        <p:blipFill>
          <a:blip r:embed="rId4" cstate="print"/>
          <a:srcRect l="4501" t="3182" b="1358"/>
          <a:stretch>
            <a:fillRect/>
          </a:stretch>
        </p:blipFill>
        <p:spPr bwMode="auto">
          <a:xfrm>
            <a:off x="395536" y="476672"/>
            <a:ext cx="3888432" cy="583264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960440" cy="5904656"/>
          </a:xfrm>
        </p:spPr>
      </p:pic>
      <p:pic>
        <p:nvPicPr>
          <p:cNvPr id="93185" name="Picture 1" descr="G:\приказ\благодарност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5078"/>
            <a:ext cx="4176464" cy="5906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9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D:\Desktop\справка перв обсл Ер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932040" y="1268759"/>
            <a:ext cx="3927372" cy="5435227"/>
          </a:xfrm>
          <a:prstGeom prst="rect">
            <a:avLst/>
          </a:prstGeom>
          <a:noFill/>
        </p:spPr>
      </p:pic>
      <p:pic>
        <p:nvPicPr>
          <p:cNvPr id="6" name="Picture 2" descr="D:\Desktop\справка перв обсл Ерм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51520" y="1293438"/>
            <a:ext cx="3816424" cy="539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Динамика продвижения обучающихся в соответствии с перспективным планом коррекционной работы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2" name="Picture 2" descr="D:\Desktop\справка дина перс пл Ерм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56176" y="1196752"/>
            <a:ext cx="2799588" cy="3959517"/>
          </a:xfrm>
          <a:prstGeom prst="rect">
            <a:avLst/>
          </a:prstGeom>
          <a:noFill/>
        </p:spPr>
      </p:pic>
      <p:pic>
        <p:nvPicPr>
          <p:cNvPr id="92165" name="Picture 5" descr="D:\Desktop\справка дина перс пл Ерм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275856" y="1196751"/>
            <a:ext cx="2736736" cy="3960440"/>
          </a:xfrm>
          <a:prstGeom prst="rect">
            <a:avLst/>
          </a:prstGeom>
          <a:noFill/>
        </p:spPr>
      </p:pic>
      <p:pic>
        <p:nvPicPr>
          <p:cNvPr id="11" name="Picture 7" descr="D:\Desktop\справка дина перс пл Ерм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23528" y="1196752"/>
            <a:ext cx="2748949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уровня усвоения коррекционной программы детей с ОНР.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Выпуск 2017 г.</a:t>
            </a:r>
            <a:endParaRPr lang="ru-RU" sz="2000" dirty="0" smtClean="0"/>
          </a:p>
        </p:txBody>
      </p:sp>
      <p:graphicFrame>
        <p:nvGraphicFramePr>
          <p:cNvPr id="1026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r:id="rId4" imgW="8230313" imgH="4523624" progId="Excel.Sheet.8">
                  <p:embed/>
                </p:oleObj>
              </mc:Choice>
              <mc:Fallback>
                <p:oleObj r:id="rId4" imgW="8230313" imgH="4523624" progId="Excel.Sheet.8">
                  <p:embed/>
                  <p:pic>
                    <p:nvPicPr>
                      <p:cNvPr id="0" name="Picture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8229600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уровня усвоения коррекционной программы детей с ОНР.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Выпуск 2019 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r:id="rId4" imgW="8230313" imgH="4523624" progId="Excel.Sheet.8">
                  <p:embed/>
                </p:oleObj>
              </mc:Choice>
              <mc:Fallback>
                <p:oleObj r:id="rId4" imgW="8230313" imgH="4523624" progId="Excel.Sheet.8">
                  <p:embed/>
                  <p:pic>
                    <p:nvPicPr>
                      <p:cNvPr id="0" name="Picture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8229600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23/75/druI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Desktop\справка о взаимодейс с обуч  Ер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37055"/>
            <a:ext cx="3816424" cy="5398393"/>
          </a:xfrm>
          <a:prstGeom prst="rect">
            <a:avLst/>
          </a:prstGeom>
          <a:noFill/>
        </p:spPr>
      </p:pic>
      <p:pic>
        <p:nvPicPr>
          <p:cNvPr id="6" name="Picture 1" descr="D:\Desktop\справка о взаимодей с обуч  Ерм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16016" y="1137083"/>
            <a:ext cx="3816424" cy="539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163</Words>
  <Application>Microsoft Office PowerPoint</Application>
  <PresentationFormat>Экран (4:3)</PresentationFormat>
  <Paragraphs>30</Paragraphs>
  <Slides>45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Times New Roman</vt:lpstr>
      <vt:lpstr>Тема Office</vt:lpstr>
      <vt:lpstr>Лист Microsoft Excel 97-2003</vt:lpstr>
      <vt:lpstr>Acrobat Document</vt:lpstr>
      <vt:lpstr>Document</vt:lpstr>
      <vt:lpstr>Документ</vt:lpstr>
      <vt:lpstr>ПОРТФОЛИО   Ермаковой Светланы Геннадьевны,  учителя - логопеда МАДОУ «Центр развития ребенка – детский сад №58»</vt:lpstr>
      <vt:lpstr>Представление педагогического опыта</vt:lpstr>
      <vt:lpstr>Презентация PowerPoint</vt:lpstr>
      <vt:lpstr>Презентация PowerPoint</vt:lpstr>
      <vt:lpstr>Соответствие данных первичного обследования и диагноза перспективному плану индивидуальной или групповой коррекции</vt:lpstr>
      <vt:lpstr>Динамика продвижения обучающихся в соответствии с перспективным планом коррекционной работы</vt:lpstr>
      <vt:lpstr>Результаты уровня усвоения коррекционной программы детей с ОНР. Выпуск 2017 г.</vt:lpstr>
      <vt:lpstr>Результаты уровня усвоения коррекционной программы детей с ОНР. Выпуск 2019 г.</vt:lpstr>
      <vt:lpstr>Взаимодействие с родителями</vt:lpstr>
      <vt:lpstr>Презентация PowerPoint</vt:lpstr>
      <vt:lpstr>Результаты участия в инновационной (экспериментальной ) деятельности</vt:lpstr>
      <vt:lpstr>Участие детей в: заочных олимпиадах, открытых конкурсах, конференциях, выставках, турнирах,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пособий, методических рекомендаций</vt:lpstr>
      <vt:lpstr>Презентация PowerPoint</vt:lpstr>
      <vt:lpstr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радиопередачах(очно)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 мастер – классов, мероприятий(очно)</vt:lpstr>
      <vt:lpstr>Презентация PowerPoint</vt:lpstr>
      <vt:lpstr>Экспертная деятельность</vt:lpstr>
      <vt:lpstr>Презентация PowerPoint</vt:lpstr>
      <vt:lpstr>Презентация PowerPoint</vt:lpstr>
      <vt:lpstr>Общественно - педагогическая активность педагога: участие в работе педагогических сообществ,  комиссиях, в жюри конкурсов</vt:lpstr>
      <vt:lpstr>Презентация PowerPoint</vt:lpstr>
      <vt:lpstr>Участие педагога в профессиональных конкурсах 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Соответствие данных первичного обследования и диагноза перспективному плану индивидуальной или групповой корекции</dc:title>
  <dc:creator>Светлана</dc:creator>
  <cp:lastModifiedBy>stvospital</cp:lastModifiedBy>
  <cp:revision>79</cp:revision>
  <dcterms:created xsi:type="dcterms:W3CDTF">2020-07-04T13:49:25Z</dcterms:created>
  <dcterms:modified xsi:type="dcterms:W3CDTF">2020-08-26T13:01:33Z</dcterms:modified>
</cp:coreProperties>
</file>