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92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7" d="100"/>
          <a:sy n="77" d="100"/>
        </p:scale>
        <p:origin x="-102" y="-7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1 класс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низкий</c:v>
                </c:pt>
                <c:pt idx="1">
                  <c:v>ниже среднего</c:v>
                </c:pt>
                <c:pt idx="2">
                  <c:v>средний</c:v>
                </c:pt>
                <c:pt idx="3">
                  <c:v>выше среднего</c:v>
                </c:pt>
                <c:pt idx="4">
                  <c:v>высокий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8.0000000000000057E-2</c:v>
                </c:pt>
                <c:pt idx="1">
                  <c:v>0.12000000000000002</c:v>
                </c:pt>
                <c:pt idx="2">
                  <c:v>0.8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5 класс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низкий</c:v>
                </c:pt>
                <c:pt idx="1">
                  <c:v>ниже среднего</c:v>
                </c:pt>
                <c:pt idx="2">
                  <c:v>средний</c:v>
                </c:pt>
                <c:pt idx="3">
                  <c:v>выше среднего</c:v>
                </c:pt>
                <c:pt idx="4">
                  <c:v>высокий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0.15000000000000008</c:v>
                </c:pt>
                <c:pt idx="1">
                  <c:v>0.15000000000000008</c:v>
                </c:pt>
                <c:pt idx="2">
                  <c:v>0.60000000000000031</c:v>
                </c:pt>
                <c:pt idx="3">
                  <c:v>0.1</c:v>
                </c:pt>
                <c:pt idx="4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9 класс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низкий</c:v>
                </c:pt>
                <c:pt idx="1">
                  <c:v>ниже среднего</c:v>
                </c:pt>
                <c:pt idx="2">
                  <c:v>средний</c:v>
                </c:pt>
                <c:pt idx="3">
                  <c:v>выше среднего</c:v>
                </c:pt>
                <c:pt idx="4">
                  <c:v>высокий</c:v>
                </c:pt>
              </c:strCache>
            </c:strRef>
          </c:cat>
          <c:val>
            <c:numRef>
              <c:f>Лист1!$D$2:$D$6</c:f>
              <c:numCache>
                <c:formatCode>0%</c:formatCode>
                <c:ptCount val="5"/>
                <c:pt idx="0">
                  <c:v>0.2</c:v>
                </c:pt>
                <c:pt idx="1">
                  <c:v>0.30000000000000016</c:v>
                </c:pt>
                <c:pt idx="2">
                  <c:v>0.35000000000000014</c:v>
                </c:pt>
                <c:pt idx="3">
                  <c:v>0.1</c:v>
                </c:pt>
                <c:pt idx="4">
                  <c:v>5.0000000000000031E-2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11 класс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низкий</c:v>
                </c:pt>
                <c:pt idx="1">
                  <c:v>ниже среднего</c:v>
                </c:pt>
                <c:pt idx="2">
                  <c:v>средний</c:v>
                </c:pt>
                <c:pt idx="3">
                  <c:v>выше среднего</c:v>
                </c:pt>
                <c:pt idx="4">
                  <c:v>высокий</c:v>
                </c:pt>
              </c:strCache>
            </c:strRef>
          </c:cat>
          <c:val>
            <c:numRef>
              <c:f>Лист1!$E$2:$E$6</c:f>
              <c:numCache>
                <c:formatCode>0%</c:formatCode>
                <c:ptCount val="5"/>
                <c:pt idx="0">
                  <c:v>0.23</c:v>
                </c:pt>
                <c:pt idx="1">
                  <c:v>0.34000000000000025</c:v>
                </c:pt>
                <c:pt idx="2">
                  <c:v>0.36000000000000015</c:v>
                </c:pt>
                <c:pt idx="3">
                  <c:v>7.0000000000000034E-2</c:v>
                </c:pt>
                <c:pt idx="4">
                  <c:v>0</c:v>
                </c:pt>
              </c:numCache>
            </c:numRef>
          </c:val>
        </c:ser>
        <c:shape val="cylinder"/>
        <c:axId val="90399872"/>
        <c:axId val="90401408"/>
        <c:axId val="0"/>
      </c:bar3DChart>
      <c:catAx>
        <c:axId val="90399872"/>
        <c:scaling>
          <c:orientation val="minMax"/>
        </c:scaling>
        <c:axPos val="b"/>
        <c:tickLblPos val="nextTo"/>
        <c:crossAx val="90401408"/>
        <c:crosses val="autoZero"/>
        <c:auto val="1"/>
        <c:lblAlgn val="ctr"/>
        <c:lblOffset val="100"/>
      </c:catAx>
      <c:valAx>
        <c:axId val="90401408"/>
        <c:scaling>
          <c:orientation val="minMax"/>
        </c:scaling>
        <c:axPos val="l"/>
        <c:majorGridlines/>
        <c:numFmt formatCode="0%" sourceLinked="1"/>
        <c:tickLblPos val="nextTo"/>
        <c:crossAx val="90399872"/>
        <c:crosses val="autoZero"/>
        <c:crossBetween val="between"/>
      </c:valAx>
    </c:plotArea>
    <c:legend>
      <c:legendPos val="r"/>
    </c:legend>
    <c:plotVisOnly val="1"/>
  </c:chart>
  <c:spPr>
    <a:solidFill>
      <a:schemeClr val="accent6">
        <a:lumMod val="20000"/>
        <a:lumOff val="80000"/>
      </a:schemeClr>
    </a:solidFill>
  </c:spPr>
  <c:txPr>
    <a:bodyPr/>
    <a:lstStyle/>
    <a:p>
      <a:pPr>
        <a:defRPr sz="1800"/>
      </a:pPr>
      <a:endParaRPr lang="ru-RU"/>
    </a:p>
  </c:txPr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00D54-2E9F-49B0-8225-4015AF77F0B3}" type="datetimeFigureOut">
              <a:rPr lang="ru-RU" smtClean="0"/>
              <a:pPr/>
              <a:t>22.03.2018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37CEC-33CF-4680-89E9-9109AE5978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00D54-2E9F-49B0-8225-4015AF77F0B3}" type="datetimeFigureOut">
              <a:rPr lang="ru-RU" smtClean="0"/>
              <a:pPr/>
              <a:t>22.03.2018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37CEC-33CF-4680-89E9-9109AE5978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00D54-2E9F-49B0-8225-4015AF77F0B3}" type="datetimeFigureOut">
              <a:rPr lang="ru-RU" smtClean="0"/>
              <a:pPr/>
              <a:t>22.03.2018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37CEC-33CF-4680-89E9-9109AE5978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00D54-2E9F-49B0-8225-4015AF77F0B3}" type="datetimeFigureOut">
              <a:rPr lang="ru-RU" smtClean="0"/>
              <a:pPr/>
              <a:t>22.03.2018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37CEC-33CF-4680-89E9-9109AE5978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00D54-2E9F-49B0-8225-4015AF77F0B3}" type="datetimeFigureOut">
              <a:rPr lang="ru-RU" smtClean="0"/>
              <a:pPr/>
              <a:t>22.03.2018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37CEC-33CF-4680-89E9-9109AE5978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00D54-2E9F-49B0-8225-4015AF77F0B3}" type="datetimeFigureOut">
              <a:rPr lang="ru-RU" smtClean="0"/>
              <a:pPr/>
              <a:t>22.03.2018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37CEC-33CF-4680-89E9-9109AE5978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00D54-2E9F-49B0-8225-4015AF77F0B3}" type="datetimeFigureOut">
              <a:rPr lang="ru-RU" smtClean="0"/>
              <a:pPr/>
              <a:t>22.03.2018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37CEC-33CF-4680-89E9-9109AE5978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00D54-2E9F-49B0-8225-4015AF77F0B3}" type="datetimeFigureOut">
              <a:rPr lang="ru-RU" smtClean="0"/>
              <a:pPr/>
              <a:t>22.03.2018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37CEC-33CF-4680-89E9-9109AE5978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00D54-2E9F-49B0-8225-4015AF77F0B3}" type="datetimeFigureOut">
              <a:rPr lang="ru-RU" smtClean="0"/>
              <a:pPr/>
              <a:t>22.03.2018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37CEC-33CF-4680-89E9-9109AE5978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00D54-2E9F-49B0-8225-4015AF77F0B3}" type="datetimeFigureOut">
              <a:rPr lang="ru-RU" smtClean="0"/>
              <a:pPr/>
              <a:t>22.03.2018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37CEC-33CF-4680-89E9-9109AE5978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00D54-2E9F-49B0-8225-4015AF77F0B3}" type="datetimeFigureOut">
              <a:rPr lang="ru-RU" smtClean="0"/>
              <a:pPr/>
              <a:t>22.03.2018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37CEC-33CF-4680-89E9-9109AE5978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400D54-2E9F-49B0-8225-4015AF77F0B3}" type="datetimeFigureOut">
              <a:rPr lang="ru-RU" smtClean="0"/>
              <a:pPr/>
              <a:t>22.03.2018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237CEC-33CF-4680-89E9-9109AE59780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3" Type="http://schemas.openxmlformats.org/officeDocument/2006/relationships/image" Target="../media/image117.jpeg"/><Relationship Id="rId7" Type="http://schemas.openxmlformats.org/officeDocument/2006/relationships/image" Target="../media/image1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27784" y="1196752"/>
            <a:ext cx="6334472" cy="1899642"/>
          </a:xfrm>
        </p:spPr>
        <p:txBody>
          <a:bodyPr>
            <a:normAutofit fontScale="90000"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12700" stA="28000" endPos="45000" dist="1000" dir="5400000" sy="-100000" algn="bl" rotWithShape="0"/>
                </a:effectLst>
              </a:rPr>
              <a:t>Уровень здоровья школьников в МОУ «Средняя </a:t>
            </a:r>
            <a:r>
              <a:rPr lang="ru-RU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12700" stA="28000" endPos="45000" dist="1000" dir="5400000" sy="-100000" algn="bl" rotWithShape="0"/>
                </a:effectLst>
              </a:rPr>
              <a:t>школа </a:t>
            </a:r>
            <a:r>
              <a:rPr lang="ru-RU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12700" stA="28000" endPos="45000" dist="1000" dir="5400000" sy="-100000" algn="bl" rotWithShape="0"/>
                </a:effectLst>
              </a:rPr>
              <a:t>№ 33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16016" y="4869160"/>
            <a:ext cx="4320480" cy="1752600"/>
          </a:xfrm>
        </p:spPr>
        <p:txBody>
          <a:bodyPr>
            <a:normAutofit fontScale="55000" lnSpcReduction="20000"/>
          </a:bodyPr>
          <a:lstStyle/>
          <a:p>
            <a:r>
              <a:rPr lang="ru-RU" b="1" cap="all" dirty="0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12700" stA="28000" endPos="45000" dist="1000" dir="5400000" sy="-100000" algn="bl" rotWithShape="0"/>
                </a:effectLst>
              </a:rPr>
              <a:t>Автор исследовательской </a:t>
            </a:r>
            <a:r>
              <a:rPr lang="ru-RU" b="1" cap="all" dirty="0" smtClean="0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12700" stA="28000" endPos="45000" dist="1000" dir="5400000" sy="-100000" algn="bl" rotWithShape="0"/>
                </a:effectLst>
              </a:rPr>
              <a:t>работы:</a:t>
            </a:r>
            <a:endParaRPr lang="ru-RU" b="1" cap="all" dirty="0">
              <a:ln w="9000" cmpd="sng">
                <a:solidFill>
                  <a:schemeClr val="tx1"/>
                </a:solidFill>
                <a:prstDash val="solid"/>
              </a:ln>
              <a:solidFill>
                <a:srgbClr val="00B0F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  <a:reflection blurRad="12700" stA="28000" endPos="45000" dist="1000" dir="5400000" sy="-100000" algn="bl" rotWithShape="0"/>
              </a:effectLst>
            </a:endParaRPr>
          </a:p>
          <a:p>
            <a:r>
              <a:rPr lang="ru-RU" b="1" cap="all" dirty="0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12700" stA="28000" endPos="45000" dist="1000" dir="5400000" sy="-100000" algn="bl" rotWithShape="0"/>
                </a:effectLst>
              </a:rPr>
              <a:t>Маслова Валерия</a:t>
            </a:r>
          </a:p>
          <a:p>
            <a:r>
              <a:rPr lang="ru-RU" b="1" cap="all" dirty="0" smtClean="0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12700" stA="28000" endPos="45000" dist="1000" dir="5400000" sy="-100000" algn="bl" rotWithShape="0"/>
                </a:effectLst>
              </a:rPr>
              <a:t>Руководитель</a:t>
            </a:r>
            <a:endParaRPr lang="ru-RU" b="1" cap="all" dirty="0">
              <a:ln w="9000" cmpd="sng">
                <a:solidFill>
                  <a:schemeClr val="tx1"/>
                </a:solidFill>
                <a:prstDash val="solid"/>
              </a:ln>
              <a:solidFill>
                <a:srgbClr val="00B0F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  <a:reflection blurRad="12700" stA="28000" endPos="45000" dist="1000" dir="5400000" sy="-100000" algn="bl" rotWithShape="0"/>
              </a:effectLst>
            </a:endParaRPr>
          </a:p>
          <a:p>
            <a:r>
              <a:rPr lang="ru-RU" b="1" cap="all" dirty="0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12700" stA="28000" endPos="45000" dist="1000" dir="5400000" sy="-100000" algn="bl" rotWithShape="0"/>
                </a:effectLst>
              </a:rPr>
              <a:t>исследовательской </a:t>
            </a:r>
            <a:r>
              <a:rPr lang="ru-RU" b="1" cap="all" dirty="0" smtClean="0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12700" stA="28000" endPos="45000" dist="1000" dir="5400000" sy="-100000" algn="bl" rotWithShape="0"/>
                </a:effectLst>
              </a:rPr>
              <a:t>работы:</a:t>
            </a:r>
            <a:endParaRPr lang="ru-RU" b="1" cap="all" dirty="0">
              <a:ln w="9000" cmpd="sng">
                <a:solidFill>
                  <a:schemeClr val="tx1"/>
                </a:solidFill>
                <a:prstDash val="solid"/>
              </a:ln>
              <a:solidFill>
                <a:srgbClr val="00B0F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  <a:reflection blurRad="12700" stA="28000" endPos="45000" dist="1000" dir="5400000" sy="-100000" algn="bl" rotWithShape="0"/>
              </a:effectLst>
            </a:endParaRPr>
          </a:p>
          <a:p>
            <a:r>
              <a:rPr lang="ru-RU" b="1" cap="all" dirty="0" err="1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12700" stA="28000" endPos="45000" dist="1000" dir="5400000" sy="-100000" algn="bl" rotWithShape="0"/>
                </a:effectLst>
              </a:rPr>
              <a:t>Чельманова</a:t>
            </a:r>
            <a:r>
              <a:rPr lang="ru-RU" b="1" cap="all" dirty="0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12700" stA="28000" endPos="45000" dist="1000" dir="5400000" sy="-100000" algn="bl" rotWithShape="0"/>
                </a:effectLst>
              </a:rPr>
              <a:t> Е.В.,</a:t>
            </a:r>
          </a:p>
          <a:p>
            <a:r>
              <a:rPr lang="ru-RU" b="1" cap="all" dirty="0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12700" stA="28000" endPos="45000" dist="1000" dir="5400000" sy="-100000" algn="bl" rotWithShape="0"/>
                </a:effectLst>
              </a:rPr>
              <a:t>учитель биологии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6" descr="http://www.inmediasres.ru/uploads/%D0%BD%D0%B0%D1%80%D0%BA%D0%BE%D1%82%D0%B8%D0%BA%D0%B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3535674"/>
            <a:ext cx="4101062" cy="3322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6" name="Picture 2" descr="http://rrnews.ru/system/files/styles/promo-450-300/private/news/04-2015/alkash1.jpg?itok=RxkDoNO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54788">
            <a:off x="-115548" y="1015862"/>
            <a:ext cx="4684068" cy="3122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267744" y="0"/>
            <a:ext cx="5112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Вредные привычки.</a:t>
            </a:r>
          </a:p>
        </p:txBody>
      </p:sp>
      <p:pic>
        <p:nvPicPr>
          <p:cNvPr id="21508" name="Picture 4" descr="http://www.gogetnews.info/uploads/posts/2013-11/1383809213_kuri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993221">
            <a:off x="4428669" y="1018536"/>
            <a:ext cx="4778660" cy="3227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ttp://www.doodyzbar.com/media/wysiwyg/Fotolia_74438886_Subscription_Monthly_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33316">
            <a:off x="2703886" y="3429951"/>
            <a:ext cx="4199122" cy="279113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" name="Picture 2" descr="http://oobaza.ru/wp-content/uploads/2015/10/0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764704"/>
            <a:ext cx="8208912" cy="2876044"/>
          </a:xfrm>
          <a:prstGeom prst="rect">
            <a:avLst/>
          </a:prstGeom>
          <a:noFill/>
        </p:spPr>
      </p:pic>
      <p:pic>
        <p:nvPicPr>
          <p:cNvPr id="5" name="Picture 8" descr="http://img0.liveinternet.ru/images/attach/b/3/28/874/28874769_fda5wh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3356992"/>
            <a:ext cx="3265603" cy="3501008"/>
          </a:xfrm>
          <a:prstGeom prst="rect">
            <a:avLst/>
          </a:prstGeom>
          <a:noFill/>
        </p:spPr>
      </p:pic>
      <p:pic>
        <p:nvPicPr>
          <p:cNvPr id="6" name="Picture 4" descr="http://www.wholegreenwellness.com/wp-content/uploads/2015/02/FV-Rainbow-Hear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732849">
            <a:off x="-145957" y="3813344"/>
            <a:ext cx="3463428" cy="3024336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8" name="TextBox 7"/>
          <p:cNvSpPr txBox="1"/>
          <p:nvPr/>
        </p:nvSpPr>
        <p:spPr>
          <a:xfrm>
            <a:off x="2627784" y="116632"/>
            <a:ext cx="4104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Витаминизация</a:t>
            </a:r>
            <a:endParaRPr lang="ru-RU" sz="28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norbekovclub.ru/images/turkey-hotel.jpg"/>
          <p:cNvPicPr>
            <a:picLocks noChangeAspect="1" noChangeArrowheads="1"/>
          </p:cNvPicPr>
          <p:nvPr/>
        </p:nvPicPr>
        <p:blipFill>
          <a:blip r:embed="rId3" cstate="print"/>
          <a:srcRect b="4864"/>
          <a:stretch>
            <a:fillRect/>
          </a:stretch>
        </p:blipFill>
        <p:spPr bwMode="auto">
          <a:xfrm rot="823990">
            <a:off x="30318" y="546906"/>
            <a:ext cx="5040560" cy="3596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6" name="Picture 4" descr="http://mtdata.ru/u12/photo0580/20092392672-0/origin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220055">
            <a:off x="4483329" y="242699"/>
            <a:ext cx="4585013" cy="3059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8" name="Picture 6" descr="http://myweddingchecklist.com/image/56054ffa23f2d.jpg"/>
          <p:cNvPicPr>
            <a:picLocks noChangeAspect="1" noChangeArrowheads="1"/>
          </p:cNvPicPr>
          <p:nvPr/>
        </p:nvPicPr>
        <p:blipFill>
          <a:blip r:embed="rId5" cstate="print"/>
          <a:srcRect t="9709" r="16262"/>
          <a:stretch>
            <a:fillRect/>
          </a:stretch>
        </p:blipFill>
        <p:spPr bwMode="auto">
          <a:xfrm>
            <a:off x="4283968" y="3212976"/>
            <a:ext cx="4968552" cy="3348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60" name="Picture 8" descr="http://2013kazan.ru/image/560ad2d5704e8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23370">
            <a:off x="251520" y="3933056"/>
            <a:ext cx="4216684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2699792" y="0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Отдых</a:t>
            </a:r>
            <a:endParaRPr lang="ru-RU" b="1" i="1" dirty="0">
              <a:ln w="9000" cmpd="sng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http://diabet.arbooz.info/wp-content/uploads/sites/106/2015/08/Fizicheskie-uprazhneniya-povyshayut-effektivnost-lecheniya.jpg"/>
          <p:cNvPicPr>
            <a:picLocks noChangeAspect="1" noChangeArrowheads="1"/>
          </p:cNvPicPr>
          <p:nvPr/>
        </p:nvPicPr>
        <p:blipFill>
          <a:blip r:embed="rId2" cstate="print"/>
          <a:srcRect l="5391" t="18714" r="10525"/>
          <a:stretch>
            <a:fillRect/>
          </a:stretch>
        </p:blipFill>
        <p:spPr bwMode="auto">
          <a:xfrm rot="21108445">
            <a:off x="4127737" y="340553"/>
            <a:ext cx="5010197" cy="3219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4" name="Picture 8" descr="http://vistanews.ru/uploads/posts/2015-09/1441607949_shutterstock_811782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19228">
            <a:off x="4143698" y="3399271"/>
            <a:ext cx="4860540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78" name="Picture 2" descr="http://life.mosmetod.ru/files/image/health/sport/run/1.jpg"/>
          <p:cNvPicPr>
            <a:picLocks noChangeAspect="1" noChangeArrowheads="1"/>
          </p:cNvPicPr>
          <p:nvPr/>
        </p:nvPicPr>
        <p:blipFill>
          <a:blip r:embed="rId4" cstate="print"/>
          <a:srcRect l="13597" r="6666"/>
          <a:stretch>
            <a:fillRect/>
          </a:stretch>
        </p:blipFill>
        <p:spPr bwMode="auto">
          <a:xfrm rot="230640">
            <a:off x="214222" y="832391"/>
            <a:ext cx="4279158" cy="3327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2" name="Picture 6" descr="http://www.businesscloudlive.com/images/background_img1.jpg"/>
          <p:cNvPicPr>
            <a:picLocks noChangeAspect="1" noChangeArrowheads="1"/>
          </p:cNvPicPr>
          <p:nvPr/>
        </p:nvPicPr>
        <p:blipFill>
          <a:blip r:embed="rId5" cstate="print"/>
          <a:srcRect l="5114" r="16903"/>
          <a:stretch>
            <a:fillRect/>
          </a:stretch>
        </p:blipFill>
        <p:spPr bwMode="auto">
          <a:xfrm>
            <a:off x="107504" y="3689648"/>
            <a:ext cx="4392488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2267744" y="0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Активный образ жизни</a:t>
            </a:r>
            <a:endParaRPr lang="ru-RU" sz="24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http://img-s2.onedio.com/id-5564417d1a02b5707ecbc851/rev-0/raw/s-99718574682fcdd8dbe6699086595ffd112ebf5e.jpg"/>
          <p:cNvPicPr>
            <a:picLocks noChangeAspect="1" noChangeArrowheads="1"/>
          </p:cNvPicPr>
          <p:nvPr/>
        </p:nvPicPr>
        <p:blipFill>
          <a:blip r:embed="rId3" cstate="print"/>
          <a:srcRect r="19579"/>
          <a:stretch>
            <a:fillRect/>
          </a:stretch>
        </p:blipFill>
        <p:spPr bwMode="auto">
          <a:xfrm rot="951009">
            <a:off x="5763382" y="3704727"/>
            <a:ext cx="3474625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2" name="Picture 2" descr="https://im0-tub-ru.yandex.net/i?id=9842fd36109610c8354a379a2275d2fe&amp;n=33&amp;h=190&amp;w=19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64458">
            <a:off x="-284355" y="3351875"/>
            <a:ext cx="3393925" cy="3393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6" name="Picture 6" descr="http://static.wixstatic.com/media/d3738b_982cdbcd440a46cbb12cec0a2ac4a68b.jpg"/>
          <p:cNvPicPr>
            <a:picLocks noChangeAspect="1" noChangeArrowheads="1"/>
          </p:cNvPicPr>
          <p:nvPr/>
        </p:nvPicPr>
        <p:blipFill>
          <a:blip r:embed="rId5" cstate="print"/>
          <a:srcRect t="17797" b="21831"/>
          <a:stretch>
            <a:fillRect/>
          </a:stretch>
        </p:blipFill>
        <p:spPr bwMode="auto">
          <a:xfrm>
            <a:off x="1475656" y="620688"/>
            <a:ext cx="6249144" cy="2663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8" name="Picture 8" descr="http://www.babylonhobbies.com/ebay/pictures/RVB_163762.jpg"/>
          <p:cNvPicPr>
            <a:picLocks noChangeAspect="1" noChangeArrowheads="1"/>
          </p:cNvPicPr>
          <p:nvPr/>
        </p:nvPicPr>
        <p:blipFill>
          <a:blip r:embed="rId6" cstate="print"/>
          <a:srcRect b="4662"/>
          <a:stretch>
            <a:fillRect/>
          </a:stretch>
        </p:blipFill>
        <p:spPr bwMode="auto">
          <a:xfrm>
            <a:off x="2915816" y="3140968"/>
            <a:ext cx="2998611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2555776" y="0"/>
            <a:ext cx="424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Вода – это жизнь</a:t>
            </a:r>
            <a:endParaRPr lang="ru-RU" sz="2400" b="1" i="1" cap="all" dirty="0">
              <a:ln w="9000" cmpd="sng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3" name="Picture 9" descr="http://cs425916.vk.me/v425916617/8861/VNE8T-H-BGg.jpg"/>
          <p:cNvPicPr>
            <a:picLocks noChangeAspect="1" noChangeArrowheads="1"/>
          </p:cNvPicPr>
          <p:nvPr/>
        </p:nvPicPr>
        <p:blipFill>
          <a:blip r:embed="rId3" cstate="print"/>
          <a:srcRect l="6728"/>
          <a:stretch>
            <a:fillRect/>
          </a:stretch>
        </p:blipFill>
        <p:spPr bwMode="auto">
          <a:xfrm>
            <a:off x="0" y="4944089"/>
            <a:ext cx="2771800" cy="1913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29" name="Picture 5" descr="http://vezhbicka.ru/files/1%20%D1%81%D0%B5%D0%BD%D1%8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-315416"/>
            <a:ext cx="3967354" cy="3356992"/>
          </a:xfrm>
          <a:prstGeom prst="rect">
            <a:avLst/>
          </a:prstGeom>
          <a:noFill/>
        </p:spPr>
      </p:pic>
      <p:pic>
        <p:nvPicPr>
          <p:cNvPr id="26627" name="Picture 3" descr="http://img2.gorod.lv/images/news_item/pic/259317/big/skola-skolniece-meitene-globuss-pirmklasnieks-4638159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-99392"/>
            <a:ext cx="2973234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2483768" y="1556792"/>
            <a:ext cx="4032448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вопрос 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Что такое здоровье?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700" b="1" i="1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 человека вообще не ответило на вопрос или написали, что не знают. Остальные в основном ответили: 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когда у человека нет болезней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и второй популярный ответ был: 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Когда человек чувствует себя хорошо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вопрос 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Как сохранить здоровье?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основными ответами были такими: Хорошо кушать, заниматься сортом, не курить, делать по утрам зарядку, тепло одеваться, когда холодно на улице. </a:t>
            </a:r>
            <a:b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Что ты делаешь, чтобы сохранить своё здоровье?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это дети в большинстве ответили, что они делают по утрам зарядку, хорошо кушают утрам, на завтраке, в обед, моют руки перед едой, тепло одеваются на улицу. 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6631" name="Picture 7" descr="http://1.bp.blogspot.com/-o8ClLJUtrUc/T1_nix0BzJI/AAAAAAAAAIY/7clbHqBczFY/s1600/12.14.10-6-Things-to-Know-Before-Becoming-a-Teache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4734196"/>
            <a:ext cx="2843111" cy="2123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http://www.funlib.ru/cimg/2014/101401/491493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1657" y="0"/>
            <a:ext cx="3072343" cy="2304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1979712" y="1844824"/>
            <a:ext cx="5040560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вопрос </a:t>
            </a: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 Что такое здоровье?» </a:t>
            </a:r>
            <a:endParaRPr kumimoji="0" lang="ru-RU" sz="1400" b="1" i="1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 человека написали, что не знают. Остальные в основном ответили: «когда у человека все хорошо и он может ходить на работу», и второй популярный ответ был: «Когда у человека ничего не болит»</a:t>
            </a:r>
            <a:endParaRPr kumimoji="0" lang="ru-RU" sz="14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вопрос </a:t>
            </a: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«Как сохранить здоровье?» </a:t>
            </a: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основными ответами были такими: Хорошо кушать, заниматься сортом, не курить, делать по утрам зарядку, тепло одеваться, когда холодно на улице.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«Что ты делаешь, чтобы сохранить своё здоровье?». </a:t>
            </a: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это дети в большинстве ответили, что они делают по утрам зарядку, хорошо кушают утрам, на завтраке, в обед, моют руки перед едой, тепло одеваются на улицу.</a:t>
            </a: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7653" name="Picture 5" descr="http://static1.squarespace.com/static/53cd93d7e4b09ce5b339cc9f/53d98660e4b0232e2bac9982/53d9867be4b0232e2bac999c/1406764711294/Kids-in-classroom.jpg?format=1500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8692" y="4581128"/>
            <a:ext cx="3415308" cy="2276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5" name="Picture 7" descr="http://pedpresa.com.ua/so/files/2013/08/5-klas.jpg"/>
          <p:cNvPicPr>
            <a:picLocks noChangeAspect="1" noChangeArrowheads="1"/>
          </p:cNvPicPr>
          <p:nvPr/>
        </p:nvPicPr>
        <p:blipFill>
          <a:blip r:embed="rId5" cstate="print"/>
          <a:srcRect b="11908"/>
          <a:stretch>
            <a:fillRect/>
          </a:stretch>
        </p:blipFill>
        <p:spPr bwMode="auto">
          <a:xfrm>
            <a:off x="0" y="0"/>
            <a:ext cx="3491880" cy="2050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7" name="Picture 9" descr="http://rich-baby.ru/wp-content/uploads/2015/06/back-to-school-201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4697760"/>
            <a:ext cx="3240360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0" y="1772816"/>
            <a:ext cx="9036496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Провела опрос 11 класса в количестве 22 человек, возраст: 16-17 лет. Из них 14девочек и 8 мальчика.  В этом классе 8 человек занимаются в спортивных секциях.</a:t>
            </a:r>
            <a:b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Так же был задан вопрос </a:t>
            </a: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Что такое здоровье?</a:t>
            </a: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этот вопрос основными ответами были: </a:t>
            </a:r>
            <a:endParaRPr kumimoji="0" lang="ru-RU" sz="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здоровье - это нормальное состояние организма человека;</a:t>
            </a:r>
            <a:b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здоровье </a:t>
            </a: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это отсутствие болезней.</a:t>
            </a:r>
            <a:endParaRPr kumimoji="0" lang="ru-RU" sz="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Как сохранить здоровье?</a:t>
            </a: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основном отвечали: правильное питание, занятие спортом, закаливание. Не популярные, но важные ответы были такими: не заниматься самодеятельностью, когда что-то вдруг заболело, соблюдать гигиену, не употреблять вредные вещества: алкоголь, курительные средства, наркотики. </a:t>
            </a:r>
            <a:endParaRPr kumimoji="0" lang="ru-RU" sz="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Что ты делаешь, чтобы сохранить своё здоровье?</a:t>
            </a: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Перечислю их основные ответы: Своевременно лечусь, правильно не питаюсь, но стараюсь перейти на нормальный рацион питания/правильно питаюсь, не имею вредных привычек, веду подвижный образ жизни, и трое ответили, что ничего для этого не делают.</a:t>
            </a:r>
            <a:endParaRPr kumimoji="0" lang="ru-RU" sz="1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8675" name="Picture 3" descr="http://rnlomov.pnzreg.ru/files/nlomov_pnzreg_ru/novosti/2015/10/htmlimage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4221088"/>
            <a:ext cx="3360373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7" name="Picture 5" descr="https://yaistorik.files.wordpress.com/2011/06/079369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293096"/>
            <a:ext cx="3240360" cy="2430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9" name="Picture 7" descr="http://xn--j1absg.xn--p1ai/wp-content/uploads/2012/06/008-1785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5751" y="0"/>
            <a:ext cx="2972393" cy="1844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Валерия\Desktop\Биология\IMG_11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3501008"/>
            <a:ext cx="4091947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Екатерина\Downloads\_MDkoBQQawE.jp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cx1="http://schemas.microsoft.com/office/drawing/2015/9/8/chartex" xmlns:cx="http://schemas.microsoft.com/office/drawing/2014/chartex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 rot="346335">
            <a:off x="5557328" y="651154"/>
            <a:ext cx="3600400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Екатерина\Downloads\E0f8Xx-Fcuo.jpg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cx1="http://schemas.microsoft.com/office/drawing/2015/9/8/chartex" xmlns:cx="http://schemas.microsoft.com/office/drawing/2014/chartex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 rot="20876893">
            <a:off x="233423" y="3711711"/>
            <a:ext cx="3674732" cy="2623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C:\Users\Екатерина\Downloads\wmBI7fg27tQ.jpg"/>
          <p:cNvPicPr/>
          <p:nvPr/>
        </p:nvPicPr>
        <p:blipFill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cx1="http://schemas.microsoft.com/office/drawing/2015/9/8/chartex" xmlns:cx="http://schemas.microsoft.com/office/drawing/2014/chartex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 rot="20957296">
            <a:off x="276186" y="554374"/>
            <a:ext cx="2687990" cy="3223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UfPu8kK8qNaRxOqi9HCgMYXXXL4j3HpexhjNOf_P3YmryPKwJ94QGRtDb3Sbc6KY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83768" y="1340768"/>
            <a:ext cx="3384376" cy="2256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Екатерина\Downloads\-4htK3ZC04c.jp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cx1="http://schemas.microsoft.com/office/drawing/2015/9/8/chartex" xmlns:cx="http://schemas.microsoft.com/office/drawing/2014/chartex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 rot="20984149">
            <a:off x="323724" y="396946"/>
            <a:ext cx="2686050" cy="38747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Екатерина\Downloads\YI38NJyJBwI.jpg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cx1="http://schemas.microsoft.com/office/drawing/2015/9/8/chartex" xmlns:cx="http://schemas.microsoft.com/office/drawing/2014/chartex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 rot="1222704">
            <a:off x="6100535" y="675044"/>
            <a:ext cx="3168352" cy="4385672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pic>
        <p:nvPicPr>
          <p:cNvPr id="6" name="Рисунок 5" descr="C:\Users\Екатерина\Downloads\dPpRBnN6bpA.jpg"/>
          <p:cNvPicPr/>
          <p:nvPr/>
        </p:nvPicPr>
        <p:blipFill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cx1="http://schemas.microsoft.com/office/drawing/2015/9/8/chartex" xmlns:cx="http://schemas.microsoft.com/office/drawing/2014/chartex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347864" y="0"/>
            <a:ext cx="2880320" cy="4064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2" name="Picture 2" descr="C:\Users\Валерия\Desktop\Биология\Рисунок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765062">
            <a:off x="1668607" y="2766522"/>
            <a:ext cx="2791968" cy="4157472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30723" name="Picture 3" descr="C:\Users\Валерия\Desktop\Биология\Рисунок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334682">
            <a:off x="4631843" y="3248786"/>
            <a:ext cx="2517648" cy="3517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738606">
            <a:off x="57962" y="2290181"/>
            <a:ext cx="4527952" cy="29360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 descr="14331819683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27784" y="4005064"/>
            <a:ext cx="3837526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bigstock-businesswoman-working-on-compu-36544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133555">
            <a:off x="4241371" y="1672656"/>
            <a:ext cx="4807164" cy="3205348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899592" y="188640"/>
            <a:ext cx="7919864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normalizeH="0" baseline="0" dirty="0" smtClean="0">
                <a:ln w="10541" cmpd="sng">
                  <a:solidFill>
                    <a:srgbClr val="00206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Segoe Script" pitchFamily="34" charset="0"/>
                <a:ea typeface="Calibri" pitchFamily="34" charset="0"/>
                <a:cs typeface="Times New Roman" pitchFamily="18" charset="0"/>
              </a:rPr>
              <a:t>Человек бежит по жизни, не жалея ног.</a:t>
            </a:r>
            <a:endParaRPr kumimoji="0" lang="ru-RU" sz="900" b="1" i="0" u="none" strike="noStrike" normalizeH="0" baseline="0" dirty="0" smtClean="0">
              <a:ln w="10541" cmpd="sng">
                <a:solidFill>
                  <a:srgbClr val="00206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Segoe Script" pitchFamily="34" charset="0"/>
              <a:cs typeface="Arial" pitchFamily="34" charset="0"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normalizeH="0" baseline="0" dirty="0" smtClean="0">
                <a:ln w="10541" cmpd="sng">
                  <a:solidFill>
                    <a:srgbClr val="00206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Segoe Script" pitchFamily="34" charset="0"/>
                <a:ea typeface="Calibri" pitchFamily="34" charset="0"/>
                <a:cs typeface="Times New Roman" pitchFamily="18" charset="0"/>
              </a:rPr>
              <a:t>Дом – работа, дом – работа, отбывая срок.</a:t>
            </a:r>
            <a:endParaRPr kumimoji="0" lang="ru-RU" sz="900" b="1" i="0" u="none" strike="noStrike" normalizeH="0" baseline="0" dirty="0" smtClean="0">
              <a:ln w="10541" cmpd="sng">
                <a:solidFill>
                  <a:srgbClr val="00206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Segoe Script" pitchFamily="34" charset="0"/>
              <a:cs typeface="Arial" pitchFamily="34" charset="0"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normalizeH="0" baseline="0" dirty="0" smtClean="0">
                <a:ln w="10541" cmpd="sng">
                  <a:solidFill>
                    <a:srgbClr val="00206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Segoe Script" pitchFamily="34" charset="0"/>
                <a:ea typeface="Calibri" pitchFamily="34" charset="0"/>
                <a:cs typeface="Times New Roman" pitchFamily="18" charset="0"/>
              </a:rPr>
              <a:t>Выходные – передышка, отпуск, как привал.</a:t>
            </a:r>
            <a:endParaRPr kumimoji="0" lang="ru-RU" sz="900" b="1" i="0" u="none" strike="noStrike" normalizeH="0" baseline="0" dirty="0" smtClean="0">
              <a:ln w="10541" cmpd="sng">
                <a:solidFill>
                  <a:srgbClr val="00206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Segoe Script" pitchFamily="34" charset="0"/>
              <a:cs typeface="Arial" pitchFamily="34" charset="0"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normalizeH="0" baseline="0" dirty="0" smtClean="0">
                <a:ln w="10541" cmpd="sng">
                  <a:solidFill>
                    <a:srgbClr val="00206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Segoe Script" pitchFamily="34" charset="0"/>
                <a:ea typeface="Calibri" pitchFamily="34" charset="0"/>
                <a:cs typeface="Times New Roman" pitchFamily="18" charset="0"/>
              </a:rPr>
              <a:t>Старость, пенсия, одышка, ты сюда бежал?</a:t>
            </a:r>
            <a:endParaRPr kumimoji="0" lang="ru-RU" sz="900" b="1" i="0" u="none" strike="noStrike" normalizeH="0" baseline="0" dirty="0" smtClean="0">
              <a:ln w="10541" cmpd="sng">
                <a:solidFill>
                  <a:srgbClr val="00206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Segoe Script" pitchFamily="34" charset="0"/>
              <a:cs typeface="Arial" pitchFamily="34" charset="0"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normalizeH="0" baseline="0" dirty="0" smtClean="0">
                <a:ln w="10541" cmpd="sng">
                  <a:solidFill>
                    <a:srgbClr val="00206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Segoe Script" pitchFamily="34" charset="0"/>
                <a:ea typeface="Calibri" pitchFamily="34" charset="0"/>
                <a:cs typeface="Times New Roman" pitchFamily="18" charset="0"/>
              </a:rPr>
              <a:t>Оксана </a:t>
            </a:r>
            <a:r>
              <a:rPr kumimoji="0" lang="ru-RU" sz="2000" b="1" i="0" u="none" strike="noStrike" normalizeH="0" baseline="0" dirty="0" err="1" smtClean="0">
                <a:ln w="10541" cmpd="sng">
                  <a:solidFill>
                    <a:srgbClr val="00206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Segoe Script" pitchFamily="34" charset="0"/>
                <a:ea typeface="Calibri" pitchFamily="34" charset="0"/>
                <a:cs typeface="Times New Roman" pitchFamily="18" charset="0"/>
              </a:rPr>
              <a:t>Аистова</a:t>
            </a:r>
            <a:endParaRPr kumimoji="0" lang="ru-RU" sz="2800" b="1" i="0" u="none" strike="noStrike" normalizeH="0" baseline="0" dirty="0" smtClean="0">
              <a:ln w="10541" cmpd="sng">
                <a:solidFill>
                  <a:srgbClr val="00206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Segoe Script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Екатерина\Downloads\RKjQGyviIN8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cx1="http://schemas.microsoft.com/office/drawing/2015/9/8/chartex" xmlns:cx="http://schemas.microsoft.com/office/drawing/2014/chartex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 rot="21155248">
            <a:off x="295470" y="1887907"/>
            <a:ext cx="3168352" cy="4785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46" name="Picture 2" descr="C:\Users\Валерия\Desktop\Биология\Рисунок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0"/>
            <a:ext cx="2822575" cy="4065587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31747" name="Picture 3" descr="C:\Users\Валерия\Desktop\Биология\Рисунок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116632"/>
            <a:ext cx="3054350" cy="443865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31748" name="Picture 4" descr="C:\Users\Валерия\Desktop\Биология\Рисунок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960" y="2365375"/>
            <a:ext cx="2889250" cy="4492625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827584" y="1052736"/>
          <a:ext cx="7488832" cy="4608511"/>
        </p:xfrm>
        <a:graphic>
          <a:graphicData uri="http://schemas.openxmlformats.org/drawingml/2006/table">
            <a:tbl>
              <a:tblPr/>
              <a:tblGrid>
                <a:gridCol w="1637668"/>
                <a:gridCol w="1169763"/>
                <a:gridCol w="1170546"/>
                <a:gridCol w="1169763"/>
                <a:gridCol w="1170546"/>
                <a:gridCol w="1170546"/>
              </a:tblGrid>
              <a:tr h="3072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Показатели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Баллы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2170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Масса тела (кг)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Рост</a:t>
                      </a:r>
                      <a:r>
                        <a:rPr lang="ru-RU" sz="1400" baseline="30000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 </a:t>
                      </a:r>
                      <a:r>
                        <a:rPr lang="ru-RU" sz="1400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(м)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16,9 и менее</a:t>
                      </a:r>
                      <a:br>
                        <a:rPr lang="ru-RU" sz="1400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1400" b="1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-2 балла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17.0 - 18.0</a:t>
                      </a:r>
                      <a:br>
                        <a:rPr lang="ru-RU" sz="1400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1400" b="1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-1 балл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18.1 - 23.8</a:t>
                      </a:r>
                      <a:br>
                        <a:rPr lang="ru-RU" sz="1400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1400" b="1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 баллов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23.9 - 26.0</a:t>
                      </a:r>
                      <a:br>
                        <a:rPr lang="ru-RU" sz="1400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1400" b="1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-1 балл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26.1 и более</a:t>
                      </a:r>
                      <a:br>
                        <a:rPr lang="ru-RU" sz="1400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1400" b="1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-2 балла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6144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ЖЕЛ (мл)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масса тела (кг)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40 и менее</a:t>
                      </a:r>
                      <a:br>
                        <a:rPr lang="ru-RU" sz="1400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1400" b="1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-1 балл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41 - 45</a:t>
                      </a:r>
                      <a:br>
                        <a:rPr lang="ru-RU" sz="1400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1400" b="1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 баллов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46 - 50</a:t>
                      </a:r>
                      <a:br>
                        <a:rPr lang="ru-RU" sz="1400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1400" b="1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 балл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51 - 55</a:t>
                      </a:r>
                      <a:br>
                        <a:rPr lang="ru-RU" sz="1400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1400" b="1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 балла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56 и более</a:t>
                      </a:r>
                      <a:br>
                        <a:rPr lang="ru-RU" sz="1400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1400" b="1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 балла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6144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ДМК (кг) </a:t>
                      </a:r>
                      <a:r>
                        <a:rPr lang="ru-RU" sz="1400" dirty="0" err="1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х</a:t>
                      </a:r>
                      <a:r>
                        <a:rPr lang="ru-RU" sz="1400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100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масса тела (кг)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40 и менее</a:t>
                      </a:r>
                      <a:br>
                        <a:rPr lang="ru-RU" sz="1400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1400" b="1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-1 балл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41 - 50</a:t>
                      </a:r>
                      <a:br>
                        <a:rPr lang="ru-RU" sz="1400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1400" b="1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 баллов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51 - 55</a:t>
                      </a:r>
                      <a:br>
                        <a:rPr lang="ru-RU" sz="1400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1400" b="1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 балл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56 - 60</a:t>
                      </a:r>
                      <a:br>
                        <a:rPr lang="ru-RU" sz="1400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1400" b="1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 балла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61 и более</a:t>
                      </a:r>
                      <a:br>
                        <a:rPr lang="ru-RU" sz="1400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1400" b="1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 балла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92170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ЧСС </a:t>
                      </a:r>
                      <a:r>
                        <a:rPr lang="ru-RU" sz="1400" dirty="0" err="1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х</a:t>
                      </a:r>
                      <a:r>
                        <a:rPr lang="ru-RU" sz="1400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dirty="0" err="1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АДсист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111 и более</a:t>
                      </a:r>
                      <a:br>
                        <a:rPr lang="ru-RU" sz="1400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1400" b="1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-2 балла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95 - 110</a:t>
                      </a:r>
                      <a:br>
                        <a:rPr lang="ru-RU" sz="1400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1400" b="1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-1 балл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85 - 94</a:t>
                      </a:r>
                      <a:br>
                        <a:rPr lang="ru-RU" sz="1400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1400" b="1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 баллов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70 - 84</a:t>
                      </a:r>
                      <a:br>
                        <a:rPr lang="ru-RU" sz="1400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1400" b="1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 балла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69 и менее</a:t>
                      </a:r>
                      <a:br>
                        <a:rPr lang="ru-RU" sz="1400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1400" b="1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 баллов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122893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Время (мин.) </a:t>
                      </a:r>
                      <a:r>
                        <a:rPr lang="ru-RU" sz="1400" dirty="0" err="1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восстан</a:t>
                      </a:r>
                      <a:r>
                        <a:rPr lang="ru-RU" sz="1400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 ЧСС после 20 </a:t>
                      </a:r>
                      <a:r>
                        <a:rPr lang="ru-RU" sz="1400" dirty="0" err="1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прис</a:t>
                      </a:r>
                      <a:r>
                        <a:rPr lang="ru-RU" sz="1400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 за 30 сек.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 и более</a:t>
                      </a:r>
                      <a:br>
                        <a:rPr lang="ru-RU" sz="1400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1400" b="1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-2 балла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2 - 3</a:t>
                      </a:r>
                      <a:br>
                        <a:rPr lang="ru-RU" sz="1400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1400" b="1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 балл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1.30 - 1.59</a:t>
                      </a:r>
                      <a:br>
                        <a:rPr lang="ru-RU" sz="1400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1400" b="1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 балла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1.00 - 1.29</a:t>
                      </a:r>
                      <a:br>
                        <a:rPr lang="ru-RU" sz="1400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1400" b="1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 баллов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0.59 и менее</a:t>
                      </a:r>
                      <a:br>
                        <a:rPr lang="ru-RU" sz="1400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1400" b="1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 баллов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67544" y="1700808"/>
          <a:ext cx="7992888" cy="3084235"/>
        </p:xfrm>
        <a:graphic>
          <a:graphicData uri="http://schemas.openxmlformats.org/drawingml/2006/table">
            <a:tbl>
              <a:tblPr/>
              <a:tblGrid>
                <a:gridCol w="1331870"/>
                <a:gridCol w="1331870"/>
                <a:gridCol w="1331870"/>
                <a:gridCol w="1331870"/>
                <a:gridCol w="1332704"/>
                <a:gridCol w="1332704"/>
              </a:tblGrid>
              <a:tr h="411019"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rgbClr val="0D0D0D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Уровни здоровья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291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Низкий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Ниже среднего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Средний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Выше среднего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Высокий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6440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Общая оценка</a:t>
                      </a:r>
                      <a:br>
                        <a:rPr lang="ru-RU" sz="1400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1400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уровня</a:t>
                      </a:r>
                      <a:br>
                        <a:rPr lang="ru-RU" sz="1400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1400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здоровья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 и менее баллов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4 - 6 баллов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7 - 11 баллов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12 - 15 баллов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D0D0D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16 - 18 баллов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/>
        </p:nvGraphicFramePr>
        <p:xfrm>
          <a:off x="1247954" y="1267603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91264" cy="1268760"/>
          </a:xfrm>
        </p:spPr>
        <p:txBody>
          <a:bodyPr>
            <a:normAutofit/>
          </a:bodyPr>
          <a:lstStyle/>
          <a:p>
            <a:r>
              <a:rPr lang="ru-RU" sz="3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Факторы, воздействующие на здоровье.</a:t>
            </a:r>
            <a:br>
              <a:rPr lang="ru-RU" sz="3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3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Условия жизни в семье.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4818" name="Picture 2" descr="http://amic-life.ru/wp-content/uploads/2015/06/ekonomischecrisis.jpg"/>
          <p:cNvPicPr>
            <a:picLocks noChangeAspect="1" noChangeArrowheads="1"/>
          </p:cNvPicPr>
          <p:nvPr/>
        </p:nvPicPr>
        <p:blipFill>
          <a:blip r:embed="rId2" cstate="print"/>
          <a:srcRect r="14646"/>
          <a:stretch>
            <a:fillRect/>
          </a:stretch>
        </p:blipFill>
        <p:spPr bwMode="auto">
          <a:xfrm>
            <a:off x="4607496" y="1340768"/>
            <a:ext cx="4536504" cy="2657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2" name="Picture 6" descr="http://adminmvc.sports-eg.com/ArticleImages/images/6601431_xxl-1024x6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96752"/>
            <a:ext cx="4576007" cy="27304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4" name="Picture 8" descr="http://familieswork.co.uk/wp-content/uploads/2012/06/dad-and-baby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3797405"/>
            <a:ext cx="4572000" cy="3060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6" name="Picture 10" descr="http://sovetclub.ru/tim/da6e876c674fb371c2f5973efb15f5c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3905672"/>
            <a:ext cx="4062836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15816" y="0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Правильное питание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9472" name="Picture 16" descr="http://ilv-pullzone1.ilovevegan.netdna-cdn.com/wp-content/uploads/2013/03/DSCF37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98419" y="3607492"/>
            <a:ext cx="3816424" cy="2862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890" name="Picture 2" descr="http://vovashiki.ru/wp-content/uploads/2013/08/bforme.ru_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60648"/>
            <a:ext cx="3672408" cy="3675060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37892" name="Picture 4" descr="http://lh3.googleusercontent.com/-V-zfjtHpHe8/UfpQNUUH3vI/AAAAAAAAAFg/OC1IoKoNFeQ/w819-h548-no/zabawa+w+%25C5%259Bniadani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764704"/>
            <a:ext cx="4197094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894" name="Picture 6" descr="http://krasota.uz/userfiles/images/1(398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3789040"/>
            <a:ext cx="4320480" cy="2867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/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Спорт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1835696" y="1161621"/>
            <a:ext cx="5832648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Укрепляется опорно-двигательный аппарат.</a:t>
            </a:r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Укрепляется и развивается нервная система.</a:t>
            </a:r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Улучшается работа сердца и сосудов.</a:t>
            </a:r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Повышаются иммунитет, и улучшается состав крови.</a:t>
            </a:r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Улучшается метаболизм.</a:t>
            </a:r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Меняется отношение к жизни.</a:t>
            </a: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6867" name="Picture 3" descr="https://im3-tub-ru.yandex.net/i?id=d50b0519e90c0cab1cbbc96c457554b6&amp;n=33&amp;h=190&amp;w=18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3717032"/>
            <a:ext cx="2620713" cy="2691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869" name="Picture 5" descr="https://www.essentialstyleformen.com/wp-content/uploads/2009/12/love_playing_a_spor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3580266"/>
            <a:ext cx="4464496" cy="28730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i.ytimg.com/vi/zqbwpSI44Gg/hqdefault.jpg"/>
          <p:cNvPicPr>
            <a:picLocks noChangeAspect="1" noChangeArrowheads="1"/>
          </p:cNvPicPr>
          <p:nvPr/>
        </p:nvPicPr>
        <p:blipFill>
          <a:blip r:embed="rId2" cstate="print"/>
          <a:srcRect l="6300" r="7076"/>
          <a:stretch>
            <a:fillRect/>
          </a:stretch>
        </p:blipFill>
        <p:spPr bwMode="auto">
          <a:xfrm>
            <a:off x="395536" y="692696"/>
            <a:ext cx="2885368" cy="2498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42" name="Picture 6" descr="http://yabbi.ru/uploads/users/781/2015-04-26/sigareta-serdcu-dorogaya-zhiznenno-komiks_14813076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344867"/>
            <a:ext cx="4392488" cy="3513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Вредные привычки.</a:t>
            </a:r>
            <a:b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курение. 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9940" name="Picture 4" descr="http://tomsk.rusplt.ru/netcat_files/news/3964263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692696"/>
            <a:ext cx="3419872" cy="2564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46" name="Picture 10" descr="http://i.artfile.ru/1600x1200_402366_%5bwww.ArtFile.ru%5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3356992"/>
            <a:ext cx="4086334" cy="3064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48" name="Picture 12" descr="http://img-fotki.yandex.ru/get/9103/167183485.568/0_e6147_febfacc6_ori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1880" y="1412776"/>
            <a:ext cx="1873898" cy="1596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Алкоголь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0962" name="Picture 2" descr="http://rsload.net/imageser/man-600x398.jpg"/>
          <p:cNvPicPr>
            <a:picLocks noChangeAspect="1" noChangeArrowheads="1"/>
          </p:cNvPicPr>
          <p:nvPr/>
        </p:nvPicPr>
        <p:blipFill>
          <a:blip r:embed="rId2" cstate="print"/>
          <a:srcRect l="7736"/>
          <a:stretch>
            <a:fillRect/>
          </a:stretch>
        </p:blipFill>
        <p:spPr bwMode="auto">
          <a:xfrm>
            <a:off x="0" y="1340768"/>
            <a:ext cx="3870689" cy="2782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64" name="Picture 4" descr="http://finport.am/mcgallery/20151029070930%D0%B0%D0%BB%D0%BA%D0%BE%D0%B3%D0%BE%D0%BB%D0%B8%20%D0%B8%20%D1%81%D0%B8%D0%B3%D0%B0%D1%80%D0%B5%D1%82%D1%8B.jpg"/>
          <p:cNvPicPr>
            <a:picLocks noChangeAspect="1" noChangeArrowheads="1"/>
          </p:cNvPicPr>
          <p:nvPr/>
        </p:nvPicPr>
        <p:blipFill>
          <a:blip r:embed="rId3" cstate="print"/>
          <a:srcRect r="6728"/>
          <a:stretch>
            <a:fillRect/>
          </a:stretch>
        </p:blipFill>
        <p:spPr bwMode="auto">
          <a:xfrm>
            <a:off x="5292080" y="1484784"/>
            <a:ext cx="3851920" cy="24555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66" name="Picture 6" descr="http://i.ytimg.com/vi/JdDANHe30mU/maxresdefaul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4005064"/>
            <a:ext cx="4760528" cy="2677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68" name="Picture 8" descr="http://player.myshared.ru/140069/data/images/img3.jpg"/>
          <p:cNvPicPr>
            <a:picLocks noChangeAspect="1" noChangeArrowheads="1"/>
          </p:cNvPicPr>
          <p:nvPr/>
        </p:nvPicPr>
        <p:blipFill>
          <a:blip r:embed="rId5" cstate="print"/>
          <a:srcRect l="11241" t="15620" r="15689" b="6282"/>
          <a:stretch>
            <a:fillRect/>
          </a:stretch>
        </p:blipFill>
        <p:spPr bwMode="auto">
          <a:xfrm>
            <a:off x="3563888" y="908720"/>
            <a:ext cx="1872208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/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Наркомания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1986" name="Picture 2" descr="http://www.stihi.ru/pics/2011/01/01/4734.jpg"/>
          <p:cNvPicPr>
            <a:picLocks noChangeAspect="1" noChangeArrowheads="1"/>
          </p:cNvPicPr>
          <p:nvPr/>
        </p:nvPicPr>
        <p:blipFill>
          <a:blip r:embed="rId2" cstate="print"/>
          <a:srcRect r="12295"/>
          <a:stretch>
            <a:fillRect/>
          </a:stretch>
        </p:blipFill>
        <p:spPr bwMode="auto">
          <a:xfrm>
            <a:off x="0" y="1052736"/>
            <a:ext cx="3563888" cy="2700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988" name="Picture 4" descr="http://cs307415.vk.me/v307415244/6362/HK4ZvVY0nd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692696"/>
            <a:ext cx="2561023" cy="3102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990" name="Picture 6" descr="http://cs624727.vk.me/v624727197/7a03/biedgjeRvj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3717032"/>
            <a:ext cx="4656420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992" name="Picture 8" descr="http://stat8.blog.ru/lr/0b092faa231b13b85400fec155cb942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45289" y="3677393"/>
            <a:ext cx="4398711" cy="31806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994" name="Picture 10" descr="http://fs.4geo.ru/get/news/image/281267448_large.JPEG"/>
          <p:cNvPicPr>
            <a:picLocks noChangeAspect="1" noChangeArrowheads="1"/>
          </p:cNvPicPr>
          <p:nvPr/>
        </p:nvPicPr>
        <p:blipFill>
          <a:blip r:embed="rId6" cstate="print"/>
          <a:srcRect l="4447" r="6613"/>
          <a:stretch>
            <a:fillRect/>
          </a:stretch>
        </p:blipFill>
        <p:spPr bwMode="auto">
          <a:xfrm>
            <a:off x="3419872" y="908720"/>
            <a:ext cx="2880320" cy="2428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 descr="http://www.hyeli.com/images/2014_January_Images/11_1_2014_sirax-gor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4437112"/>
            <a:ext cx="3799551" cy="21997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3491880" y="1844824"/>
            <a:ext cx="5652120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ln>
                  <a:solidFill>
                    <a:srgbClr val="7030A0"/>
                  </a:solidFill>
                </a:ln>
              </a:rPr>
              <a:t>Задачи</a:t>
            </a:r>
            <a:r>
              <a:rPr lang="ru-RU" sz="2000" b="1" dirty="0" smtClean="0">
                <a:ln>
                  <a:solidFill>
                    <a:srgbClr val="7030A0"/>
                  </a:solidFill>
                </a:ln>
              </a:rPr>
              <a:t>:</a:t>
            </a:r>
            <a:endParaRPr kumimoji="0" lang="ru-RU" sz="2000" b="0" i="0" u="none" strike="noStrike" cap="none" normalizeH="0" baseline="0" dirty="0" smtClean="0">
              <a:ln>
                <a:solidFill>
                  <a:srgbClr val="7030A0"/>
                </a:solidFill>
              </a:ln>
              <a:solidFill>
                <a:schemeClr val="tx1"/>
              </a:solidFill>
              <a:effectLst/>
              <a:latin typeface="Monotype Corsiva" pitchFamily="66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solidFill>
                    <a:srgbClr val="7030A0"/>
                  </a:solidFill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1.Выявить с помощью социологического опроса учащихся, что такое здоровье, что они делают для его сохранения </a:t>
            </a:r>
            <a:endParaRPr kumimoji="0" lang="ru-RU" sz="900" b="1" i="0" u="none" strike="noStrike" cap="none" normalizeH="0" baseline="0" dirty="0" smtClean="0">
              <a:ln>
                <a:solidFill>
                  <a:srgbClr val="7030A0"/>
                </a:solidFill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solidFill>
                    <a:srgbClr val="7030A0"/>
                  </a:solidFill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2. Выбрать исследуемый возраст школьников, для создания видимой картины.</a:t>
            </a:r>
            <a:endParaRPr kumimoji="0" lang="ru-RU" sz="900" b="1" i="0" u="none" strike="noStrike" cap="none" normalizeH="0" baseline="0" dirty="0" smtClean="0">
              <a:ln>
                <a:solidFill>
                  <a:srgbClr val="7030A0"/>
                </a:solidFill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solidFill>
                    <a:srgbClr val="7030A0"/>
                  </a:solidFill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3. Определить уровень здоровья школьников с помощью биометрических и физиологических показателей и измерителей.</a:t>
            </a:r>
            <a:endParaRPr kumimoji="0" lang="ru-RU" sz="900" b="1" i="0" u="none" strike="noStrike" cap="none" normalizeH="0" baseline="0" dirty="0" smtClean="0">
              <a:ln>
                <a:solidFill>
                  <a:srgbClr val="7030A0"/>
                </a:solidFill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solidFill>
                    <a:srgbClr val="7030A0"/>
                  </a:solidFill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4. Сравнить уровень здоровья учащихся разного возраста.</a:t>
            </a:r>
            <a:endParaRPr kumimoji="0" lang="ru-RU" sz="900" b="1" i="0" u="none" strike="noStrike" cap="none" normalizeH="0" baseline="0" dirty="0" smtClean="0">
              <a:ln>
                <a:solidFill>
                  <a:srgbClr val="7030A0"/>
                </a:solidFill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solidFill>
                    <a:srgbClr val="7030A0"/>
                  </a:solidFill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5. Выявить возраст с наиболее низким уровнем здоровья</a:t>
            </a:r>
            <a:endParaRPr kumimoji="0" lang="ru-RU" sz="900" b="1" i="0" u="none" strike="noStrike" cap="none" normalizeH="0" baseline="0" dirty="0" smtClean="0">
              <a:ln>
                <a:solidFill>
                  <a:srgbClr val="7030A0"/>
                </a:solidFill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solidFill>
                    <a:srgbClr val="7030A0"/>
                  </a:solidFill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6. Определить уровень нагрузки учащихся в зависимости от возраста</a:t>
            </a:r>
            <a:endParaRPr kumimoji="0" lang="ru-RU" sz="900" b="1" i="0" u="none" strike="noStrike" cap="none" normalizeH="0" baseline="0" dirty="0" smtClean="0">
              <a:ln>
                <a:solidFill>
                  <a:srgbClr val="7030A0"/>
                </a:solidFill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solidFill>
                    <a:srgbClr val="7030A0"/>
                  </a:solidFill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7.Выявить факторы, воздействующие на здоровье.</a:t>
            </a:r>
            <a:endParaRPr kumimoji="0" lang="ru-RU" sz="2800" b="1" i="0" u="none" strike="noStrike" cap="none" normalizeH="0" baseline="0" dirty="0" smtClean="0">
              <a:ln>
                <a:solidFill>
                  <a:srgbClr val="7030A0"/>
                </a:solidFill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332656"/>
            <a:ext cx="48245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b="1" i="0" u="none" strike="noStrike" cap="none" normalizeH="0" baseline="0" dirty="0" smtClean="0">
                <a:ln>
                  <a:solidFill>
                    <a:srgbClr val="7030A0"/>
                  </a:solidFill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Цель работы: </a:t>
            </a:r>
            <a:r>
              <a:rPr kumimoji="0" lang="ru-RU" sz="2400" b="0" i="0" u="none" strike="noStrike" cap="none" normalizeH="0" baseline="0" dirty="0" smtClean="0">
                <a:ln>
                  <a:solidFill>
                    <a:srgbClr val="7030A0"/>
                  </a:solidFill>
                </a:ln>
                <a:solidFill>
                  <a:srgbClr val="00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Определить уровень здоровья школьников средней школы 33 </a:t>
            </a:r>
            <a:endParaRPr kumimoji="0" lang="ru-RU" sz="1000" b="0" i="0" u="none" strike="noStrike" cap="none" normalizeH="0" baseline="0" dirty="0" smtClean="0">
              <a:ln>
                <a:solidFill>
                  <a:srgbClr val="7030A0"/>
                </a:solidFill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15363" name="Picture 3" descr="http://50.img.avito.st/1280x960/770757950.jpg"/>
          <p:cNvPicPr>
            <a:picLocks noChangeAspect="1" noChangeArrowheads="1"/>
          </p:cNvPicPr>
          <p:nvPr/>
        </p:nvPicPr>
        <p:blipFill>
          <a:blip r:embed="rId4" cstate="print"/>
          <a:srcRect r="2649" b="10000"/>
          <a:stretch>
            <a:fillRect/>
          </a:stretch>
        </p:blipFill>
        <p:spPr bwMode="auto">
          <a:xfrm>
            <a:off x="5436096" y="0"/>
            <a:ext cx="3360373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/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Химическое воздействие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3010" name="Picture 2" descr="http://www.blr.com/html_email/images/EDA/EDA_0311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24744"/>
            <a:ext cx="3816424" cy="2592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12" name="Picture 4" descr="http://prophecies.ru/images/nostra0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052736"/>
            <a:ext cx="3482897" cy="270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14" name="Picture 6" descr="http://novayagazeta-ug.ru/sites/default/files/news/01-2014/zagryazneni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861048"/>
            <a:ext cx="3883577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16" name="Picture 8" descr="http://energiogklima.no/wp-content/uploads/2013/07/Kullkraftver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3645024"/>
            <a:ext cx="4400844" cy="2956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Физическое воздействие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4034" name="Picture 2" descr="http://vidomosti-ua.com/photo/original-13019994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052736"/>
            <a:ext cx="4076734" cy="24460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036" name="Picture 4" descr="http://infosmi.net/images/stories/articles/2014/Zdorovie/03-2014/02/airplane-nois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764704"/>
            <a:ext cx="3876634" cy="3146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038" name="Picture 6" descr="http://k39.kn3.net/taringa/2/0/2/2/1/9/33/eltruenotroll/5E9.jpg?849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3717032"/>
            <a:ext cx="3923928" cy="2998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040" name="Picture 8" descr="http://www.llunaplena.net/wp-content/uploads/2013/11/Movil.jpg"/>
          <p:cNvPicPr>
            <a:picLocks noChangeAspect="1" noChangeArrowheads="1"/>
          </p:cNvPicPr>
          <p:nvPr/>
        </p:nvPicPr>
        <p:blipFill>
          <a:blip r:embed="rId5" cstate="print"/>
          <a:srcRect b="5501"/>
          <a:stretch>
            <a:fillRect/>
          </a:stretch>
        </p:blipFill>
        <p:spPr bwMode="auto">
          <a:xfrm>
            <a:off x="539552" y="3429012"/>
            <a:ext cx="3384376" cy="3428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Генетический фактор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5058" name="Picture 2" descr="http://intisari-online.com/media/images/7772_virus_bisa_membantu_anak-anak_melawan_kank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052736"/>
            <a:ext cx="4543511" cy="2465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060" name="Picture 4" descr="http://www.sciencephoto.com/image/268715/350wm/M3750149-Ageing-SP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836712"/>
            <a:ext cx="3333750" cy="2752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062" name="Picture 6" descr="http://api.ning.com/files/b8YL1Nsfi8kBIDwp*dT*GpDFnYtECJ3hOPLqEi9fWtGZDNkm9yi7eYIOw2Sia9TTbnMQJp6iC5ZRpuFT9ut-zEw4BZI-CgFF/gxcLcgZM0ts.jpg?width=7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3429000"/>
            <a:ext cx="4104456" cy="3163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064" name="Picture 8" descr="http://blog.hansfordsensors.com/wp-content/uploads/72062-1024x7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3645024"/>
            <a:ext cx="3960440" cy="2889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908720"/>
          </a:xfrm>
        </p:spPr>
        <p:txBody>
          <a:bodyPr/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Здравоохранение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6082" name="Picture 2" descr="http://mosopora.ru/files/linearticles/1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92696"/>
            <a:ext cx="4306467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4" name="Picture 4" descr="http://ilaajonline.com/wp-content/uploads/2012/02/global-medical-supplies-smaller-image-no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933056"/>
            <a:ext cx="4654677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6" name="Picture 6" descr="http://rub-ssmp.n4.biz/image/image_gallery?img_id=66815503&amp;amp;fileName=%D0%A0%D0%B5%D0%B7%D1%83%D0%BB%D1%8C%D1%82%D0%B0%D1%82%D1%8B-%D1%80%D0%B0%D0%B1%D0%BE%D1%82%D1%8B-%D0%B7%D0%B0-%D1%82%D1%80%D0%B8-%D0%BA%D0%B2%D0%B0%D1%80%D1%82%D0%B0%D0%BB%D0%B0-2013-%D0%B3%D0%BE%D0%B4%D0%B0&amp;amp;t=1447276234194"/>
          <p:cNvPicPr>
            <a:picLocks noChangeAspect="1" noChangeArrowheads="1"/>
          </p:cNvPicPr>
          <p:nvPr/>
        </p:nvPicPr>
        <p:blipFill>
          <a:blip r:embed="rId4" cstate="print"/>
          <a:srcRect b="14286"/>
          <a:stretch>
            <a:fillRect/>
          </a:stretch>
        </p:blipFill>
        <p:spPr bwMode="auto">
          <a:xfrm>
            <a:off x="4860032" y="980728"/>
            <a:ext cx="4032448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8" name="Picture 8" descr="http://www.svadba-rb.ru/images/wedding/sd6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3573016"/>
            <a:ext cx="3168351" cy="31683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714348" y="487126"/>
            <a:ext cx="8072494" cy="572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Вывод</a:t>
            </a:r>
            <a:endParaRPr kumimoji="0" lang="ru-RU" sz="10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протяжении двух месяцем мы проводили исследования для выявления</a:t>
            </a:r>
            <a:r>
              <a:rPr lang="ru-RU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уровня здоровья в выбранных нами классах. Все выбранные нами классы были отпрошены. Были заданы вопросы, которые показывали общее представление о том, что такое здоровье, как его сохранить, и выполняют ли учащиеся условия, при которых у человека сохраняется здоровье. На данном этапе исследования мы наблюдаем:</a:t>
            </a:r>
            <a:endParaRPr lang="ru-RU" b="1" i="1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хорошие знания о том, что такое здоровье и как его сохранить.</a:t>
            </a:r>
            <a:endParaRPr lang="ru-RU" b="1" i="1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учащиеся следят за свои здоровьем.</a:t>
            </a:r>
            <a:endParaRPr lang="ru-RU" b="1" i="1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ходе данной научно-исследовательской работы мы провели исследования с показателей биометрических данных, выявили, что 1 и 5 классы имеют  'средний уровень здоровья'. Результаты с отметкой 'выше среднего' уменьшается с возрастом. Это значит, что с периодом взросления прибавляются факторы, понижающие уровень здоровья. Следовательно, для определения уровня здоровья школьников биометрические и физиологические показатели являются наиболее объективными. Что и доказывает гипотеза. Ребятам уже сейчас нужно рассмотреть свой образ жизни. Начать активный образ жизни, заняться спортом, выпивать норму воды в день, делать зарядку, правильно питаться, своевременно отдыхать, Кушать витамины, которые дала нам природа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492896"/>
            <a:ext cx="8229600" cy="1143000"/>
          </a:xfrm>
        </p:spPr>
        <p:txBody>
          <a:bodyPr>
            <a:normAutofit/>
          </a:bodyPr>
          <a:lstStyle/>
          <a:p>
            <a:r>
              <a:rPr lang="ru-RU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Спасибо за внимание</a:t>
            </a:r>
            <a:r>
              <a:rPr lang="ru-RU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sym typeface="Wingdings" pitchFamily="2" charset="2"/>
              </a:rPr>
              <a:t></a:t>
            </a:r>
            <a:endParaRPr lang="ru-RU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8130" name="Picture 2" descr="http://xpresstime.ru/images/articles/2389/Udivlennyy-kotik-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59104" y="3429000"/>
            <a:ext cx="2484896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132" name="Picture 4" descr="http://bridgetv.ru/upload/load/10152280954c7a973e3c83b9.04551993.jpg"/>
          <p:cNvPicPr>
            <a:picLocks noChangeAspect="1" noChangeArrowheads="1"/>
          </p:cNvPicPr>
          <p:nvPr/>
        </p:nvPicPr>
        <p:blipFill>
          <a:blip r:embed="rId4" cstate="print"/>
          <a:srcRect l="1687" r="7217" b="9522"/>
          <a:stretch>
            <a:fillRect/>
          </a:stretch>
        </p:blipFill>
        <p:spPr bwMode="auto">
          <a:xfrm>
            <a:off x="2627784" y="-99392"/>
            <a:ext cx="3888432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134" name="Picture 6" descr="http://img1.liveinternet.ru/images/attach/c/3/76/934/76934423_large_4360308_kon.JPG"/>
          <p:cNvPicPr>
            <a:picLocks noChangeAspect="1" noChangeArrowheads="1"/>
          </p:cNvPicPr>
          <p:nvPr/>
        </p:nvPicPr>
        <p:blipFill>
          <a:blip r:embed="rId5" cstate="print"/>
          <a:srcRect t="5130" b="10663"/>
          <a:stretch>
            <a:fillRect/>
          </a:stretch>
        </p:blipFill>
        <p:spPr bwMode="auto">
          <a:xfrm>
            <a:off x="0" y="-171400"/>
            <a:ext cx="2353326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136" name="Picture 8" descr="http://vpazle.ru/photos/38/120/7112038.jpg"/>
          <p:cNvPicPr>
            <a:picLocks noChangeAspect="1" noChangeArrowheads="1"/>
          </p:cNvPicPr>
          <p:nvPr/>
        </p:nvPicPr>
        <p:blipFill>
          <a:blip r:embed="rId6" cstate="print"/>
          <a:srcRect t="4348" b="8696"/>
          <a:stretch>
            <a:fillRect/>
          </a:stretch>
        </p:blipFill>
        <p:spPr bwMode="auto">
          <a:xfrm>
            <a:off x="6935065" y="0"/>
            <a:ext cx="2208935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140" name="Picture 12" descr="http://img1.goodfon.su/original/1920x1200/9/59/happy-kid-child-baby.jpg"/>
          <p:cNvPicPr>
            <a:picLocks noChangeAspect="1" noChangeArrowheads="1"/>
          </p:cNvPicPr>
          <p:nvPr/>
        </p:nvPicPr>
        <p:blipFill>
          <a:blip r:embed="rId7" cstate="print"/>
          <a:srcRect l="48611" t="9259"/>
          <a:stretch>
            <a:fillRect/>
          </a:stretch>
        </p:blipFill>
        <p:spPr bwMode="auto">
          <a:xfrm>
            <a:off x="3563888" y="3329608"/>
            <a:ext cx="3197155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142" name="Picture 14" descr="http://www.krasfun.ru/images/2011/4/6c956_1301613275_podborka_52.jpg"/>
          <p:cNvPicPr>
            <a:picLocks noChangeAspect="1" noChangeArrowheads="1"/>
          </p:cNvPicPr>
          <p:nvPr/>
        </p:nvPicPr>
        <p:blipFill>
          <a:blip r:embed="rId8" cstate="print"/>
          <a:srcRect l="5948" r="24401"/>
          <a:stretch>
            <a:fillRect/>
          </a:stretch>
        </p:blipFill>
        <p:spPr bwMode="auto">
          <a:xfrm>
            <a:off x="0" y="3408412"/>
            <a:ext cx="3593762" cy="3449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76672"/>
            <a:ext cx="565212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i="1" dirty="0" smtClean="0">
                <a:ln>
                  <a:solidFill>
                    <a:srgbClr val="000099"/>
                  </a:solidFill>
                </a:ln>
                <a:solidFill>
                  <a:srgbClr val="00B0F0"/>
                </a:solidFill>
              </a:rPr>
              <a:t>1. Здоровье ­ состояние любого живого организма, при котором он в целом и все его органы способны полностью выполнять свои функции; отсутствие недуга, болезни.</a:t>
            </a:r>
          </a:p>
          <a:p>
            <a:pPr lvl="0"/>
            <a:r>
              <a:rPr lang="ru-RU" b="1" i="1" dirty="0" smtClean="0">
                <a:ln>
                  <a:solidFill>
                    <a:srgbClr val="7030A0"/>
                  </a:solidFill>
                </a:ln>
              </a:rPr>
              <a:t>2. Здоровье ­ это состояние полного физического, психического, социального и духовного благополучия, а не просто отсутствие болезней и физических дефектов</a:t>
            </a:r>
          </a:p>
          <a:p>
            <a:r>
              <a:rPr lang="ru-RU" b="1" i="1" dirty="0" smtClean="0">
                <a:ln>
                  <a:solidFill>
                    <a:schemeClr val="tx1"/>
                  </a:solidFill>
                </a:ln>
              </a:rPr>
              <a:t>Так же имеются понятия с уточнением, какое именно здоровье</a:t>
            </a:r>
          </a:p>
          <a:p>
            <a:pPr lvl="0"/>
            <a:r>
              <a:rPr lang="ru-RU" b="1" i="1" dirty="0" smtClean="0">
                <a:ln>
                  <a:solidFill>
                    <a:srgbClr val="000099"/>
                  </a:solidFill>
                </a:ln>
                <a:solidFill>
                  <a:srgbClr val="00B0F0"/>
                </a:solidFill>
              </a:rPr>
              <a:t>3. Физическое здоровье – это полное физическое благополучие, спокойное и счастливое, без каких-либо нарушений течение дел, жизни.</a:t>
            </a:r>
          </a:p>
          <a:p>
            <a:pPr lvl="0"/>
            <a:r>
              <a:rPr lang="ru-RU" b="1" i="1" dirty="0" smtClean="0">
                <a:ln>
                  <a:solidFill>
                    <a:srgbClr val="7030A0"/>
                  </a:solidFill>
                </a:ln>
              </a:rPr>
              <a:t>4. Психическое здоровье – это состояние благополучия, в котором человек реализует свои способности, может противостоять обычным жизненным стрессам, продуктивно работать и вносить вклад в свое сообщество. В этом позитивном смысле психическое здоровье является основой благополучия человека и эффективного функционирования сообщества. </a:t>
            </a:r>
            <a:endParaRPr lang="ru-RU" b="1" i="1" dirty="0">
              <a:ln>
                <a:solidFill>
                  <a:srgbClr val="7030A0"/>
                </a:solidFill>
              </a:ln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404664"/>
            <a:ext cx="5580112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i="1" dirty="0" smtClean="0">
                <a:ln>
                  <a:solidFill>
                    <a:srgbClr val="000099"/>
                  </a:solidFill>
                </a:ln>
                <a:solidFill>
                  <a:srgbClr val="00B0F0"/>
                </a:solidFill>
              </a:rPr>
              <a:t>5. Социальное здоровье - это способность жить и общаться с другими людьми в нашем мире. Наша способность создавать и поддерживать положительные отношения с семьей, друзьями и коллегами. </a:t>
            </a:r>
          </a:p>
          <a:p>
            <a:pPr lvl="0"/>
            <a:r>
              <a:rPr lang="ru-RU" b="1" i="1" dirty="0" smtClean="0">
                <a:ln>
                  <a:solidFill>
                    <a:srgbClr val="7030A0"/>
                  </a:solidFill>
                </a:ln>
              </a:rPr>
              <a:t>6. Духовное здоровье ­ это свободная, гармоничная и практическая взаимосвязь знаний, религий, традиций и истории своего народа в себе.</a:t>
            </a:r>
          </a:p>
          <a:p>
            <a:pPr lvl="0"/>
            <a:r>
              <a:rPr lang="ru-RU" b="1" i="1" dirty="0" smtClean="0">
                <a:ln>
                  <a:solidFill>
                    <a:srgbClr val="000099"/>
                  </a:solidFill>
                </a:ln>
                <a:solidFill>
                  <a:srgbClr val="00B0F0"/>
                </a:solidFill>
              </a:rPr>
              <a:t>7. Здоровье ­ нормальная функция организма на всех уровнях его организации, нормальный ход биологических процессов, способствующих индивидуальному выживанию и воспроизводству.</a:t>
            </a:r>
          </a:p>
          <a:p>
            <a:pPr lvl="0"/>
            <a:r>
              <a:rPr lang="ru-RU" b="1" i="1" dirty="0" smtClean="0">
                <a:ln>
                  <a:solidFill>
                    <a:srgbClr val="7030A0"/>
                  </a:solidFill>
                </a:ln>
              </a:rPr>
              <a:t>8. Здоровье ­ динамическое равновесие организма и его функций с окружающей средой.</a:t>
            </a:r>
          </a:p>
          <a:p>
            <a:pPr lvl="0"/>
            <a:r>
              <a:rPr lang="ru-RU" b="1" i="1" dirty="0" smtClean="0">
                <a:ln>
                  <a:solidFill>
                    <a:srgbClr val="000099"/>
                  </a:solidFill>
                </a:ln>
                <a:solidFill>
                  <a:srgbClr val="00B0F0"/>
                </a:solidFill>
              </a:rPr>
              <a:t>9. Здоровье ­ участие в социальной деятельности и общественно полезном труде, способность к полноценному выполнению основных социальных функций.  </a:t>
            </a:r>
          </a:p>
          <a:p>
            <a:pPr lvl="0"/>
            <a:r>
              <a:rPr lang="ru-RU" b="1" i="1" dirty="0" smtClean="0">
                <a:ln>
                  <a:solidFill>
                    <a:srgbClr val="7030A0"/>
                  </a:solidFill>
                </a:ln>
              </a:rPr>
              <a:t>10. Здоровье - отсутствие болезни, болезненных состояний и изменений.</a:t>
            </a:r>
          </a:p>
          <a:p>
            <a:r>
              <a:rPr lang="ru-RU" b="1" i="1" dirty="0" smtClean="0">
                <a:ln>
                  <a:solidFill>
                    <a:srgbClr val="000099"/>
                  </a:solidFill>
                </a:ln>
                <a:solidFill>
                  <a:srgbClr val="00B0F0"/>
                </a:solidFill>
              </a:rPr>
              <a:t>11. Здоровье - способность организма приспосабливаться к постоянно </a:t>
            </a:r>
            <a:r>
              <a:rPr lang="ru-RU" b="1" i="1" dirty="0">
                <a:ln>
                  <a:solidFill>
                    <a:srgbClr val="000099"/>
                  </a:solidFill>
                </a:ln>
                <a:solidFill>
                  <a:srgbClr val="00B0F0"/>
                </a:solidFill>
              </a:rPr>
              <a:t>изменяющимся условиям внешней среды.</a:t>
            </a:r>
            <a:r>
              <a:rPr lang="ru-RU" b="1" i="1" dirty="0" smtClean="0">
                <a:ln>
                  <a:solidFill>
                    <a:srgbClr val="000099"/>
                  </a:solidFill>
                </a:ln>
                <a:solidFill>
                  <a:srgbClr val="00B0F0"/>
                </a:solidFill>
              </a:rPr>
              <a:t> </a:t>
            </a:r>
            <a:endParaRPr lang="ru-RU" b="1" i="1" dirty="0">
              <a:ln>
                <a:solidFill>
                  <a:srgbClr val="000099"/>
                </a:solidFill>
              </a:ln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http://s018.radikal.ru/i518/1304/bd/c609ca3925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23758">
            <a:off x="4566590" y="3392810"/>
            <a:ext cx="4817148" cy="3213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20" name="Picture 12" descr="http://bizcar.com.ua/images/ads/1R4Q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53943">
            <a:off x="1492912" y="4976618"/>
            <a:ext cx="3670467" cy="19614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6" name="Picture 8" descr="http://grandruzapark.com/i/gallery_1/big/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906068">
            <a:off x="5639483" y="986432"/>
            <a:ext cx="3705907" cy="2605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0" name="Picture 2" descr="http://mezen.megamams.ru/uploads/mams_-332245405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426399">
            <a:off x="-498636" y="249864"/>
            <a:ext cx="3754039" cy="21880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4" name="Picture 6" descr="http://www.dangkybanquyenvn.com/wp-content/uploads/2013/09/gia-dinh-hanh-phuc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975710">
            <a:off x="1256733" y="2394982"/>
            <a:ext cx="3947846" cy="27196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8" name="Picture 10" descr="http://www.lshomes.com/uploads/3-139707439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432064">
            <a:off x="2894416" y="194574"/>
            <a:ext cx="3240360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8" name="Picture 6" descr="http://www.theblackvault.com/documentarchive/wp-content/uploads/2015/02/sport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4221088"/>
            <a:ext cx="4993883" cy="2852936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18434" name="Picture 2" descr="http://www.thesmartnotes.org/blog/wp-content/uploads/2015/08/slide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077072"/>
            <a:ext cx="3841427" cy="2636912"/>
          </a:xfrm>
          <a:prstGeom prst="rect">
            <a:avLst/>
          </a:prstGeom>
          <a:noFill/>
        </p:spPr>
      </p:pic>
      <p:pic>
        <p:nvPicPr>
          <p:cNvPr id="18436" name="Picture 4" descr="http://www.nicepcwallpapers.com/wp-content/uploads/2015/06/3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548680"/>
            <a:ext cx="8820472" cy="473755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555776" y="0"/>
            <a:ext cx="4248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СПОРТ</a:t>
            </a:r>
            <a:endParaRPr lang="ru-RU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70" name="Picture 14" descr="http://hnu.docdat.com/pars_docs/refs/225/224220/img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3131586"/>
            <a:ext cx="4968552" cy="37264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8" name="Picture 12" descr="http://onlainnews.ru/uploads/posts/2015-08/1439367480_f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54209">
            <a:off x="4994673" y="442779"/>
            <a:ext cx="4536504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6" name="Picture 10" descr="http://talkyland.com/media/CACHE/images/posts/2015/7/12/c60263d0882546b998e5a569beb717a5/5bc44f80b4f6c14df41a534fe220bf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02954">
            <a:off x="58825" y="369227"/>
            <a:ext cx="4566994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915816" y="0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Правильное питание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9472" name="Picture 16" descr="http://ilv-pullzone1.ilovevegan.netdna-cdn.com/wp-content/uploads/2013/03/DSCF372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789040"/>
            <a:ext cx="3816424" cy="2862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6" name="Picture 6" descr="http://wallpapershacker.com/wallpaper/woman_abstract_artwork_graphics_hd-wallpaper-64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247379">
            <a:off x="4312151" y="3559334"/>
            <a:ext cx="4954150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8" name="Picture 8" descr="http://demiart.ru/forum/uploads5/post-97622-1269781959.jpg"/>
          <p:cNvPicPr>
            <a:picLocks noChangeAspect="1" noChangeArrowheads="1"/>
          </p:cNvPicPr>
          <p:nvPr/>
        </p:nvPicPr>
        <p:blipFill>
          <a:blip r:embed="rId4" cstate="print"/>
          <a:srcRect l="24310"/>
          <a:stretch>
            <a:fillRect/>
          </a:stretch>
        </p:blipFill>
        <p:spPr bwMode="auto">
          <a:xfrm rot="669711">
            <a:off x="5485842" y="317920"/>
            <a:ext cx="3587173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2699792" y="188640"/>
            <a:ext cx="388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Мысли</a:t>
            </a:r>
            <a:endParaRPr lang="ru-RU" sz="28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0484" name="Picture 4" descr="http://mir-ra.com.ua/uploads/images/5e675b38d5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455903"/>
            <a:ext cx="4248472" cy="34020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2" name="Picture 2" descr="http://mykartinka.ru/_ph/22/208738183.jpg?144820166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760084">
            <a:off x="-202172" y="678353"/>
            <a:ext cx="4385426" cy="2740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90" name="Picture 10" descr="http://stile4life.ru/wp-content/uploads/2015/05/D%D1%8C%D1%8E%D1%8Cnce-d%D1%8C%D1%8E%D1%8Cncesizlik-ve-%E2%80%98b%D1%8Cy%D1%8Ck-insanl%D1%8Dk%E2%80%99-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3848" y="1214129"/>
            <a:ext cx="2664296" cy="3338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867</Words>
  <Application>Microsoft Office PowerPoint</Application>
  <PresentationFormat>Экран (4:3)</PresentationFormat>
  <Paragraphs>121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Уровень здоровья школьников в МОУ «Средняя школа № 33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Факторы, воздействующие на здоровье. Условия жизни в семье.</vt:lpstr>
      <vt:lpstr>Слайд 25</vt:lpstr>
      <vt:lpstr>Спорт</vt:lpstr>
      <vt:lpstr>Вредные привычки. курение. </vt:lpstr>
      <vt:lpstr>Алкоголь</vt:lpstr>
      <vt:lpstr>Наркомания</vt:lpstr>
      <vt:lpstr>Химическое воздействие</vt:lpstr>
      <vt:lpstr>Физическое воздействие</vt:lpstr>
      <vt:lpstr>Генетический фактор</vt:lpstr>
      <vt:lpstr>Здравоохранение</vt:lpstr>
      <vt:lpstr>Слайд 34</vt:lpstr>
      <vt:lpstr>Спасибо за внимание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Уровень здоровья школьников в МОУ «Средняя школа №33</dc:title>
  <dc:creator>Валерия</dc:creator>
  <cp:lastModifiedBy>uchitel</cp:lastModifiedBy>
  <cp:revision>22</cp:revision>
  <dcterms:created xsi:type="dcterms:W3CDTF">2015-12-08T14:11:04Z</dcterms:created>
  <dcterms:modified xsi:type="dcterms:W3CDTF">2018-03-22T09:56:09Z</dcterms:modified>
</cp:coreProperties>
</file>