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92" r:id="rId1"/>
  </p:sldMasterIdLst>
  <p:notesMasterIdLst>
    <p:notesMasterId r:id="rId60"/>
  </p:notesMasterIdLst>
  <p:sldIdLst>
    <p:sldId id="256" r:id="rId2"/>
    <p:sldId id="375" r:id="rId3"/>
    <p:sldId id="324" r:id="rId4"/>
    <p:sldId id="325" r:id="rId5"/>
    <p:sldId id="376" r:id="rId6"/>
    <p:sldId id="377" r:id="rId7"/>
    <p:sldId id="378" r:id="rId8"/>
    <p:sldId id="379" r:id="rId9"/>
    <p:sldId id="380" r:id="rId10"/>
    <p:sldId id="326" r:id="rId11"/>
    <p:sldId id="327" r:id="rId12"/>
    <p:sldId id="328" r:id="rId13"/>
    <p:sldId id="381" r:id="rId14"/>
    <p:sldId id="329" r:id="rId15"/>
    <p:sldId id="330" r:id="rId16"/>
    <p:sldId id="372" r:id="rId17"/>
    <p:sldId id="331" r:id="rId18"/>
    <p:sldId id="332" r:id="rId19"/>
    <p:sldId id="333" r:id="rId20"/>
    <p:sldId id="334" r:id="rId21"/>
    <p:sldId id="335" r:id="rId22"/>
    <p:sldId id="336" r:id="rId23"/>
    <p:sldId id="337" r:id="rId24"/>
    <p:sldId id="338" r:id="rId25"/>
    <p:sldId id="339" r:id="rId26"/>
    <p:sldId id="341" r:id="rId27"/>
    <p:sldId id="342" r:id="rId28"/>
    <p:sldId id="343" r:id="rId29"/>
    <p:sldId id="344" r:id="rId30"/>
    <p:sldId id="345" r:id="rId31"/>
    <p:sldId id="346" r:id="rId32"/>
    <p:sldId id="347" r:id="rId33"/>
    <p:sldId id="348" r:id="rId34"/>
    <p:sldId id="349" r:id="rId35"/>
    <p:sldId id="350" r:id="rId36"/>
    <p:sldId id="351" r:id="rId37"/>
    <p:sldId id="352" r:id="rId38"/>
    <p:sldId id="353" r:id="rId39"/>
    <p:sldId id="354" r:id="rId40"/>
    <p:sldId id="355" r:id="rId41"/>
    <p:sldId id="356" r:id="rId42"/>
    <p:sldId id="357" r:id="rId43"/>
    <p:sldId id="358" r:id="rId44"/>
    <p:sldId id="359" r:id="rId45"/>
    <p:sldId id="360" r:id="rId46"/>
    <p:sldId id="361" r:id="rId47"/>
    <p:sldId id="362" r:id="rId48"/>
    <p:sldId id="363" r:id="rId49"/>
    <p:sldId id="370" r:id="rId50"/>
    <p:sldId id="371" r:id="rId51"/>
    <p:sldId id="364" r:id="rId52"/>
    <p:sldId id="365" r:id="rId53"/>
    <p:sldId id="366" r:id="rId54"/>
    <p:sldId id="373" r:id="rId55"/>
    <p:sldId id="374" r:id="rId56"/>
    <p:sldId id="367" r:id="rId57"/>
    <p:sldId id="368" r:id="rId58"/>
    <p:sldId id="369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Метод2" initials="М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 varScale="1">
        <p:scale>
          <a:sx n="68" d="100"/>
          <a:sy n="68" d="100"/>
        </p:scale>
        <p:origin x="157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030975-B165-4E1E-892A-955FC685E864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5BAC05-5DD2-43E1-BADF-99C941C6FB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228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BAC05-5DD2-43E1-BADF-99C941C6FB71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580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5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7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5380-919F-43CF-AAC4-315848200723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C2E1F-3C50-4F31-BFA7-38E575A26A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5380-919F-43CF-AAC4-315848200723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C2E1F-3C50-4F31-BFA7-38E575A26A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5"/>
            <a:ext cx="1981200" cy="5257799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3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5380-919F-43CF-AAC4-315848200723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C2E1F-3C50-4F31-BFA7-38E575A26A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5380-919F-43CF-AAC4-315848200723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C2E1F-3C50-4F31-BFA7-38E575A26A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5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7" y="434163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5380-919F-43CF-AAC4-315848200723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C2E1F-3C50-4F31-BFA7-38E575A26A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5380-919F-43CF-AAC4-315848200723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C2E1F-3C50-4F31-BFA7-38E575A26A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5380-919F-43CF-AAC4-315848200723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C2E1F-3C50-4F31-BFA7-38E575A26A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5380-919F-43CF-AAC4-315848200723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C2E1F-3C50-4F31-BFA7-38E575A26A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5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5380-919F-43CF-AAC4-315848200723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C2E1F-3C50-4F31-BFA7-38E575A26A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3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4" y="930145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5380-919F-43CF-AAC4-315848200723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C2E1F-3C50-4F31-BFA7-38E575A26A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5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1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5380-919F-43CF-AAC4-315848200723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C2E1F-3C50-4F31-BFA7-38E575A26A3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5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7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6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4B335380-919F-43CF-AAC4-315848200723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6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6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FEC2E1F-3C50-4F31-BFA7-38E575A26A3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3" r:id="rId1"/>
    <p:sldLayoutId id="2147484394" r:id="rId2"/>
    <p:sldLayoutId id="2147484395" r:id="rId3"/>
    <p:sldLayoutId id="2147484396" r:id="rId4"/>
    <p:sldLayoutId id="2147484397" r:id="rId5"/>
    <p:sldLayoutId id="2147484398" r:id="rId6"/>
    <p:sldLayoutId id="2147484399" r:id="rId7"/>
    <p:sldLayoutId id="2147484400" r:id="rId8"/>
    <p:sldLayoutId id="2147484401" r:id="rId9"/>
    <p:sldLayoutId id="2147484402" r:id="rId10"/>
    <p:sldLayoutId id="214748440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73sar.schoolrm.ru/sveden/employees/11204/259220/" TargetMode="Externa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2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2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26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27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2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29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3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31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35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36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37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38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39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40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41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42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43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44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45.e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47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48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49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548680"/>
            <a:ext cx="7851648" cy="216024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Министерство образования РМ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Портфолио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воспитателя МАДОУ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«Центр развития ребенка – детский сад №73»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городского округа Саранск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3284985"/>
            <a:ext cx="8424936" cy="3096344"/>
          </a:xfrm>
        </p:spPr>
        <p:txBody>
          <a:bodyPr>
            <a:noAutofit/>
          </a:bodyPr>
          <a:lstStyle/>
          <a:p>
            <a:pPr algn="l"/>
            <a:endParaRPr lang="ru-RU" sz="1800" b="1" dirty="0">
              <a:solidFill>
                <a:schemeClr val="bg1"/>
              </a:solidFill>
            </a:endParaRPr>
          </a:p>
          <a:p>
            <a:pPr algn="l"/>
            <a:r>
              <a:rPr lang="ru-RU" sz="1400" b="1" dirty="0">
                <a:solidFill>
                  <a:schemeClr val="bg1"/>
                </a:solidFill>
              </a:rPr>
              <a:t>     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Никулина Ирина Викторовна</a:t>
            </a:r>
          </a:p>
          <a:p>
            <a:pPr algn="l"/>
            <a:endParaRPr lang="ru-RU" sz="14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l"/>
            <a:endParaRPr lang="ru-RU" sz="12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l"/>
            <a:endParaRPr lang="ru-RU" sz="12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l"/>
            <a:endParaRPr lang="ru-RU" sz="12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l"/>
            <a:r>
              <a:rPr lang="ru-RU" sz="1200" b="1" dirty="0">
                <a:solidFill>
                  <a:srgbClr val="FF0000"/>
                </a:solidFill>
              </a:rPr>
              <a:t>Дата рождения: 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</a:rPr>
              <a:t>07.01.1981г.</a:t>
            </a:r>
          </a:p>
          <a:p>
            <a:pPr algn="l"/>
            <a:r>
              <a:rPr lang="ru-RU" sz="1200" b="1" dirty="0">
                <a:solidFill>
                  <a:srgbClr val="FF0000"/>
                </a:solidFill>
              </a:rPr>
              <a:t>Профессиональное  образование: 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</a:rPr>
              <a:t>высшее, </a:t>
            </a:r>
          </a:p>
          <a:p>
            <a:pPr algn="l"/>
            <a:r>
              <a:rPr lang="ru-RU" sz="1200" b="1" dirty="0">
                <a:solidFill>
                  <a:schemeClr val="accent2">
                    <a:lumMod val="75000"/>
                  </a:schemeClr>
                </a:solidFill>
              </a:rPr>
              <a:t>МГПИ им. М. Е. </a:t>
            </a:r>
            <a:r>
              <a:rPr lang="ru-RU" sz="1200" b="1" dirty="0" err="1">
                <a:solidFill>
                  <a:schemeClr val="accent2">
                    <a:lumMod val="75000"/>
                  </a:schemeClr>
                </a:solidFill>
              </a:rPr>
              <a:t>Евсевьева</a:t>
            </a:r>
            <a:endParaRPr lang="ru-RU" sz="12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l"/>
            <a:r>
              <a:rPr lang="ru-RU" sz="1200" b="1" dirty="0">
                <a:solidFill>
                  <a:srgbClr val="FF0000"/>
                </a:solidFill>
              </a:rPr>
              <a:t>Специальность: 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</a:rPr>
              <a:t>«Педагогика и методика начального образования»</a:t>
            </a:r>
          </a:p>
          <a:p>
            <a:pPr algn="l"/>
            <a:r>
              <a:rPr lang="ru-RU" sz="1200" b="1" dirty="0">
                <a:solidFill>
                  <a:srgbClr val="FF0000"/>
                </a:solidFill>
              </a:rPr>
              <a:t>Квалификация: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</a:rPr>
              <a:t> учитель начальных классов</a:t>
            </a:r>
          </a:p>
          <a:p>
            <a:pPr algn="l"/>
            <a:r>
              <a:rPr lang="ru-RU" sz="1200" b="1" dirty="0">
                <a:solidFill>
                  <a:srgbClr val="FF0000"/>
                </a:solidFill>
              </a:rPr>
              <a:t>Общий трудовой стаж: 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</a:rPr>
              <a:t>21 год</a:t>
            </a:r>
          </a:p>
          <a:p>
            <a:pPr algn="l"/>
            <a:r>
              <a:rPr lang="ru-RU" sz="1200" b="1" dirty="0">
                <a:solidFill>
                  <a:srgbClr val="FF0000"/>
                </a:solidFill>
              </a:rPr>
              <a:t>Стаж педагогической работы(по специальности): 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</a:rPr>
              <a:t>7 лет</a:t>
            </a:r>
          </a:p>
          <a:p>
            <a:pPr algn="l"/>
            <a:r>
              <a:rPr lang="ru-RU" sz="1200" b="1" dirty="0">
                <a:solidFill>
                  <a:srgbClr val="FF0000"/>
                </a:solidFill>
              </a:rPr>
              <a:t>Переподготовка:</a:t>
            </a:r>
            <a:r>
              <a:rPr lang="ru-RU" sz="1200" b="1" dirty="0">
                <a:solidFill>
                  <a:schemeClr val="accent2"/>
                </a:solidFill>
              </a:rPr>
              <a:t> 2017 г., ГБУ ДПО «МРИО»</a:t>
            </a:r>
          </a:p>
          <a:p>
            <a:pPr algn="l"/>
            <a:endParaRPr lang="ru-RU" sz="1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2" descr="C:\Users\ДС 73\Downloads\IMG_20231016_085815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3643314"/>
            <a:ext cx="1948952" cy="27860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5995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2920" y="1500174"/>
            <a:ext cx="8183880" cy="2571768"/>
          </a:xfrm>
        </p:spPr>
        <p:txBody>
          <a:bodyPr>
            <a:normAutofit/>
          </a:bodyPr>
          <a:lstStyle/>
          <a:p>
            <a:pPr algn="ctr"/>
            <a:r>
              <a:rPr lang="ru-RU" sz="6000" dirty="0"/>
              <a:t>Наличие публикаций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материал для АТТЕСТАЦИИ 2023\3 наличие публикаций\svidetelstvo-6018240-07485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3" y="857233"/>
            <a:ext cx="4643471" cy="5429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561975" y="581025"/>
          <a:ext cx="8020051" cy="569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Acrobat Document" r:id="rId3" imgW="8019943" imgH="5695868" progId="AcroExch.Document.7">
                  <p:embed/>
                </p:oleObj>
              </mc:Choice>
              <mc:Fallback>
                <p:oleObj name="Acrobat Document" r:id="rId3" imgW="8019943" imgH="5695868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975" y="581025"/>
                        <a:ext cx="8020051" cy="569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96931D77-28CA-4EBC-8676-DE9E8BC700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2431164"/>
              </p:ext>
            </p:extLst>
          </p:nvPr>
        </p:nvGraphicFramePr>
        <p:xfrm>
          <a:off x="138267" y="309667"/>
          <a:ext cx="4442613" cy="6238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6" name="Acrobat Document" r:id="rId3" imgW="5705470" imgH="8010279" progId="AcroExch.Document.11">
                  <p:embed/>
                </p:oleObj>
              </mc:Choice>
              <mc:Fallback>
                <p:oleObj name="Acrobat Document" r:id="rId3" imgW="5705470" imgH="8010279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8267" y="309667"/>
                        <a:ext cx="4442613" cy="62386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71FB9C33-3F35-4B3B-A8A1-8335363213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8866783"/>
              </p:ext>
            </p:extLst>
          </p:nvPr>
        </p:nvGraphicFramePr>
        <p:xfrm>
          <a:off x="4427984" y="309667"/>
          <a:ext cx="4323687" cy="6071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7" name="Acrobat Document" r:id="rId5" imgW="5705470" imgH="8010279" progId="AcroExch.Document.11">
                  <p:embed/>
                </p:oleObj>
              </mc:Choice>
              <mc:Fallback>
                <p:oleObj name="Acrobat Document" r:id="rId5" imgW="5705470" imgH="8010279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27984" y="309667"/>
                        <a:ext cx="4323687" cy="60716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93489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1214423"/>
            <a:ext cx="8183880" cy="46434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/>
              <a:t>Результаты участия воспитанников в:</a:t>
            </a:r>
            <a:br>
              <a:rPr lang="ru-RU" sz="4400" dirty="0"/>
            </a:br>
            <a:r>
              <a:rPr lang="ru-RU" sz="4400" dirty="0"/>
              <a:t>-конкурсах;</a:t>
            </a:r>
            <a:br>
              <a:rPr lang="ru-RU" sz="4400" dirty="0"/>
            </a:br>
            <a:r>
              <a:rPr lang="ru-RU" sz="4400" dirty="0"/>
              <a:t>-выставках;</a:t>
            </a:r>
            <a:br>
              <a:rPr lang="ru-RU" sz="4400" dirty="0"/>
            </a:br>
            <a:r>
              <a:rPr lang="ru-RU" sz="4400" dirty="0"/>
              <a:t>-турнирах;</a:t>
            </a:r>
            <a:br>
              <a:rPr lang="ru-RU" sz="4400" dirty="0"/>
            </a:br>
            <a:r>
              <a:rPr lang="ru-RU" sz="4400" dirty="0"/>
              <a:t>-соревнованиях;</a:t>
            </a:r>
            <a:br>
              <a:rPr lang="ru-RU" sz="4400" dirty="0"/>
            </a:br>
            <a:r>
              <a:rPr lang="ru-RU" sz="4400" dirty="0"/>
              <a:t>-акциях;</a:t>
            </a:r>
            <a:br>
              <a:rPr lang="ru-RU" sz="4400" dirty="0"/>
            </a:br>
            <a:r>
              <a:rPr lang="ru-RU" sz="4400" dirty="0"/>
              <a:t>-фестивалях</a:t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3BDF6E95-B322-4B08-9034-FFA6D5C8D1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726684"/>
              </p:ext>
            </p:extLst>
          </p:nvPr>
        </p:nvGraphicFramePr>
        <p:xfrm>
          <a:off x="1475656" y="332656"/>
          <a:ext cx="6336704" cy="6120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Acrobat Document" r:id="rId3" imgW="8010495" imgH="8010279" progId="AcroExch.Document.11">
                  <p:embed/>
                </p:oleObj>
              </mc:Choice>
              <mc:Fallback>
                <p:oleObj name="Acrobat Document" r:id="rId3" imgW="8010495" imgH="8010279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75656" y="332656"/>
                        <a:ext cx="6336704" cy="61206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AA320772-9E94-429D-B7C6-7E304A0125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6916164"/>
              </p:ext>
            </p:extLst>
          </p:nvPr>
        </p:nvGraphicFramePr>
        <p:xfrm>
          <a:off x="1403648" y="332656"/>
          <a:ext cx="6120680" cy="6120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24" name="Acrobat Document" r:id="rId3" imgW="8010495" imgH="8010279" progId="AcroExch.Document.11">
                  <p:embed/>
                </p:oleObj>
              </mc:Choice>
              <mc:Fallback>
                <p:oleObj name="Acrobat Document" r:id="rId3" imgW="8010495" imgH="8010279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03648" y="332656"/>
                        <a:ext cx="6120680" cy="61206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29688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7765571"/>
              </p:ext>
            </p:extLst>
          </p:nvPr>
        </p:nvGraphicFramePr>
        <p:xfrm>
          <a:off x="2637758" y="476672"/>
          <a:ext cx="4138514" cy="596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8" name="Acrobat Document" r:id="rId3" imgW="5667139" imgH="8019997" progId="AcroExch.Document.7">
                  <p:embed/>
                </p:oleObj>
              </mc:Choice>
              <mc:Fallback>
                <p:oleObj name="Acrobat Document" r:id="rId3" imgW="5667139" imgH="8019997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7758" y="476672"/>
                        <a:ext cx="4138514" cy="5961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3212102"/>
              </p:ext>
            </p:extLst>
          </p:nvPr>
        </p:nvGraphicFramePr>
        <p:xfrm>
          <a:off x="2071671" y="404664"/>
          <a:ext cx="4935224" cy="63018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2" name="Acrobat Document" r:id="rId3" imgW="5829103" imgH="7543564" progId="AcroExch.Document.7">
                  <p:embed/>
                </p:oleObj>
              </mc:Choice>
              <mc:Fallback>
                <p:oleObj name="Acrobat Document" r:id="rId3" imgW="5829103" imgH="7543564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1671" y="404664"/>
                        <a:ext cx="4935224" cy="63018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G:\материал для АТТЕСТАЦИИ 2023\Аттестация 2023Никулина\допматериал\дипломы\Алексашин_page-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5460" y="785794"/>
            <a:ext cx="3933079" cy="5286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86BC51-7781-4742-A2F2-B81023C06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2349566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Представление педагогического опыта на сайте </a:t>
            </a:r>
            <a:r>
              <a:rPr lang="en-US" sz="2700" b="0" dirty="0">
                <a:hlinkClick r:id="rId2"/>
              </a:rPr>
              <a:t>https://ds73sar.schoolrm.ru/sveden/employees/11204/259220/</a:t>
            </a:r>
            <a:r>
              <a:rPr lang="ru-RU" sz="2700" b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80932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G:\материал для АТТЕСТАЦИИ 2023\Аттестация 2023Никулина\допматериал\дипломы\Власова_page-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78038" y="476672"/>
            <a:ext cx="3982194" cy="59186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G:\материал для АТТЕСТАЦИИ 2023\Аттестация 2023Никулина\допматериал\дипломы\Зотова Лена 2 место Планета детст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332656"/>
            <a:ext cx="4121818" cy="6264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G:\материал для АТТЕСТАЦИИ 2023\Аттестация 2023Никулина\допматериал\дипломы\Зотова Елена 2 мест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535761"/>
            <a:ext cx="3931371" cy="5786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G:\материал для АТТЕСТАЦИИ 2023\Аттестация 2023Никулина\допматериал\дипломы\Кошевая_page-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9792" y="571480"/>
            <a:ext cx="3995807" cy="5715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G:\материал для АТТЕСТАЦИИ 2023\Аттестация 2023Никулина\допматериал\дипломы\IMG-af2d2a40a514a586c7df43be594eac91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96120" y="500042"/>
            <a:ext cx="4351759" cy="58579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G:\материал для АТТЕСТАЦИИ 2023\Аттестация 2023Никулина\допматериал\дипломы\IMG-742cfa36090287f2e2e4b9420421b90c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29302" y="500042"/>
            <a:ext cx="4485395" cy="6357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2920" y="571480"/>
            <a:ext cx="8183880" cy="5214974"/>
          </a:xfrm>
        </p:spPr>
        <p:txBody>
          <a:bodyPr>
            <a:noAutofit/>
          </a:bodyPr>
          <a:lstStyle/>
          <a:p>
            <a:pPr algn="ctr"/>
            <a:r>
              <a:rPr lang="ru-RU" sz="4000" dirty="0"/>
              <a:t>Выступления на заседаниях методических советов, научно – практических конференциях, педагогических чтениях, семинарах, секциях, форумах, радиопередачах (</a:t>
            </a:r>
            <a:r>
              <a:rPr lang="ru-RU" sz="4000" dirty="0" err="1"/>
              <a:t>очно</a:t>
            </a:r>
            <a:r>
              <a:rPr lang="ru-RU" sz="4000" dirty="0"/>
              <a:t>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1071539" y="714356"/>
          <a:ext cx="6983623" cy="4884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6" name="Документ" r:id="rId3" imgW="9800203" imgH="6854836" progId="Word.Document.12">
                  <p:embed/>
                </p:oleObj>
              </mc:Choice>
              <mc:Fallback>
                <p:oleObj name="Документ" r:id="rId3" imgW="9800203" imgH="6854836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39" y="714356"/>
                        <a:ext cx="6983623" cy="48847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3019956"/>
              </p:ext>
            </p:extLst>
          </p:nvPr>
        </p:nvGraphicFramePr>
        <p:xfrm>
          <a:off x="2267744" y="447531"/>
          <a:ext cx="4327374" cy="596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0" name="Acrobat Document" r:id="rId3" imgW="5667139" imgH="8019997" progId="AcroExch.Document.7">
                  <p:embed/>
                </p:oleObj>
              </mc:Choice>
              <mc:Fallback>
                <p:oleObj name="Acrobat Document" r:id="rId3" imgW="5667139" imgH="8019997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447531"/>
                        <a:ext cx="4327374" cy="5962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2"/>
          <p:cNvGraphicFramePr>
            <a:graphicFrameLocks noChangeAspect="1"/>
          </p:cNvGraphicFramePr>
          <p:nvPr/>
        </p:nvGraphicFramePr>
        <p:xfrm>
          <a:off x="2786051" y="785794"/>
          <a:ext cx="3590940" cy="5143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4" name="Acrobat Document" r:id="rId3" imgW="5705470" imgH="8010279" progId="AcroExch.Document.7">
                  <p:embed/>
                </p:oleObj>
              </mc:Choice>
              <mc:Fallback>
                <p:oleObj name="Acrobat Document" r:id="rId3" imgW="5705470" imgH="8010279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6051" y="785794"/>
                        <a:ext cx="3590940" cy="51435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3" y="1428736"/>
            <a:ext cx="8112443" cy="2643206"/>
          </a:xfrm>
        </p:spPr>
        <p:txBody>
          <a:bodyPr>
            <a:noAutofit/>
          </a:bodyPr>
          <a:lstStyle/>
          <a:p>
            <a:pPr algn="ctr"/>
            <a:r>
              <a:rPr lang="ru-RU" sz="4800" dirty="0"/>
              <a:t>Участие в инновационной (экспериментальной) </a:t>
            </a:r>
            <a:r>
              <a:rPr lang="ru-RU" sz="4800" dirty="0" err="1"/>
              <a:t>деятеоьности</a:t>
            </a:r>
            <a:endParaRPr lang="ru-RU" sz="48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2643173" y="785794"/>
          <a:ext cx="4000528" cy="5214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8" name="Acrobat Document" r:id="rId3" imgW="5705470" imgH="8010279" progId="AcroExch.Document.7">
                  <p:embed/>
                </p:oleObj>
              </mc:Choice>
              <mc:Fallback>
                <p:oleObj name="Acrobat Document" r:id="rId3" imgW="5705470" imgH="8010279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3173" y="785794"/>
                        <a:ext cx="4000528" cy="52149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3" y="1285860"/>
            <a:ext cx="8183880" cy="3143272"/>
          </a:xfrm>
        </p:spPr>
        <p:txBody>
          <a:bodyPr>
            <a:normAutofit/>
          </a:bodyPr>
          <a:lstStyle/>
          <a:p>
            <a:pPr algn="ctr"/>
            <a:r>
              <a:rPr lang="ru-RU" sz="4800" dirty="0"/>
              <a:t>Проведение открытых занятий, мастер – классов, мероприятий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ECFE3957-CE69-4FDB-BA72-AD47B64285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9228266"/>
              </p:ext>
            </p:extLst>
          </p:nvPr>
        </p:nvGraphicFramePr>
        <p:xfrm>
          <a:off x="1511660" y="368660"/>
          <a:ext cx="6120680" cy="6120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3" name="Acrobat Document" r:id="rId3" imgW="8010495" imgH="8010279" progId="AcroExch.Document.11">
                  <p:embed/>
                </p:oleObj>
              </mc:Choice>
              <mc:Fallback>
                <p:oleObj name="Acrobat Document" r:id="rId3" imgW="8010495" imgH="8010279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11660" y="368660"/>
                        <a:ext cx="6120680" cy="61206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25574E62-C08F-463B-B9D9-25C2E586D6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7402201"/>
              </p:ext>
            </p:extLst>
          </p:nvPr>
        </p:nvGraphicFramePr>
        <p:xfrm>
          <a:off x="1455428" y="312428"/>
          <a:ext cx="6233144" cy="6233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7" name="Acrobat Document" r:id="rId3" imgW="8010495" imgH="8010279" progId="AcroExch.Document.11">
                  <p:embed/>
                </p:oleObj>
              </mc:Choice>
              <mc:Fallback>
                <p:oleObj name="Acrobat Document" r:id="rId3" imgW="8010495" imgH="8010279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55428" y="312428"/>
                        <a:ext cx="6233144" cy="62331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FE6888E6-334A-4944-8992-80E74AFE24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810266"/>
              </p:ext>
            </p:extLst>
          </p:nvPr>
        </p:nvGraphicFramePr>
        <p:xfrm>
          <a:off x="2418341" y="548680"/>
          <a:ext cx="4204762" cy="5904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6" name="Acrobat Document" r:id="rId3" imgW="5705470" imgH="8010279" progId="AcroExch.Document.11">
                  <p:embed/>
                </p:oleObj>
              </mc:Choice>
              <mc:Fallback>
                <p:oleObj name="Acrobat Document" r:id="rId3" imgW="5705470" imgH="8010279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18341" y="548680"/>
                        <a:ext cx="4204762" cy="59046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7BB513FB-8BC3-45D2-A2A4-1CF96FBE9F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3036280"/>
              </p:ext>
            </p:extLst>
          </p:nvPr>
        </p:nvGraphicFramePr>
        <p:xfrm>
          <a:off x="2292406" y="332656"/>
          <a:ext cx="4409872" cy="6192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9" name="Acrobat Document" r:id="rId3" imgW="5705470" imgH="8010279" progId="AcroExch.Document.11">
                  <p:embed/>
                </p:oleObj>
              </mc:Choice>
              <mc:Fallback>
                <p:oleObj name="Acrobat Document" r:id="rId3" imgW="5705470" imgH="8010279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92406" y="332656"/>
                        <a:ext cx="4409872" cy="6192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1357298"/>
            <a:ext cx="8183880" cy="2214578"/>
          </a:xfrm>
        </p:spPr>
        <p:txBody>
          <a:bodyPr>
            <a:normAutofit/>
          </a:bodyPr>
          <a:lstStyle/>
          <a:p>
            <a:pPr algn="ctr"/>
            <a:r>
              <a:rPr lang="ru-RU" sz="6000" dirty="0"/>
              <a:t>Экспертная деятельность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G:\материал для АТТЕСТАЦИИ 2023\8.экспертная деятельность\экспертная деятельность свидетельство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332656"/>
            <a:ext cx="4589132" cy="60967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357430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Общественно – педагогическая активность педагога: участие в комиссиях, педагогических сообществах, в жюри конкурсов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G:\материал для АТТЕСТАЦИИ 2023\9педагогическая активность\сертификат члена жюр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481512" y="-9377362"/>
            <a:ext cx="5090072" cy="7200000"/>
          </a:xfrm>
          <a:prstGeom prst="rect">
            <a:avLst/>
          </a:prstGeom>
          <a:noFill/>
        </p:spPr>
      </p:pic>
      <p:pic>
        <p:nvPicPr>
          <p:cNvPr id="46083" name="Picture 3" descr="G:\материал для АТТЕСТАЦИИ 2023\9педагогическая активность\сертификат члена жюр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5110" y="332656"/>
            <a:ext cx="4733780" cy="6192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DE1A1FDE-9DD4-48B8-884F-6488A3C97C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0722009"/>
              </p:ext>
            </p:extLst>
          </p:nvPr>
        </p:nvGraphicFramePr>
        <p:xfrm>
          <a:off x="2117843" y="332655"/>
          <a:ext cx="4470381" cy="6277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Acrobat Document" r:id="rId3" imgW="5705470" imgH="8010279" progId="AcroExch.Document.11">
                  <p:embed/>
                </p:oleObj>
              </mc:Choice>
              <mc:Fallback>
                <p:oleObj name="Acrobat Document" r:id="rId3" imgW="5705470" imgH="8010279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7843" y="332655"/>
                        <a:ext cx="4470381" cy="62776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1071546"/>
            <a:ext cx="8183880" cy="4143404"/>
          </a:xfrm>
        </p:spPr>
        <p:txBody>
          <a:bodyPr>
            <a:noAutofit/>
          </a:bodyPr>
          <a:lstStyle/>
          <a:p>
            <a:r>
              <a:rPr lang="ru-RU" sz="2000" dirty="0"/>
              <a:t>Позитивные результаты работы с воспитанниками: </a:t>
            </a:r>
            <a:br>
              <a:rPr lang="ru-RU" sz="2000" dirty="0"/>
            </a:br>
            <a:r>
              <a:rPr lang="ru-RU" sz="2000" dirty="0"/>
              <a:t>-наличие системы воспитательной работы;</a:t>
            </a:r>
            <a:br>
              <a:rPr lang="ru-RU" sz="2000" dirty="0"/>
            </a:br>
            <a:r>
              <a:rPr lang="ru-RU" sz="2000" dirty="0"/>
              <a:t>-наличие качественной эстетически оформленной текущей документации;</a:t>
            </a:r>
            <a:br>
              <a:rPr lang="ru-RU" sz="2000" dirty="0"/>
            </a:br>
            <a:r>
              <a:rPr lang="ru-RU" sz="2000" dirty="0"/>
              <a:t>-организация индивидуального подхода;</a:t>
            </a:r>
            <a:br>
              <a:rPr lang="ru-RU" sz="2000" dirty="0"/>
            </a:br>
            <a:r>
              <a:rPr lang="ru-RU" sz="2000" dirty="0"/>
              <a:t>-снижение простудной заболеваемости воспитанников;</a:t>
            </a:r>
            <a:br>
              <a:rPr lang="ru-RU" sz="2000" dirty="0"/>
            </a:br>
            <a:r>
              <a:rPr lang="ru-RU" sz="2000" dirty="0"/>
              <a:t>-отлаженная система взаимодействия с родителями;</a:t>
            </a:r>
            <a:br>
              <a:rPr lang="ru-RU" sz="2000" dirty="0"/>
            </a:br>
            <a:r>
              <a:rPr lang="ru-RU" sz="2000" dirty="0"/>
              <a:t>-отсутствие жалоб и обращений родителей на неправомерные действия;</a:t>
            </a:r>
            <a:br>
              <a:rPr lang="ru-RU" sz="2000" dirty="0"/>
            </a:br>
            <a:r>
              <a:rPr lang="ru-RU" sz="2000" dirty="0"/>
              <a:t>-реализация </a:t>
            </a:r>
            <a:r>
              <a:rPr lang="ru-RU" sz="2000" dirty="0" err="1"/>
              <a:t>здоровьесберегающих</a:t>
            </a:r>
            <a:r>
              <a:rPr lang="ru-RU" sz="2000" dirty="0"/>
              <a:t> технологий в воспитательном процессе;</a:t>
            </a:r>
            <a:br>
              <a:rPr lang="ru-RU" sz="2000" dirty="0"/>
            </a:br>
            <a:r>
              <a:rPr lang="ru-RU" sz="2000" dirty="0"/>
              <a:t>-духовно – нравственное воспитание и народные тра</a:t>
            </a:r>
            <a:r>
              <a:rPr lang="ru-RU" sz="1800" dirty="0"/>
              <a:t>диции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0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8414438"/>
              </p:ext>
            </p:extLst>
          </p:nvPr>
        </p:nvGraphicFramePr>
        <p:xfrm>
          <a:off x="2357422" y="332656"/>
          <a:ext cx="4305320" cy="6192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3" name="Acrobat Document" r:id="rId3" imgW="5705470" imgH="8010279" progId="AcroExch.Document.7">
                  <p:embed/>
                </p:oleObj>
              </mc:Choice>
              <mc:Fallback>
                <p:oleObj name="Acrobat Document" r:id="rId3" imgW="5705470" imgH="8010279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7422" y="332656"/>
                        <a:ext cx="4305320" cy="6192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3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0601378"/>
              </p:ext>
            </p:extLst>
          </p:nvPr>
        </p:nvGraphicFramePr>
        <p:xfrm>
          <a:off x="2714612" y="260648"/>
          <a:ext cx="3929090" cy="6264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7" name="Acrobat Document" r:id="rId3" imgW="5705470" imgH="8010279" progId="AcroExch.Document.7">
                  <p:embed/>
                </p:oleObj>
              </mc:Choice>
              <mc:Fallback>
                <p:oleObj name="Acrobat Document" r:id="rId3" imgW="5705470" imgH="8010279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4612" y="260648"/>
                        <a:ext cx="3929090" cy="62646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2001601"/>
              </p:ext>
            </p:extLst>
          </p:nvPr>
        </p:nvGraphicFramePr>
        <p:xfrm>
          <a:off x="2395430" y="332656"/>
          <a:ext cx="4353139" cy="6192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1" name="Acrobat Document" r:id="rId3" imgW="5705470" imgH="8010279" progId="AcroExch.Document.7">
                  <p:embed/>
                </p:oleObj>
              </mc:Choice>
              <mc:Fallback>
                <p:oleObj name="Acrobat Document" r:id="rId3" imgW="5705470" imgH="8010279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5430" y="332656"/>
                        <a:ext cx="4353139" cy="6192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7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0207637"/>
              </p:ext>
            </p:extLst>
          </p:nvPr>
        </p:nvGraphicFramePr>
        <p:xfrm>
          <a:off x="2714612" y="332656"/>
          <a:ext cx="3786214" cy="6120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95" name="Acrobat Document" r:id="rId3" imgW="5705470" imgH="8010279" progId="AcroExch.Document.7">
                  <p:embed/>
                </p:oleObj>
              </mc:Choice>
              <mc:Fallback>
                <p:oleObj name="Acrobat Document" r:id="rId3" imgW="5705470" imgH="8010279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4612" y="332656"/>
                        <a:ext cx="3786214" cy="61206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1142984"/>
            <a:ext cx="8183880" cy="4071966"/>
          </a:xfrm>
        </p:spPr>
        <p:txBody>
          <a:bodyPr>
            <a:noAutofit/>
          </a:bodyPr>
          <a:lstStyle/>
          <a:p>
            <a:pPr algn="ctr"/>
            <a:r>
              <a:rPr lang="ru-RU" sz="2000" dirty="0"/>
              <a:t>Качество взаимодействия с родителями:</a:t>
            </a:r>
            <a:br>
              <a:rPr lang="ru-RU" sz="2000" dirty="0"/>
            </a:br>
            <a:r>
              <a:rPr lang="ru-RU" sz="2000" dirty="0"/>
              <a:t>-систематическое проведение родительских собраний;</a:t>
            </a:r>
            <a:br>
              <a:rPr lang="ru-RU" sz="2000" dirty="0"/>
            </a:br>
            <a:r>
              <a:rPr lang="ru-RU" sz="2000" dirty="0"/>
              <a:t>-проведение круглых столов, консультаций в нетрадиционной форме (педагогическое просвещение родителей);</a:t>
            </a:r>
            <a:br>
              <a:rPr lang="ru-RU" sz="2000" dirty="0"/>
            </a:br>
            <a:r>
              <a:rPr lang="ru-RU" sz="2000" dirty="0"/>
              <a:t>-проведение экскурсий, образовательных путешествий с детьми;</a:t>
            </a:r>
            <a:br>
              <a:rPr lang="ru-RU" sz="2000" dirty="0"/>
            </a:br>
            <a:r>
              <a:rPr lang="ru-RU" sz="2000" dirty="0"/>
              <a:t>-проведение совместных конкурсов, выставок;</a:t>
            </a:r>
            <a:br>
              <a:rPr lang="ru-RU" sz="2000" dirty="0"/>
            </a:br>
            <a:r>
              <a:rPr lang="ru-RU" sz="2000" dirty="0"/>
              <a:t>-организация родителей на субботниках, благоустройство участков, создание развивающей среды группы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2015353"/>
              </p:ext>
            </p:extLst>
          </p:nvPr>
        </p:nvGraphicFramePr>
        <p:xfrm>
          <a:off x="2571736" y="404664"/>
          <a:ext cx="4214842" cy="6048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9" name="Acrobat Document" r:id="rId3" imgW="5705470" imgH="8010279" progId="AcroExch.Document.7">
                  <p:embed/>
                </p:oleObj>
              </mc:Choice>
              <mc:Fallback>
                <p:oleObj name="Acrobat Document" r:id="rId3" imgW="5705470" imgH="8010279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36" y="404664"/>
                        <a:ext cx="4214842" cy="60486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4518555"/>
              </p:ext>
            </p:extLst>
          </p:nvPr>
        </p:nvGraphicFramePr>
        <p:xfrm>
          <a:off x="2786050" y="404664"/>
          <a:ext cx="3643338" cy="6120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3" name="Acrobat Document" r:id="rId3" imgW="5705470" imgH="8010279" progId="AcroExch.Document.7">
                  <p:embed/>
                </p:oleObj>
              </mc:Choice>
              <mc:Fallback>
                <p:oleObj name="Acrobat Document" r:id="rId3" imgW="5705470" imgH="8010279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6050" y="404664"/>
                        <a:ext cx="3643338" cy="61206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07097"/>
              </p:ext>
            </p:extLst>
          </p:nvPr>
        </p:nvGraphicFramePr>
        <p:xfrm>
          <a:off x="2143108" y="404664"/>
          <a:ext cx="4429156" cy="5738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7" name="Acrobat Document" r:id="rId3" imgW="5705470" imgH="8010279" progId="AcroExch.Document.7">
                  <p:embed/>
                </p:oleObj>
              </mc:Choice>
              <mc:Fallback>
                <p:oleObj name="Acrobat Document" r:id="rId3" imgW="5705470" imgH="8010279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08" y="404664"/>
                        <a:ext cx="4429156" cy="57389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56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2960594"/>
              </p:ext>
            </p:extLst>
          </p:nvPr>
        </p:nvGraphicFramePr>
        <p:xfrm>
          <a:off x="2214546" y="404664"/>
          <a:ext cx="4500594" cy="6048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79" name="Acrobat Document" r:id="rId3" imgW="5705470" imgH="8010279" progId="AcroExch.Document.7">
                  <p:embed/>
                </p:oleObj>
              </mc:Choice>
              <mc:Fallback>
                <p:oleObj name="Acrobat Document" r:id="rId3" imgW="5705470" imgH="8010279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4546" y="404664"/>
                        <a:ext cx="4500594" cy="60486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2B5E15-C56C-412F-A5AD-1376226C9B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117" y="429284"/>
            <a:ext cx="4369766" cy="599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700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58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1343377"/>
              </p:ext>
            </p:extLst>
          </p:nvPr>
        </p:nvGraphicFramePr>
        <p:xfrm>
          <a:off x="2000232" y="332656"/>
          <a:ext cx="4857784" cy="6120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03" name="Acrobat Document" r:id="rId3" imgW="5705470" imgH="8010279" progId="AcroExch.Document.7">
                  <p:embed/>
                </p:oleObj>
              </mc:Choice>
              <mc:Fallback>
                <p:oleObj name="Acrobat Document" r:id="rId3" imgW="5705470" imgH="8010279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0232" y="332656"/>
                        <a:ext cx="4857784" cy="61206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1357298"/>
            <a:ext cx="8183880" cy="3071834"/>
          </a:xfrm>
        </p:spPr>
        <p:txBody>
          <a:bodyPr/>
          <a:lstStyle/>
          <a:p>
            <a:pPr algn="ctr"/>
            <a:r>
              <a:rPr lang="ru-RU" sz="4800" dirty="0"/>
              <a:t>Участие педагога в профессиональных конкурсах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2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4245870"/>
              </p:ext>
            </p:extLst>
          </p:nvPr>
        </p:nvGraphicFramePr>
        <p:xfrm>
          <a:off x="2332755" y="404664"/>
          <a:ext cx="4478489" cy="6048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91" name="Acrobat Document" r:id="rId3" imgW="5667139" imgH="8019997" progId="AcroExch.Document.7">
                  <p:embed/>
                </p:oleObj>
              </mc:Choice>
              <mc:Fallback>
                <p:oleObj name="Acrobat Document" r:id="rId3" imgW="5667139" imgH="8019997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2755" y="404664"/>
                        <a:ext cx="4478489" cy="60486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29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8148211"/>
              </p:ext>
            </p:extLst>
          </p:nvPr>
        </p:nvGraphicFramePr>
        <p:xfrm>
          <a:off x="2253286" y="332655"/>
          <a:ext cx="4622970" cy="62199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5" name="Acrobat Document" r:id="rId3" imgW="5657691" imgH="8019997" progId="AcroExch.Document.7">
                  <p:embed/>
                </p:oleObj>
              </mc:Choice>
              <mc:Fallback>
                <p:oleObj name="Acrobat Document" r:id="rId3" imgW="5657691" imgH="8019997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3286" y="332655"/>
                        <a:ext cx="4622970" cy="62199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92ABF6-6FC1-4D85-ACCE-FC17DA81A0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328" y="339992"/>
            <a:ext cx="4369344" cy="617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0921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ECE1AE-DFA6-4142-9918-818D17C22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2420888"/>
            <a:ext cx="8183880" cy="1008112"/>
          </a:xfrm>
        </p:spPr>
        <p:txBody>
          <a:bodyPr>
            <a:normAutofit/>
          </a:bodyPr>
          <a:lstStyle/>
          <a:p>
            <a:pPr algn="ctr"/>
            <a:r>
              <a:rPr lang="ru-RU" sz="4800" dirty="0"/>
              <a:t>Награды и поощрения</a:t>
            </a:r>
          </a:p>
        </p:txBody>
      </p:sp>
    </p:spTree>
    <p:extLst>
      <p:ext uri="{BB962C8B-B14F-4D97-AF65-F5344CB8AC3E}">
        <p14:creationId xmlns:p14="http://schemas.microsoft.com/office/powerpoint/2010/main" val="21946209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3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5312513"/>
              </p:ext>
            </p:extLst>
          </p:nvPr>
        </p:nvGraphicFramePr>
        <p:xfrm>
          <a:off x="2411760" y="408467"/>
          <a:ext cx="4574915" cy="6041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9" name="Acrobat Document" r:id="rId3" imgW="5705470" imgH="8010279" progId="AcroExch.Document.7">
                  <p:embed/>
                </p:oleObj>
              </mc:Choice>
              <mc:Fallback>
                <p:oleObj name="Acrobat Document" r:id="rId3" imgW="5705470" imgH="8010279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760" y="408467"/>
                        <a:ext cx="4574915" cy="60410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3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7218394"/>
              </p:ext>
            </p:extLst>
          </p:nvPr>
        </p:nvGraphicFramePr>
        <p:xfrm>
          <a:off x="2555776" y="332656"/>
          <a:ext cx="4308485" cy="6192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3" name="Acrobat Document" r:id="rId3" imgW="5667139" imgH="8019997" progId="AcroExch.Document.7">
                  <p:embed/>
                </p:oleObj>
              </mc:Choice>
              <mc:Fallback>
                <p:oleObj name="Acrobat Document" r:id="rId3" imgW="5667139" imgH="8019997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76" y="332656"/>
                        <a:ext cx="4308485" cy="6192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8292634"/>
              </p:ext>
            </p:extLst>
          </p:nvPr>
        </p:nvGraphicFramePr>
        <p:xfrm>
          <a:off x="2500299" y="500042"/>
          <a:ext cx="4386638" cy="5953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87" name="Acrobat Document" r:id="rId3" imgW="5667139" imgH="8019997" progId="AcroExch.Document.7">
                  <p:embed/>
                </p:oleObj>
              </mc:Choice>
              <mc:Fallback>
                <p:oleObj name="Acrobat Document" r:id="rId3" imgW="5667139" imgH="8019997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0299" y="500042"/>
                        <a:ext cx="4386638" cy="59532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370419-1A3D-4158-9AAF-379AD7763D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923"/>
            <a:ext cx="9144000" cy="666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203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073B9900-1F94-43F5-A955-C888E4B91A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4841705"/>
              </p:ext>
            </p:extLst>
          </p:nvPr>
        </p:nvGraphicFramePr>
        <p:xfrm>
          <a:off x="2275743" y="332656"/>
          <a:ext cx="4307316" cy="6048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06" name="Acrobat Document" r:id="rId3" imgW="5705470" imgH="8010279" progId="AcroExch.Document.11">
                  <p:embed/>
                </p:oleObj>
              </mc:Choice>
              <mc:Fallback>
                <p:oleObj name="Acrobat Document" r:id="rId3" imgW="5705470" imgH="8010279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75743" y="332656"/>
                        <a:ext cx="4307316" cy="60486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7666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96E18BE5-C48E-43B4-A8E7-AA6C404146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0038960"/>
              </p:ext>
            </p:extLst>
          </p:nvPr>
        </p:nvGraphicFramePr>
        <p:xfrm>
          <a:off x="561975" y="541472"/>
          <a:ext cx="7826449" cy="55305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0" name="Acrobat Document" r:id="rId3" imgW="8019943" imgH="5667255" progId="AcroExch.Document.11">
                  <p:embed/>
                </p:oleObj>
              </mc:Choice>
              <mc:Fallback>
                <p:oleObj name="Acrobat Document" r:id="rId3" imgW="8019943" imgH="566725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1975" y="541472"/>
                        <a:ext cx="7826449" cy="55305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2795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3167FB28-7EA4-4C54-A611-CD906997F6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3523182"/>
              </p:ext>
            </p:extLst>
          </p:nvPr>
        </p:nvGraphicFramePr>
        <p:xfrm>
          <a:off x="2392702" y="368660"/>
          <a:ext cx="4358595" cy="6120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3" name="Acrobat Document" r:id="rId3" imgW="5705470" imgH="8010279" progId="AcroExch.Document.11">
                  <p:embed/>
                </p:oleObj>
              </mc:Choice>
              <mc:Fallback>
                <p:oleObj name="Acrobat Document" r:id="rId3" imgW="5705470" imgH="8010279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92702" y="368660"/>
                        <a:ext cx="4358595" cy="61206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468133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1365</TotalTime>
  <Words>333</Words>
  <Application>Microsoft Office PowerPoint</Application>
  <PresentationFormat>Экран (4:3)</PresentationFormat>
  <Paragraphs>28</Paragraphs>
  <Slides>58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58</vt:i4>
      </vt:variant>
    </vt:vector>
  </HeadingPairs>
  <TitlesOfParts>
    <vt:vector size="65" baseType="lpstr">
      <vt:lpstr>Calibri</vt:lpstr>
      <vt:lpstr>Verdana</vt:lpstr>
      <vt:lpstr>Wingdings 2</vt:lpstr>
      <vt:lpstr>Аспект</vt:lpstr>
      <vt:lpstr>Acrobat Document</vt:lpstr>
      <vt:lpstr>Документ</vt:lpstr>
      <vt:lpstr>Adobe Acrobat Document</vt:lpstr>
      <vt:lpstr>Министерство образования РМ  Портфолио воспитателя МАДОУ «Центр развития ребенка – детский сад №73» городского округа Саранск</vt:lpstr>
      <vt:lpstr>Представление педагогического опыта на сайте https://ds73sar.schoolrm.ru/sveden/employees/11204/259220/ </vt:lpstr>
      <vt:lpstr>Участие в инновационной (экспериментальной) деятеоьности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Наличие публикаций</vt:lpstr>
      <vt:lpstr>Презентация PowerPoint</vt:lpstr>
      <vt:lpstr>Презентация PowerPoint</vt:lpstr>
      <vt:lpstr>Презентация PowerPoint</vt:lpstr>
      <vt:lpstr>Результаты участия воспитанников в: -конкурсах; -выставках; -турнирах; -соревнованиях; -акциях; -фестивалях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Выступления на заседаниях методических советов, научно – практических конференциях, педагогических чтениях, семинарах, секциях, форумах, радиопередачах (очно)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Проведение открытых занятий, мастер – классов, мероприятий</vt:lpstr>
      <vt:lpstr>Презентация PowerPoint</vt:lpstr>
      <vt:lpstr>Презентация PowerPoint</vt:lpstr>
      <vt:lpstr>Презентация PowerPoint</vt:lpstr>
      <vt:lpstr>Презентация PowerPoint</vt:lpstr>
      <vt:lpstr>Экспертная деятельность</vt:lpstr>
      <vt:lpstr>Презентация PowerPoint</vt:lpstr>
      <vt:lpstr>Общественно – педагогическая активность педагога: участие в комиссиях, педагогических сообществах, в жюри конкурсов</vt:lpstr>
      <vt:lpstr>Презентация PowerPoint</vt:lpstr>
      <vt:lpstr>Позитивные результаты работы с воспитанниками:  -наличие системы воспитательной работы; -наличие качественной эстетически оформленной текущей документации; -организация индивидуального подхода; -снижение простудной заболеваемости воспитанников; -отлаженная система взаимодействия с родителями; -отсутствие жалоб и обращений родителей на неправомерные действия; -реализация здоровьесберегающих технологий в воспитательном процессе; -духовно – нравственное воспитание и народные традиции</vt:lpstr>
      <vt:lpstr>Презентация PowerPoint</vt:lpstr>
      <vt:lpstr>Презентация PowerPoint</vt:lpstr>
      <vt:lpstr>Презентация PowerPoint</vt:lpstr>
      <vt:lpstr>Презентация PowerPoint</vt:lpstr>
      <vt:lpstr>Качество взаимодействия с родителями: -систематическое проведение родительских собраний; -проведение круглых столов, консультаций в нетрадиционной форме (педагогическое просвещение родителей); -проведение экскурсий, образовательных путешествий с детьми; -проведение совместных конкурсов, выставок; -организация родителей на субботниках, благоустройство участков, создание развивающей среды группы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Участие педагога в профессиональных конкурсах</vt:lpstr>
      <vt:lpstr>Презентация PowerPoint</vt:lpstr>
      <vt:lpstr>Презентация PowerPoint</vt:lpstr>
      <vt:lpstr>Презентация PowerPoint</vt:lpstr>
      <vt:lpstr>Награды и поощрения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Портфолио на высшую квалификационную категорию воспитателя МАДОУ «Центр развития ребенка – детский сад №73» городского округа Саранск</dc:title>
  <dc:creator>Home</dc:creator>
  <cp:lastModifiedBy>Пользователь</cp:lastModifiedBy>
  <cp:revision>148</cp:revision>
  <cp:lastPrinted>2018-02-10T13:17:51Z</cp:lastPrinted>
  <dcterms:created xsi:type="dcterms:W3CDTF">2016-11-22T16:27:34Z</dcterms:created>
  <dcterms:modified xsi:type="dcterms:W3CDTF">2023-11-30T09:03:54Z</dcterms:modified>
</cp:coreProperties>
</file>