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7"/>
  </p:notesMasterIdLst>
  <p:sldIdLst>
    <p:sldId id="257" r:id="rId2"/>
    <p:sldId id="258" r:id="rId3"/>
    <p:sldId id="318" r:id="rId4"/>
    <p:sldId id="327" r:id="rId5"/>
    <p:sldId id="328" r:id="rId6"/>
    <p:sldId id="260" r:id="rId7"/>
    <p:sldId id="319" r:id="rId8"/>
    <p:sldId id="262" r:id="rId9"/>
    <p:sldId id="326" r:id="rId10"/>
    <p:sldId id="320" r:id="rId11"/>
    <p:sldId id="321" r:id="rId12"/>
    <p:sldId id="329" r:id="rId13"/>
    <p:sldId id="330" r:id="rId14"/>
    <p:sldId id="331" r:id="rId15"/>
    <p:sldId id="264" r:id="rId16"/>
    <p:sldId id="265" r:id="rId17"/>
    <p:sldId id="332" r:id="rId18"/>
    <p:sldId id="333" r:id="rId19"/>
    <p:sldId id="334" r:id="rId20"/>
    <p:sldId id="335" r:id="rId21"/>
    <p:sldId id="336" r:id="rId22"/>
    <p:sldId id="269" r:id="rId23"/>
    <p:sldId id="337" r:id="rId24"/>
    <p:sldId id="338" r:id="rId25"/>
    <p:sldId id="339" r:id="rId26"/>
    <p:sldId id="340" r:id="rId27"/>
    <p:sldId id="341" r:id="rId28"/>
    <p:sldId id="342" r:id="rId29"/>
    <p:sldId id="270" r:id="rId30"/>
    <p:sldId id="343" r:id="rId31"/>
    <p:sldId id="344" r:id="rId32"/>
    <p:sldId id="345" r:id="rId33"/>
    <p:sldId id="346" r:id="rId34"/>
    <p:sldId id="347" r:id="rId35"/>
    <p:sldId id="348" r:id="rId36"/>
    <p:sldId id="271" r:id="rId37"/>
    <p:sldId id="325" r:id="rId38"/>
    <p:sldId id="349" r:id="rId39"/>
    <p:sldId id="282" r:id="rId40"/>
    <p:sldId id="322" r:id="rId41"/>
    <p:sldId id="323" r:id="rId42"/>
    <p:sldId id="286" r:id="rId43"/>
    <p:sldId id="317" r:id="rId44"/>
    <p:sldId id="350" r:id="rId45"/>
    <p:sldId id="285" r:id="rId4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91" d="100"/>
          <a:sy n="91" d="100"/>
        </p:scale>
        <p:origin x="2058" y="-8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BA8C4-EE43-470E-9A97-8A4E8D32DEC0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455B8-5856-4F91-AB31-D1110A2012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0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455B8-5856-4F91-AB31-D1110A2012F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455B8-5856-4F91-AB31-D1110A2012FD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6743700" y="4064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335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3759200"/>
            <a:ext cx="4800600" cy="23368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16586" y="3226816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3200400" y="2820416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3271266" y="2946400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3257550" y="2932601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14350" y="508000"/>
            <a:ext cx="5829300" cy="23368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5257800" y="0"/>
            <a:ext cx="16002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6858000" cy="2072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1194816" y="4370832"/>
            <a:ext cx="8327136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5129784" y="3901017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5200650" y="4027001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186934" y="4013202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406400"/>
            <a:ext cx="4914900" cy="776182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43550" y="406402"/>
            <a:ext cx="108585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71266" y="1368497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226314" y="2036064"/>
            <a:ext cx="637794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6743700" y="2540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4300" y="3048000"/>
            <a:ext cx="6624828" cy="406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16586" y="189803"/>
            <a:ext cx="6624828" cy="28529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6319" y="3657601"/>
            <a:ext cx="4860131" cy="2230967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14300" y="325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3200400" y="2820416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3271266" y="2946400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57550" y="2932601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711200"/>
            <a:ext cx="5829300" cy="2032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14" y="304800"/>
            <a:ext cx="6400800" cy="1011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343400" y="8546592"/>
            <a:ext cx="2283714" cy="487680"/>
          </a:xfrm>
        </p:spPr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3422310" y="2100870"/>
            <a:ext cx="6691" cy="6426076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226314" y="1828800"/>
            <a:ext cx="3028950" cy="6242304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3600450" y="1828800"/>
            <a:ext cx="3028950" cy="6242304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3429000" y="2933700"/>
            <a:ext cx="0" cy="5583936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6858000" cy="1930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14300" y="1828800"/>
            <a:ext cx="6624828" cy="1219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9442" y="8522208"/>
            <a:ext cx="6624828" cy="41452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314" y="2032000"/>
            <a:ext cx="3030141" cy="977299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593498" y="2032000"/>
            <a:ext cx="3031331" cy="97536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28600" y="8546592"/>
            <a:ext cx="2686050" cy="48768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4300" y="170688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226314" y="3295178"/>
            <a:ext cx="3031236" cy="5091205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3600450" y="3295177"/>
            <a:ext cx="3028950" cy="509625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3200400" y="1274715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3271266" y="1400699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257550" y="1389889"/>
            <a:ext cx="342900" cy="588433"/>
          </a:xfrm>
        </p:spPr>
        <p:txBody>
          <a:bodyPr/>
          <a:lstStyle>
            <a:lvl1pPr algn="ctr">
              <a:defRPr/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57550" y="1381361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6858000" cy="2072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4300" y="211328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200400" y="8432800"/>
            <a:ext cx="457200" cy="58843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14300" y="203200"/>
            <a:ext cx="6624828" cy="406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1584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14300" y="812800"/>
            <a:ext cx="2057400" cy="7823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219200"/>
            <a:ext cx="1771650" cy="13208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50" y="2641601"/>
            <a:ext cx="1771650" cy="5526617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4300" y="71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2343150" y="914400"/>
            <a:ext cx="4229100" cy="7213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971550" y="304800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042416" y="430784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28700" y="416985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12014" y="8517847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314" y="8547797"/>
            <a:ext cx="2537460" cy="48768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14300" y="71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14300" y="203200"/>
            <a:ext cx="6624828" cy="40233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14300" y="812800"/>
            <a:ext cx="2057400" cy="7823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971550" y="304800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42416" y="430784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28700" y="416985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281" y="6705600"/>
            <a:ext cx="4400550" cy="16256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0281" y="812800"/>
            <a:ext cx="4400550" cy="56896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50" y="1320800"/>
            <a:ext cx="1828800" cy="70104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12014" y="8517847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341114" y="8539979"/>
            <a:ext cx="2283714" cy="487680"/>
          </a:xfrm>
        </p:spPr>
        <p:txBody>
          <a:bodyPr/>
          <a:lstStyle/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314" y="8547797"/>
            <a:ext cx="2688336" cy="4876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6858000" cy="18578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12014" y="8517847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343400" y="8539979"/>
            <a:ext cx="2283714" cy="48768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8193716-E058-4A1A-9C36-99D04E3397F4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28600" y="8547797"/>
            <a:ext cx="2686050" cy="48768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4300" y="1702324"/>
            <a:ext cx="6624828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3200400" y="1274715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3271266" y="1400699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3257550" y="1386900"/>
            <a:ext cx="342900" cy="58843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26314" y="304800"/>
            <a:ext cx="6400800" cy="1011936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26314" y="2032000"/>
            <a:ext cx="6400800" cy="6132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47" y="304800"/>
            <a:ext cx="6268685" cy="1123928"/>
          </a:xfrm>
        </p:spPr>
        <p:txBody>
          <a:bodyPr>
            <a:noAutofit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en-US" sz="4800" b="1" dirty="0" smtClean="0"/>
              <a:t> 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34640" y="4735867"/>
            <a:ext cx="5913098" cy="3810001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</a:t>
            </a:r>
          </a:p>
          <a:p>
            <a:pPr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Дтская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художественная школа №3»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14.09.78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ГОУ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ВПО «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Чувашский государственный педагогический университет им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И. Я. Яковлева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учитель, специальность «Изобразительное искусство и черчение», диплом  ВСВ 0735041,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июня 2004года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 (по специальности):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год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 год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22.03.2018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4640" y="3452372"/>
            <a:ext cx="3000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Ермошиной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Ирины Анатольевны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Ермошина И.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6" y="2016478"/>
            <a:ext cx="2029680" cy="287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1365" y="1908599"/>
            <a:ext cx="4470698" cy="62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508" y="1762622"/>
            <a:ext cx="4424411" cy="61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725" y="1854506"/>
            <a:ext cx="4613978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4501" y="1800408"/>
            <a:ext cx="4524425" cy="627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2" y="525016"/>
            <a:ext cx="5470675" cy="75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36" y="235528"/>
            <a:ext cx="6636328" cy="110836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3.Позитивная динамика доли учащихся, успевающих на «4» и «5» за предшествующий учебный год</a:t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(%)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brightnessContrast bright="-4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23" y="2063495"/>
            <a:ext cx="4524354" cy="6227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720436"/>
            <a:ext cx="6408183" cy="59574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участия обучающихся в профессиональных конкурсах, проводимых под патронатом Министерства культуры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39" y="2163181"/>
            <a:ext cx="3529042" cy="4895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4" y="3859847"/>
            <a:ext cx="3204802" cy="4411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99" y="374074"/>
            <a:ext cx="3453156" cy="4753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3" y="3269673"/>
            <a:ext cx="365369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24" y="374075"/>
            <a:ext cx="3000568" cy="43641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5" y="3681072"/>
            <a:ext cx="3259191" cy="44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455641"/>
            <a:ext cx="3713018" cy="2627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98" y="3163686"/>
            <a:ext cx="3481704" cy="2463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5708072"/>
            <a:ext cx="3713018" cy="26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35527"/>
            <a:ext cx="65532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«Детская художественная школа №3»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Ермошиной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Ирины Анатольевны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аттестуемого: 14.09.1978 г.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– 21 год.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22.03.2018 пр. №252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Ермошина Ирина Анатольевна закончила Саранское художественное училище им Ф.В.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1998 году, в 2004 году закончила Чувашский государственный педагогический университет им. И. Я. Яковлева,  специальность «Изобразительное искусство и черчение», художественно-графический факультет.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2017 года работает в МБУДО «ДХШ № 3» г. Саранска преподавателем рисунка, живописи, станковой композиции. С 2020 года – заместитель директора по УВР МБУДО «ДХШ  №3».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работы Ермошина Ирина Анатольевна зарекомендовала себя грамотным, целеустремлённым, творческим специалистом: организует текущее и перспективное планирование деятельности педагогического коллектива; координирует работу преподавателей по выполнению учебных планов и программ, а также разработку необходимой учебно-методической документации; осуществляет контроль за качеством образовательного и воспитательного процессов и объективностью оценки результатов образовательной подготовки обучающихся; оказывает помощь коллективам обучающихся в проведении культурно-просветительских мероприятии.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Ирина Анатольевна ведёт активную методическую деятельность по направлению «История и развитие художественного образования в Мордовии».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февраля 2018 года Ирина Анатольевна выступила на Республиканском методическом семинаре «Современный урок: методы развития творческих способностей» с сообщением на тему «Метод комплексного подхода по использованию знаний по пластической анатомии (пропорции тела человека) и практическое их применение на занятиях в ДХШ и ДШИ». В апреле 2018 года принимала участие в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Открытой Всероссийской научно-практической конференции-выставке «Дизайн как мотивационная составляющая успешного креативного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довузовского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образования». Тема доклада «Формирование и развитие профессионального изобразительного искусства Мордовского края», г. Ижевск.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0" y="374074"/>
            <a:ext cx="2737753" cy="37684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6" y="1496291"/>
            <a:ext cx="2904421" cy="3997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6" y="4517643"/>
            <a:ext cx="2788139" cy="38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88" y="2384827"/>
            <a:ext cx="2819613" cy="3990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5" y="433729"/>
            <a:ext cx="2611022" cy="3694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5" y="4578291"/>
            <a:ext cx="2597940" cy="36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5.Результаты участия обучающихся в мероприятиях различных уровней по учебной деятельности:</a:t>
            </a:r>
            <a:b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-предметные олимпиады;</a:t>
            </a:r>
            <a:b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-конкурсы;</a:t>
            </a:r>
            <a:b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-фестивали;</a:t>
            </a:r>
            <a:b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-выставки-конкурсы и т.д.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5" y="2258290"/>
            <a:ext cx="3062459" cy="4211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53" y="3873325"/>
            <a:ext cx="3245338" cy="446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8" y="498765"/>
            <a:ext cx="3192762" cy="4390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38" y="4197928"/>
            <a:ext cx="2915672" cy="40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5" y="498764"/>
            <a:ext cx="2587236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63" y="2590800"/>
            <a:ext cx="2626435" cy="3713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9" y="4613564"/>
            <a:ext cx="2582672" cy="36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34" y="484909"/>
            <a:ext cx="2699564" cy="3817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8" y="1745674"/>
            <a:ext cx="2625559" cy="3713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89" y="4505789"/>
            <a:ext cx="2730675" cy="386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9" y="429492"/>
            <a:ext cx="3234807" cy="457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88" y="3726872"/>
            <a:ext cx="3143457" cy="4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4" y="4334762"/>
            <a:ext cx="2773428" cy="39247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1" y="443345"/>
            <a:ext cx="2891654" cy="4091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8" y="2700701"/>
            <a:ext cx="2826328" cy="38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74" y="3768436"/>
            <a:ext cx="3379207" cy="4651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9" y="471055"/>
            <a:ext cx="3029646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6.Кличество учащихся (коллективов), принимающих участие в конкурсах, фестивалях, выставках различного уровня за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3" y="2202872"/>
            <a:ext cx="3195830" cy="4433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51" y="3705197"/>
            <a:ext cx="3281363" cy="4552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111" y="249382"/>
            <a:ext cx="6594765" cy="8645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Принимала участие в заседании Республиканского методического семинара «Традиции и современная педагогическая практика» – Саранск,  14 февраля 2020 г.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работы в художественной школе Ермошина Ирина Анатольевна повышала свою квалификацию заместителя директора по учебно-воспитательной работе, а так же квалификацию преподавателя, посещая городские и республиканские конференции и семинары.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прошла курсы повышения квалификации на базе ГБУК «Национальная библиотека им. А.С. Пушкина» по программе «Теория и методика профессиональной деятельности» для преподавателей живописных отделений ДХШ и ДШИ. В 2021 году  прошла повышение квалификации по дополнительной профессиональной программе «Внедрение форм дистанционного обучения в образовательных организациях отрасли культуры», Центр непрерывного образования и повышения квалификации творческих и управленческих кадров в сфере культуры, Национальный проект «Культура», г. Кемерово.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Анатольевна плодотворно работает по основам академической живописи, что является положительным примером в преподавании учебных предметов живописи и станковой композиции. В работе с учащимися она использует индивидуальный подход, развивая творческие возможности и способности каждого. Учебные занятия по рисунку и станковой композиции направлены на развитие воображения, образного мышления и профессиональных навыков учащихся. Ее занятиям присущ творческий характер, она применяет современные методики преподавания, активно включает учащихся в работу, прививает им эстетический вкус. Многие из ее учащихся, окончив детскую художественную школу, поступают в художественное училище и в высшие учебные заведения художественной направленности по своему профилю: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Пиянзина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 (июль 2019г.) Саранское художественное училище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им.Ф.В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отделение «Дизайн»;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Чернова Кристина (июль 2019г.) Саранское художественное училище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им.Ф.В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отделение «Дизайн»;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Мухортова Виктория (июль 2021г.) Саранское художественное училище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им.Ф.В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Сычкова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отделение «Живопись».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6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4775" y="3928485"/>
            <a:ext cx="3584773" cy="4934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" y="498764"/>
            <a:ext cx="3343572" cy="46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" y="498763"/>
            <a:ext cx="3103189" cy="4385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53" y="3671454"/>
            <a:ext cx="3425447" cy="47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9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39" y="4142509"/>
            <a:ext cx="3025206" cy="41641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5" y="360217"/>
            <a:ext cx="3331605" cy="45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7" y="481847"/>
            <a:ext cx="2628136" cy="3719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27" y="2316773"/>
            <a:ext cx="2662969" cy="3768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7" y="4530437"/>
            <a:ext cx="2650313" cy="375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6" y="568037"/>
            <a:ext cx="2526382" cy="34774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27" y="471134"/>
            <a:ext cx="2677303" cy="3685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4" y="4156363"/>
            <a:ext cx="2861673" cy="39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3" y="586990"/>
            <a:ext cx="2476577" cy="3541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07" y="2357849"/>
            <a:ext cx="2719029" cy="3888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3" y="4579306"/>
            <a:ext cx="2525067" cy="36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7.Участие преподавателя или учащихся в мероприятиях концертно-просветительского характера или художественно-творческого характера.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22" y="4220168"/>
            <a:ext cx="2963160" cy="40787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0" y="2410691"/>
            <a:ext cx="3170560" cy="4364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88" y="3550755"/>
            <a:ext cx="3550139" cy="48866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1" y="581890"/>
            <a:ext cx="2969255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18" y="3825975"/>
            <a:ext cx="3269673" cy="4500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0" y="512617"/>
            <a:ext cx="3573170" cy="49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8.Поступление учащихся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ВУЗы за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0" y="2106625"/>
            <a:ext cx="4589228" cy="631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9" y="290945"/>
            <a:ext cx="6567055" cy="8589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учеников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Ермошиной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Ирины Анатольевны отмечены дипломами всероссийских, межрегиональных, республиканских и городских конкурсов:</a:t>
            </a:r>
          </a:p>
          <a:p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Сырова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– 1 место;  Чернова Кристина – 2 место в номинации «Рисунок» Открытой творческой Олимпиады по рисунку, живописи и композиции для учащихся ДХШ, ДШИ, общеобразовательных школ и учащихся средних профессиональных образовательных учреждений художественной направленности, Саранск,  23.03.2019</a:t>
            </a:r>
          </a:p>
          <a:p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Сырова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– 3 место в номинации «Изобразительное искусство» в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Республиканском детском фестивале искусств «Радость творчества», 28-29 ноября 2019 г.</a:t>
            </a:r>
          </a:p>
          <a:p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Бикеева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– Диплом лауреата 3 степени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иллюстраций к литературным произведениям «Литературный вернисаж», посвящённый 200-летию со дня рождения Крылова, г. Москва, 28.04.2020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Ермошина Елизавета – победитель регионального этапа очного конкурса II Международного конкурса «Каждый народ художник», Всероссийский изобразительный диктант, г. Москва, 2020 г.</a:t>
            </a:r>
          </a:p>
          <a:p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Сырова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– 2 место в Открытой творческой Олимпиаде по рисунку, живописи и композиции для учащихся ДХШ, ДШИ, общеобразовательных школ и учащихся средних профессиональных образовательных учреждений художественной направленности, г. Саранск, 27.03.2021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 Анастасия – 3 место в Х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Городском конкурсе детско-юношеского творчества по пожарной безопасности «Неопалимая купина», 15.04.2021</a:t>
            </a:r>
          </a:p>
          <a:p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Керчиева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Амина – лауреат 2 степени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иллюстраций к литературным произведениям «Литературный вернисаж», посвящённого 200-летию со дня рождения Н.А. Некрасова, Магнитогорск 25.05.2021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Мухортова Виктория – победитель Виртуального марафона «Моя страна – Моя история» (заочный этап Всероссийского изобразительного диктанта), г. Москва, 04.06.2021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Мухортова Виктория – лауреат 3 степени Международного конкурса по композиции «Любимый город в красках детства», Астрахань 2021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3" y="383770"/>
            <a:ext cx="5559047" cy="76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6" y="600064"/>
            <a:ext cx="5683739" cy="78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14" y="304800"/>
            <a:ext cx="6400800" cy="74814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9.Наличие авторских научно-методических пособий.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Изображение аттестация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32" y="2075152"/>
            <a:ext cx="4759595" cy="615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/>
              <a:t>10.Признание высокого профессионализма, в </a:t>
            </a:r>
            <a:r>
              <a:rPr lang="ru-RU" sz="1800" dirty="0" err="1"/>
              <a:t>т.ч</a:t>
            </a:r>
            <a:r>
              <a:rPr lang="ru-RU" sz="1800" dirty="0"/>
              <a:t>.: наличие грамот, благодарственных писем</a:t>
            </a:r>
            <a:r>
              <a:rPr lang="en-US" sz="1800" dirty="0"/>
              <a:t>,</a:t>
            </a:r>
            <a:r>
              <a:rPr lang="ru-RU" sz="1800" dirty="0"/>
              <a:t> полученных за работу преподавателя (</a:t>
            </a:r>
            <a:r>
              <a:rPr lang="ru-RU" sz="1800" i="1" dirty="0"/>
              <a:t>за </a:t>
            </a:r>
            <a:r>
              <a:rPr lang="ru-RU" sz="1800" i="1" dirty="0" err="1"/>
              <a:t>межаттестационный</a:t>
            </a:r>
            <a:r>
              <a:rPr lang="ru-RU" sz="1800" i="1" dirty="0"/>
              <a:t> период</a:t>
            </a:r>
            <a:r>
              <a:rPr lang="ru-RU" sz="1800" dirty="0"/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82" y="5291776"/>
            <a:ext cx="4562532" cy="3228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6666" r="11487" b="24697"/>
          <a:stretch/>
        </p:blipFill>
        <p:spPr>
          <a:xfrm>
            <a:off x="384241" y="2216634"/>
            <a:ext cx="2890328" cy="356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6" y="512618"/>
            <a:ext cx="2858537" cy="393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46" y="2479963"/>
            <a:ext cx="3059781" cy="4327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4" y="4678675"/>
            <a:ext cx="2526191" cy="36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14" y="374073"/>
            <a:ext cx="6382304" cy="9426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11</a:t>
            </a:r>
            <a:r>
              <a:rPr lang="ru-RU" sz="1600" dirty="0" smtClean="0"/>
              <a:t>. Наличие наград (грамот, благодарственных писем), полученных за работу в области культуры и искусства (</a:t>
            </a:r>
            <a:r>
              <a:rPr lang="ru-RU" sz="1600" i="1" dirty="0" smtClean="0"/>
              <a:t>независимо от года получения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37" y="2030806"/>
            <a:ext cx="4543658" cy="6254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9" y="290945"/>
            <a:ext cx="6567055" cy="8589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Ермошина И. А. активно занимается творческой и научной деятельностью, являясь участницей республиканских, межрегиональных, всероссийских художественных выставок. Основой ее творческой деятельности стали различные жанры реалистической живописи: натюрморт, пейзаж, портрет, а сферой научных интересов являются вопросы теории и истории культуры связанные с изучением становления и развития художественного образования в Мордовии. С 2013 года является членом Союза художников Российской Федерации.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фестиваль-конкурс искусств преподавателей ДШИ и ССУЗ «Калейдоскоп талантов» январь 2018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фестиваль-конкурс искусств преподавателей ДШИ и ССУЗ «Калейдоскоп талантов» февраль 2020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Гран-при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фестиваль  - конкурс  искусств                                                                                                «Калейдоскоп талантов» январь 2022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Ермошина И.А активно участвует в делах города и республики, в проведении мероприятий в области культуры и образования. Награждена Благодарностью Главы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 за добросовестный труд и достигнутые успехи в профессиональной деятельности.</a:t>
            </a:r>
          </a:p>
          <a:p>
            <a:r>
              <a:rPr lang="ru-RU" sz="1400" dirty="0">
                <a:solidFill>
                  <a:schemeClr val="tx1"/>
                </a:solidFill>
              </a:rPr>
              <a:t>На основании вышеизложенного рекомендуем </a:t>
            </a:r>
            <a:r>
              <a:rPr lang="ru-RU" sz="1400" dirty="0" err="1">
                <a:solidFill>
                  <a:schemeClr val="tx1"/>
                </a:solidFill>
              </a:rPr>
              <a:t>Ермошину</a:t>
            </a:r>
            <a:r>
              <a:rPr lang="ru-RU" sz="1400" dirty="0">
                <a:solidFill>
                  <a:schemeClr val="tx1"/>
                </a:solidFill>
              </a:rPr>
              <a:t> Ирину Анатольевну к аттестации на высшую квалификационную категорию.  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Директор МБУДО «ДХШ № 3»                                                 </a:t>
            </a:r>
            <a:r>
              <a:rPr lang="ru-RU" sz="1400" dirty="0" smtClean="0">
                <a:solidFill>
                  <a:schemeClr val="tx1"/>
                </a:solidFill>
              </a:rPr>
              <a:t>   Т.В</a:t>
            </a:r>
            <a:r>
              <a:rPr lang="ru-RU" sz="1400" dirty="0">
                <a:solidFill>
                  <a:schemeClr val="tx1"/>
                </a:solidFill>
              </a:rPr>
              <a:t>. Кудинова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8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119" y="1575661"/>
            <a:ext cx="4669190" cy="647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0" y="2692194"/>
            <a:ext cx="6412334" cy="455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945" y="229711"/>
            <a:ext cx="6257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2.Выступление на научно-методических конференциях, семинарах, лекциях, методических объединениях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09" y="2204996"/>
            <a:ext cx="4487610" cy="6225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3895" y="1952780"/>
            <a:ext cx="4385637" cy="60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1194</Words>
  <Application>Microsoft Office PowerPoint</Application>
  <PresentationFormat>Экран (4:3)</PresentationFormat>
  <Paragraphs>71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Calibri</vt:lpstr>
      <vt:lpstr>Georgia</vt:lpstr>
      <vt:lpstr>Times New Roman</vt:lpstr>
      <vt:lpstr>Wingdings</vt:lpstr>
      <vt:lpstr>Wingdings 2</vt:lpstr>
      <vt:lpstr>Официальная</vt:lpstr>
      <vt:lpstr>     ПОРТФОЛИО</vt:lpstr>
      <vt:lpstr>Презентация PowerPoint</vt:lpstr>
      <vt:lpstr>Презентация PowerPoint</vt:lpstr>
      <vt:lpstr>Презентация PowerPoint</vt:lpstr>
      <vt:lpstr>Презентация PowerPoint</vt:lpstr>
      <vt:lpstr>1. Повышение квалификации, профессиональная переподготовка.</vt:lpstr>
      <vt:lpstr>Презентация PowerPoint</vt:lpstr>
      <vt:lpstr>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3.Позитивная динамика доли учащихся, успевающих на «4» и «5» за предшествующий учебный год (%)</vt:lpstr>
      <vt:lpstr>  4.Результаты участия обучающихся в профессиональных конкурсах, проводимых под патронатом Министерства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5.Результаты участия обучающихся в мероприятиях различных уровней по учебной деятельности: -предметные олимпиады; -конкурсы; -фестивали; -выставки-конкурсы и т.д.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6.Кличество учащихся (коллективов), принимающих участие в конкурсах, фестивалях, выставках различного уровня за межаттестационный период.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7.Участие преподавателя или учащихся в мероприятиях концертно-просветительского характера или художественно-творческого характера. </vt:lpstr>
      <vt:lpstr>Презентация PowerPoint</vt:lpstr>
      <vt:lpstr>Презентация PowerPoint</vt:lpstr>
      <vt:lpstr>8.Поступление учащихся в ССУЗы и ВУЗы за межаттестационный период.</vt:lpstr>
      <vt:lpstr>Презентация PowerPoint</vt:lpstr>
      <vt:lpstr>Презентация PowerPoint</vt:lpstr>
      <vt:lpstr>9.Наличие авторских научно-методических пособий.</vt:lpstr>
      <vt:lpstr>10.Признание высокого профессионализма, в т.ч.: наличие грамот, благодарственных писем, полученных за работу преподавателя (за межаттестационный период).</vt:lpstr>
      <vt:lpstr>Презентация PowerPoint</vt:lpstr>
      <vt:lpstr>11. Наличие наград (грамот, благодарственных писем), полученных за работу в области культуры и искусства (независимо от года получения)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Nik</cp:lastModifiedBy>
  <cp:revision>41</cp:revision>
  <dcterms:modified xsi:type="dcterms:W3CDTF">2022-12-09T17:46:04Z</dcterms:modified>
</cp:coreProperties>
</file>