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8"/>
  </p:notesMasterIdLst>
  <p:sldIdLst>
    <p:sldId id="256" r:id="rId2"/>
    <p:sldId id="257" r:id="rId3"/>
    <p:sldId id="279" r:id="rId4"/>
    <p:sldId id="281" r:id="rId5"/>
    <p:sldId id="259" r:id="rId6"/>
    <p:sldId id="282" r:id="rId7"/>
    <p:sldId id="260" r:id="rId8"/>
    <p:sldId id="274" r:id="rId9"/>
    <p:sldId id="278" r:id="rId10"/>
    <p:sldId id="275" r:id="rId11"/>
    <p:sldId id="263" r:id="rId12"/>
    <p:sldId id="264" r:id="rId13"/>
    <p:sldId id="283" r:id="rId14"/>
    <p:sldId id="262" r:id="rId15"/>
    <p:sldId id="284" r:id="rId16"/>
    <p:sldId id="265" r:id="rId17"/>
    <p:sldId id="266" r:id="rId18"/>
    <p:sldId id="267" r:id="rId19"/>
    <p:sldId id="268" r:id="rId20"/>
    <p:sldId id="270" r:id="rId21"/>
    <p:sldId id="280" r:id="rId22"/>
    <p:sldId id="277" r:id="rId23"/>
    <p:sldId id="271" r:id="rId24"/>
    <p:sldId id="276" r:id="rId25"/>
    <p:sldId id="272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17D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8" autoAdjust="0"/>
    <p:restoredTop sz="86429" autoAdjust="0"/>
  </p:normalViewPr>
  <p:slideViewPr>
    <p:cSldViewPr>
      <p:cViewPr varScale="1">
        <p:scale>
          <a:sx n="96" d="100"/>
          <a:sy n="96" d="100"/>
        </p:scale>
        <p:origin x="-13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EF481-9ED6-4E9F-AFAE-A3FE5DB46BC1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0D827-23B4-40C7-B44F-E9BB9615D0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611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0D827-23B4-40C7-B44F-E9BB9615D08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___Microsoft_Office_Word2.docx"/><Relationship Id="rId5" Type="http://schemas.openxmlformats.org/officeDocument/2006/relationships/oleObject" Target="../embeddings/_________Microsoft_Office_Word_97_-_20031.doc"/><Relationship Id="rId4" Type="http://schemas.openxmlformats.org/officeDocument/2006/relationships/package" Target="../embeddings/_________Microsoft_Office_Word1.docx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cdod.edurm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533400"/>
            <a:ext cx="7772400" cy="457200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12000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</a:p>
          <a:p>
            <a:pPr algn="ctr"/>
            <a:r>
              <a:rPr lang="ru-RU" sz="8000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педагога дополнительного образования</a:t>
            </a:r>
          </a:p>
          <a:p>
            <a:pPr algn="ctr"/>
            <a:r>
              <a:rPr lang="ru-RU" sz="8000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Денисовой Ольги Викторовны</a:t>
            </a:r>
          </a:p>
          <a:p>
            <a:endParaRPr lang="ru-RU" sz="8000" dirty="0" smtClean="0">
              <a:solidFill>
                <a:srgbClr val="2517D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(материал-представление на аттестацию педагогического работника,</a:t>
            </a:r>
          </a:p>
          <a:p>
            <a:pPr algn="ctr"/>
            <a:r>
              <a:rPr lang="ru-RU" sz="3600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претендующего на высшую квалификационную категорию)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" y="1481328"/>
            <a:ext cx="8534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1. «Дети войны: в сердце маленьком горе бездонное...»</a:t>
            </a:r>
          </a:p>
          <a:p>
            <a:pPr>
              <a:buNone/>
            </a:pPr>
            <a:r>
              <a:rPr lang="ru-RU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Газета Дубенского муниципального района «Новая жизнь» №4 от 31 января 2020г.</a:t>
            </a:r>
            <a:r>
              <a:rPr lang="en-US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htt</a:t>
            </a:r>
            <a:r>
              <a:rPr lang="en-US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/moyaokruga.ru/</a:t>
            </a:r>
            <a:r>
              <a:rPr lang="en-US" dirty="0" err="1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novaya-zhizn-dubenki</a:t>
            </a:r>
            <a:r>
              <a:rPr lang="en-US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dirty="0" smtClean="0">
              <a:solidFill>
                <a:srgbClr val="2517D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2517D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2. Сценарий мероприятия «Агитационная бригада «Минздрав»,</a:t>
            </a:r>
            <a:r>
              <a:rPr lang="en-US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 от 2 февраля 2020г.</a:t>
            </a:r>
          </a:p>
          <a:p>
            <a:pPr>
              <a:buNone/>
            </a:pPr>
            <a:r>
              <a:rPr lang="ru-RU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www.prosveshhenie.ru</a:t>
            </a:r>
            <a:endParaRPr lang="ru-RU" dirty="0" smtClean="0">
              <a:solidFill>
                <a:srgbClr val="2517D7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4.Наличие публикаций </a:t>
            </a:r>
            <a:endParaRPr lang="ru-RU" sz="2000" dirty="0">
              <a:solidFill>
                <a:srgbClr val="2517D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80999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4. Наличие публикаций</a:t>
            </a:r>
            <a:endParaRPr lang="ru-RU" sz="2000" dirty="0">
              <a:solidFill>
                <a:srgbClr val="2517D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атт 20\Новая папка\IMG_20200202_1251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571612"/>
            <a:ext cx="4718572" cy="3286148"/>
          </a:xfrm>
          <a:prstGeom prst="rect">
            <a:avLst/>
          </a:prstGeom>
          <a:noFill/>
        </p:spPr>
      </p:pic>
      <p:pic>
        <p:nvPicPr>
          <p:cNvPr id="4" name="Picture 2" descr="C:\Users\admin\Desktop\атт 20\Новая папка\IMG_20200202_1311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399" y="762000"/>
            <a:ext cx="4028951" cy="5453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5. Наличие авторских программ, методических пособий.</a:t>
            </a:r>
            <a:endParaRPr lang="ru-RU" sz="1800" dirty="0">
              <a:solidFill>
                <a:srgbClr val="2517D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атт 20\IMG_20200122_2010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250"/>
          <a:stretch>
            <a:fillRect/>
          </a:stretch>
        </p:blipFill>
        <p:spPr bwMode="auto">
          <a:xfrm>
            <a:off x="0" y="785794"/>
            <a:ext cx="3701042" cy="5048284"/>
          </a:xfrm>
          <a:prstGeom prst="rect">
            <a:avLst/>
          </a:prstGeom>
          <a:noFill/>
          <a:ln>
            <a:solidFill>
              <a:srgbClr val="2517D7"/>
            </a:solidFill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786183" y="1285860"/>
          <a:ext cx="5214974" cy="3657600"/>
        </p:xfrm>
        <a:graphic>
          <a:graphicData uri="http://schemas.openxmlformats.org/drawingml/2006/table">
            <a:tbl>
              <a:tblPr/>
              <a:tblGrid>
                <a:gridCol w="2202721"/>
                <a:gridCol w="1028447"/>
                <a:gridCol w="1983806"/>
              </a:tblGrid>
              <a:tr h="7000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2517D7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Название программы, срок реализации, </a:t>
                      </a:r>
                      <a:endParaRPr lang="ru-RU" sz="1600" b="1" dirty="0" smtClean="0">
                        <a:solidFill>
                          <a:srgbClr val="2517D7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2517D7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возраст </a:t>
                      </a:r>
                      <a:r>
                        <a:rPr lang="ru-RU" sz="1600" b="1" dirty="0">
                          <a:solidFill>
                            <a:srgbClr val="2517D7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детей</a:t>
                      </a:r>
                      <a:endParaRPr lang="ru-RU" sz="1600" b="1" dirty="0">
                        <a:solidFill>
                          <a:srgbClr val="2517D7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2517D7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Автор</a:t>
                      </a:r>
                      <a:endParaRPr lang="ru-RU" sz="1600" b="1" dirty="0">
                        <a:solidFill>
                          <a:srgbClr val="2517D7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2517D7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Кем и когда утверждена</a:t>
                      </a:r>
                      <a:endParaRPr lang="ru-RU" sz="1600" b="1" dirty="0">
                        <a:solidFill>
                          <a:srgbClr val="2517D7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3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2517D7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Дополнительная общеобразовательная (</a:t>
                      </a:r>
                      <a:r>
                        <a:rPr lang="ru-RU" sz="1600" b="1" dirty="0" err="1">
                          <a:solidFill>
                            <a:srgbClr val="2517D7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общеразвивающая</a:t>
                      </a:r>
                      <a:r>
                        <a:rPr lang="ru-RU" sz="1600" b="1" dirty="0">
                          <a:solidFill>
                            <a:srgbClr val="2517D7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) программа дополнительного образования детей «Соловушка», </a:t>
                      </a:r>
                      <a:endParaRPr lang="ru-RU" sz="1600" b="1" dirty="0">
                        <a:solidFill>
                          <a:srgbClr val="2517D7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2517D7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срок </a:t>
                      </a:r>
                      <a:r>
                        <a:rPr lang="ru-RU" sz="1600" b="1" dirty="0" smtClean="0">
                          <a:solidFill>
                            <a:srgbClr val="2517D7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реализации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2517D7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2517D7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 года.</a:t>
                      </a:r>
                      <a:endParaRPr lang="ru-RU" sz="1600" b="1" dirty="0">
                        <a:solidFill>
                          <a:srgbClr val="2517D7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2517D7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Денисова О.В.</a:t>
                      </a:r>
                      <a:endParaRPr lang="ru-RU" sz="1600" b="1" dirty="0">
                        <a:solidFill>
                          <a:srgbClr val="2517D7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2517D7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Утверждена  Республиканским Экспертным  Советом при Министерстве образования Республики Мордовия, экспертное заключение №858, дата выдачи 20.05.2015г.</a:t>
                      </a:r>
                      <a:endParaRPr lang="ru-RU" sz="1600" b="1" dirty="0">
                        <a:solidFill>
                          <a:srgbClr val="2517D7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600" b="1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</a:t>
            </a:r>
          </a:p>
          <a:p>
            <a:pPr marL="624078" indent="-514350" algn="just">
              <a:buNone/>
            </a:pPr>
            <a:r>
              <a:rPr lang="ru-RU" sz="2600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1. «Формирование мотивационной среды организации дополнительного образования детей». Секционное заседание педагогов дополнительного образования Дубенского муниципального района, 2017 год.</a:t>
            </a:r>
          </a:p>
          <a:p>
            <a:pPr marL="624078" indent="-514350" algn="just">
              <a:buAutoNum type="arabicPeriod"/>
            </a:pPr>
            <a:endParaRPr lang="ru-RU" sz="2600" dirty="0" smtClean="0">
              <a:solidFill>
                <a:srgbClr val="2517D7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4078" indent="-514350" algn="just">
              <a:buNone/>
            </a:pPr>
            <a:r>
              <a:rPr lang="ru-RU" sz="2600" b="1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Уровень образовательной организации</a:t>
            </a:r>
          </a:p>
          <a:p>
            <a:pPr algn="just">
              <a:buNone/>
            </a:pPr>
            <a:r>
              <a:rPr lang="ru-RU" sz="2600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1. «Взаимодействие педагога и ребенка в детском творческом объединении».</a:t>
            </a:r>
          </a:p>
          <a:p>
            <a:pPr algn="just">
              <a:buNone/>
            </a:pPr>
            <a:r>
              <a:rPr lang="ru-RU" sz="2600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Заседание методического объединения педагогов художественного творчества, 2017 год.</a:t>
            </a:r>
          </a:p>
          <a:p>
            <a:pPr algn="just">
              <a:buNone/>
            </a:pPr>
            <a:r>
              <a:rPr lang="ru-RU" sz="2600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2. «Дополнительное образование как средство воспитательной среды и здорового образа жизни». Заседание методического объединения педагогов художественного творчества, 2018 год.</a:t>
            </a:r>
          </a:p>
          <a:p>
            <a:pPr algn="just">
              <a:buNone/>
            </a:pPr>
            <a:r>
              <a:rPr lang="ru-RU" sz="2600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3. «</a:t>
            </a:r>
            <a:r>
              <a:rPr lang="ru-RU" sz="2600" dirty="0" err="1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Тьюторское</a:t>
            </a:r>
            <a:r>
              <a:rPr lang="ru-RU" sz="2600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 сопровождение одарённых обучающихся в системе дополнительного образования». Заседание методического объединения педагогов художественного творчества, 2019 год.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6. 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(</a:t>
            </a:r>
            <a:r>
              <a:rPr lang="ru-RU" sz="2000" dirty="0" err="1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очно</a:t>
            </a:r>
            <a:r>
              <a:rPr lang="ru-RU" sz="2000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6. 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(</a:t>
            </a:r>
            <a:r>
              <a:rPr lang="ru-RU" sz="1800" dirty="0" err="1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очно</a:t>
            </a:r>
            <a:r>
              <a:rPr lang="ru-RU" sz="1800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800" dirty="0">
              <a:solidFill>
                <a:srgbClr val="2517D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dmin\Documents\Scanned Documents\с2.jpeg"/>
          <p:cNvPicPr>
            <a:picLocks noChangeAspect="1" noChangeArrowheads="1"/>
          </p:cNvPicPr>
          <p:nvPr/>
        </p:nvPicPr>
        <p:blipFill>
          <a:blip r:embed="rId2"/>
          <a:srcRect l="5797" t="4218" b="4218"/>
          <a:stretch>
            <a:fillRect/>
          </a:stretch>
        </p:blipFill>
        <p:spPr bwMode="auto">
          <a:xfrm>
            <a:off x="285720" y="1285860"/>
            <a:ext cx="4011081" cy="5357850"/>
          </a:xfrm>
          <a:prstGeom prst="rect">
            <a:avLst/>
          </a:prstGeom>
          <a:noFill/>
          <a:ln>
            <a:solidFill>
              <a:srgbClr val="2517D7"/>
            </a:solidFill>
          </a:ln>
        </p:spPr>
      </p:pic>
      <p:pic>
        <p:nvPicPr>
          <p:cNvPr id="19458" name="Picture 2" descr="C:\Users\admin\Documents\Scanned Documents\Рисунок (15).jpg"/>
          <p:cNvPicPr>
            <a:picLocks noChangeAspect="1" noChangeArrowheads="1"/>
          </p:cNvPicPr>
          <p:nvPr/>
        </p:nvPicPr>
        <p:blipFill>
          <a:blip r:embed="rId3" cstate="print"/>
          <a:srcRect l="4019" t="2921" r="2010" b="2191"/>
          <a:stretch>
            <a:fillRect/>
          </a:stretch>
        </p:blipFill>
        <p:spPr bwMode="auto">
          <a:xfrm>
            <a:off x="4573143" y="1286998"/>
            <a:ext cx="3856509" cy="5357065"/>
          </a:xfrm>
          <a:prstGeom prst="rect">
            <a:avLst/>
          </a:prstGeom>
          <a:noFill/>
          <a:ln>
            <a:solidFill>
              <a:srgbClr val="2517D7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007183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8000" b="1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Уровень образовательной организации</a:t>
            </a:r>
          </a:p>
          <a:p>
            <a:pPr algn="just">
              <a:buNone/>
            </a:pPr>
            <a:r>
              <a:rPr lang="ru-RU" sz="6200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1. Открытое занятие в рамках  проведения недели художественного творчества, посвящённое Году экологии в России -  «Экологический календарь», 2017 год.</a:t>
            </a:r>
          </a:p>
          <a:p>
            <a:pPr algn="just">
              <a:buNone/>
            </a:pPr>
            <a:endParaRPr lang="ru-RU" sz="6200" dirty="0" smtClean="0">
              <a:solidFill>
                <a:srgbClr val="2517D7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6200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2. Мастер-класс по вокалу для      учителей начальных классов МБОУ "Дубенская СОШ»  - «Роль дыхания в процессе работы на занятиях вокала», 2018 год.</a:t>
            </a:r>
          </a:p>
          <a:p>
            <a:pPr algn="just">
              <a:buNone/>
            </a:pPr>
            <a:endParaRPr lang="ru-RU" sz="6200" dirty="0" smtClean="0">
              <a:solidFill>
                <a:srgbClr val="2517D7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6200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3. Открытое мероприятие с учащимися 10-11 классов МБОУ «Дубенская СОШ», посвященное  30-й годовщине вывода советских войск из Афганистана - «Эхо афганской войны», 2019 год.</a:t>
            </a:r>
          </a:p>
          <a:p>
            <a:pPr algn="just">
              <a:buNone/>
            </a:pPr>
            <a:endParaRPr lang="ru-RU" sz="6200" dirty="0" smtClean="0">
              <a:solidFill>
                <a:srgbClr val="2517D7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6200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4.  Открытое занятие с учащимися начальных классов МБОУ "Дубенская СОШ",  в рамках проводимого в Российской Федерации Года Памяти и Славы - «Дети войны» </a:t>
            </a:r>
            <a:r>
              <a:rPr lang="ru-RU" sz="6400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2020 год.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7. Проведение мастер-классов, открытых мероприятий.</a:t>
            </a:r>
            <a:endParaRPr lang="ru-RU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7. Проведение мастер-классов, открытых мероприятий.</a:t>
            </a:r>
            <a:endParaRPr lang="ru-RU" sz="1800" dirty="0">
              <a:solidFill>
                <a:srgbClr val="2517D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admin\Documents\Scanned Documents\Рисунок (1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562" t="3977" r="3281" b="4772"/>
          <a:stretch>
            <a:fillRect/>
          </a:stretch>
        </p:blipFill>
        <p:spPr bwMode="auto">
          <a:xfrm>
            <a:off x="2557800" y="909074"/>
            <a:ext cx="4157339" cy="5788471"/>
          </a:xfrm>
          <a:prstGeom prst="rect">
            <a:avLst/>
          </a:prstGeom>
          <a:noFill/>
          <a:ln>
            <a:solidFill>
              <a:srgbClr val="2517D7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8. Экспертная деятельность.</a:t>
            </a:r>
            <a:endParaRPr lang="ru-RU" sz="1800" dirty="0">
              <a:solidFill>
                <a:srgbClr val="2517D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атт 20\Новая папка\экспертн совет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642918"/>
            <a:ext cx="4296627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9. Общественно-педагогическая активность педагога.</a:t>
            </a:r>
            <a:endParaRPr lang="ru-RU" sz="1800" dirty="0">
              <a:solidFill>
                <a:srgbClr val="2517D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admin\Documents\Scanned Documents\с1.jpeg"/>
          <p:cNvPicPr>
            <a:picLocks noChangeAspect="1" noChangeArrowheads="1"/>
          </p:cNvPicPr>
          <p:nvPr/>
        </p:nvPicPr>
        <p:blipFill>
          <a:blip r:embed="rId2"/>
          <a:srcRect l="3478" t="2531" r="4637" b="2531"/>
          <a:stretch>
            <a:fillRect/>
          </a:stretch>
        </p:blipFill>
        <p:spPr bwMode="auto">
          <a:xfrm>
            <a:off x="5929322" y="714356"/>
            <a:ext cx="3018691" cy="4286280"/>
          </a:xfrm>
          <a:prstGeom prst="rect">
            <a:avLst/>
          </a:prstGeom>
          <a:noFill/>
          <a:ln>
            <a:solidFill>
              <a:srgbClr val="2517D7"/>
            </a:solidFill>
          </a:ln>
        </p:spPr>
      </p:pic>
      <p:pic>
        <p:nvPicPr>
          <p:cNvPr id="18434" name="Picture 2" descr="C:\Users\admin\Documents\Scanned Documents\Рисунок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14355"/>
            <a:ext cx="3214710" cy="4422433"/>
          </a:xfrm>
          <a:prstGeom prst="rect">
            <a:avLst/>
          </a:prstGeom>
          <a:noFill/>
          <a:ln>
            <a:solidFill>
              <a:srgbClr val="2517D7"/>
            </a:solidFill>
          </a:ln>
        </p:spPr>
      </p:pic>
      <p:pic>
        <p:nvPicPr>
          <p:cNvPr id="8" name="Picture 1" descr="C:\Users\admin\Desktop\атт 20\Новая папка\IMG_20200206_161226.jpg"/>
          <p:cNvPicPr>
            <a:picLocks noChangeAspect="1" noChangeArrowheads="1"/>
          </p:cNvPicPr>
          <p:nvPr/>
        </p:nvPicPr>
        <p:blipFill>
          <a:blip r:embed="rId4"/>
          <a:srcRect r="3375"/>
          <a:stretch>
            <a:fillRect/>
          </a:stretch>
        </p:blipFill>
        <p:spPr bwMode="auto">
          <a:xfrm>
            <a:off x="3143240" y="2404911"/>
            <a:ext cx="3071834" cy="4238799"/>
          </a:xfrm>
          <a:prstGeom prst="rect">
            <a:avLst/>
          </a:prstGeom>
          <a:noFill/>
          <a:ln>
            <a:solidFill>
              <a:srgbClr val="2517D7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10. Наставничество.</a:t>
            </a:r>
            <a:endParaRPr lang="ru-RU" sz="1800" dirty="0">
              <a:solidFill>
                <a:srgbClr val="2517D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971800" y="1143000"/>
            <a:ext cx="61722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Дата рождения: 06.02.1980г.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Образование: высшее,  МГПИ </a:t>
            </a:r>
            <a:r>
              <a:rPr lang="ru-RU" sz="2000" b="1" dirty="0" err="1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им.М.Е.Евсевьева</a:t>
            </a:r>
            <a:r>
              <a:rPr lang="ru-RU" sz="2000" b="1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 1997-2002г.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Общий трудовой стаж: 17,5 лет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Стаж педагогической работы: 17,5 лет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Стаж работы в данном учреждении: 17,5 лет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Должность: педагог дополнительного образования детей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Наличие квалификационной категории: высшая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Дата последней аттестации: Приказ №461 от 05.05.2015г.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Представление педагогического опыта педагогического  работника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Адрес сайта: http://cdtdub.schoolrm.ru</a:t>
            </a:r>
            <a:r>
              <a:rPr lang="ru-RU" sz="2400" b="1" dirty="0" smtClean="0">
                <a:solidFill>
                  <a:srgbClr val="2517D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2600" dirty="0" smtClean="0">
              <a:solidFill>
                <a:srgbClr val="2517D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600" dirty="0" smtClean="0">
              <a:solidFill>
                <a:srgbClr val="2517D7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100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МБУ ДО «Центр детского творчества»</a:t>
            </a:r>
            <a:br>
              <a:rPr lang="ru-RU" sz="3100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Дубенского муниципального района</a:t>
            </a:r>
            <a:r>
              <a:rPr lang="ru-RU" sz="8800" dirty="0" smtClean="0">
                <a:solidFill>
                  <a:srgbClr val="2517D7"/>
                </a:solidFill>
                <a:cs typeface="Times New Roman" pitchFamily="18" charset="0"/>
              </a:rPr>
              <a:t/>
            </a:r>
            <a:br>
              <a:rPr lang="ru-RU" sz="8800" dirty="0" smtClean="0">
                <a:solidFill>
                  <a:srgbClr val="2517D7"/>
                </a:solidFill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26" name="Picture 2" descr="D:\сохр.данные\Pictures\фото\IMG_20130809_152933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253416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07862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600" b="1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-наличие системы воспитательной работы;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-применение средств диагностики;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-организация индивидуального подхода;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-динамика межличностных отношений;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-отсутствие или уменьшение количества пропусков занятий;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-отлаженная система взаимодействия с родителями;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-отсутствие жалоб родителей;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-реализация сберегающих здоровье технологий в воспитательном процессе;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-духовно-нравственное воспитание и народные традиции.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11. Позитивные результаты работы с детьми.</a:t>
            </a:r>
            <a:endParaRPr lang="ru-RU" sz="1800" dirty="0">
              <a:solidFill>
                <a:srgbClr val="2517D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C:\Users\admin\Documents\Scanned Documents\Рисунок (18).jpg"/>
          <p:cNvPicPr>
            <a:picLocks noChangeAspect="1" noChangeArrowheads="1"/>
          </p:cNvPicPr>
          <p:nvPr/>
        </p:nvPicPr>
        <p:blipFill>
          <a:blip r:embed="rId2" cstate="print"/>
          <a:srcRect l="10103" t="3336" r="2755" b="16015"/>
          <a:stretch>
            <a:fillRect/>
          </a:stretch>
        </p:blipFill>
        <p:spPr bwMode="auto">
          <a:xfrm>
            <a:off x="5736746" y="1071547"/>
            <a:ext cx="3198163" cy="4071966"/>
          </a:xfrm>
          <a:prstGeom prst="rect">
            <a:avLst/>
          </a:prstGeom>
          <a:noFill/>
          <a:ln>
            <a:solidFill>
              <a:srgbClr val="2517D7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11. Позитивные результаты работы с детьми.</a:t>
            </a:r>
            <a:endParaRPr lang="ru-RU" sz="2000" dirty="0"/>
          </a:p>
        </p:txBody>
      </p:sp>
      <p:pic>
        <p:nvPicPr>
          <p:cNvPr id="20482" name="Picture 2" descr="C:\Users\admin\Documents\Scanned Documents\Рисунок (16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374" t="2386" r="1094" b="3181"/>
          <a:stretch>
            <a:fillRect/>
          </a:stretch>
        </p:blipFill>
        <p:spPr bwMode="auto">
          <a:xfrm>
            <a:off x="103969" y="1142984"/>
            <a:ext cx="3006108" cy="4131066"/>
          </a:xfrm>
          <a:prstGeom prst="rect">
            <a:avLst/>
          </a:prstGeom>
          <a:noFill/>
          <a:ln>
            <a:solidFill>
              <a:srgbClr val="2517D7"/>
            </a:solidFill>
          </a:ln>
        </p:spPr>
      </p:pic>
      <p:pic>
        <p:nvPicPr>
          <p:cNvPr id="20483" name="Picture 3" descr="C:\Users\admin\Documents\Scanned Documents\Рисунок (17).jpg"/>
          <p:cNvPicPr>
            <a:picLocks noChangeAspect="1" noChangeArrowheads="1"/>
          </p:cNvPicPr>
          <p:nvPr/>
        </p:nvPicPr>
        <p:blipFill>
          <a:blip r:embed="rId4" cstate="print"/>
          <a:srcRect l="10889" t="3600" r="1980" b="5760"/>
          <a:stretch>
            <a:fillRect/>
          </a:stretch>
        </p:blipFill>
        <p:spPr bwMode="auto">
          <a:xfrm>
            <a:off x="3000364" y="2285991"/>
            <a:ext cx="2928958" cy="4191587"/>
          </a:xfrm>
          <a:prstGeom prst="rect">
            <a:avLst/>
          </a:prstGeom>
          <a:noFill/>
          <a:ln>
            <a:solidFill>
              <a:srgbClr val="2517D7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ru-RU" sz="3200" b="1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1.Всероссийский конкурс «Изумрудный город» – лучший сценарий мероприятия – 1 место, 2016 год.</a:t>
            </a:r>
          </a:p>
          <a:p>
            <a:pPr marL="109728" indent="0" algn="ctr">
              <a:buNone/>
            </a:pPr>
            <a:endParaRPr lang="ru-RU" sz="3200" b="1" dirty="0" smtClean="0">
              <a:solidFill>
                <a:srgbClr val="2517D7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r>
              <a:rPr lang="ru-RU" sz="3200" b="1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2. Районная выставка декоративно-прикладного творчества «Мастерство земли Дубенской», 2016 год.</a:t>
            </a:r>
          </a:p>
          <a:p>
            <a:pPr marL="109728" indent="0" algn="ctr">
              <a:buNone/>
            </a:pPr>
            <a:endParaRPr lang="ru-RU" sz="3200" b="1" dirty="0" smtClean="0">
              <a:solidFill>
                <a:srgbClr val="2517D7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r>
              <a:rPr lang="ru-RU" sz="3200" b="1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2. Муниципальное </a:t>
            </a:r>
            <a:r>
              <a:rPr lang="ru-RU" sz="3200" b="1" dirty="0" err="1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профориентационное</a:t>
            </a:r>
            <a:r>
              <a:rPr lang="ru-RU" sz="3200" b="1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 мероприятие «Город мастеров», 2017год.</a:t>
            </a:r>
            <a:endParaRPr lang="ru-RU" sz="3200" b="1" dirty="0">
              <a:solidFill>
                <a:srgbClr val="2517D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algn="ctr"/>
            <a:r>
              <a:rPr lang="ru-RU" sz="1800" dirty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12. Участие педагога в профессиональных конкурсах.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6138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12. Участие педагога в профессиональных конкурсах.</a:t>
            </a:r>
            <a:endParaRPr lang="ru-RU" sz="1800" dirty="0">
              <a:solidFill>
                <a:srgbClr val="2517D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esktop\атт 20\IMG_20200122_2011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29322" y="642918"/>
            <a:ext cx="3000396" cy="4000528"/>
          </a:xfrm>
          <a:prstGeom prst="rect">
            <a:avLst/>
          </a:prstGeom>
          <a:noFill/>
        </p:spPr>
      </p:pic>
      <p:pic>
        <p:nvPicPr>
          <p:cNvPr id="19459" name="Picture 3" descr="C:\Users\admin\Desktop\атт 20\IMG_20200215_2213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642918"/>
            <a:ext cx="3200400" cy="4267200"/>
          </a:xfrm>
          <a:prstGeom prst="rect">
            <a:avLst/>
          </a:prstGeom>
          <a:noFill/>
        </p:spPr>
      </p:pic>
      <p:pic>
        <p:nvPicPr>
          <p:cNvPr id="3075" name="Picture 3" descr="C:\Users\admin\Desktop\атт 20\IMG_20200122_201227.jpg"/>
          <p:cNvPicPr>
            <a:picLocks noChangeAspect="1" noChangeArrowheads="1"/>
          </p:cNvPicPr>
          <p:nvPr/>
        </p:nvPicPr>
        <p:blipFill>
          <a:blip r:embed="rId4"/>
          <a:srcRect r="3375" b="844"/>
          <a:stretch>
            <a:fillRect/>
          </a:stretch>
        </p:blipFill>
        <p:spPr bwMode="auto">
          <a:xfrm>
            <a:off x="3000364" y="2143116"/>
            <a:ext cx="3357586" cy="4594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28728" y="1285860"/>
            <a:ext cx="6929486" cy="428628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800" b="1" dirty="0" smtClean="0">
                <a:solidFill>
                  <a:srgbClr val="2517D7"/>
                </a:solidFill>
                <a:latin typeface="Times New Roman"/>
                <a:ea typeface="Times New Roman"/>
              </a:rPr>
              <a:t>1. Благодарственное </a:t>
            </a:r>
            <a:r>
              <a:rPr lang="ru-RU" sz="2800" b="1" dirty="0">
                <a:solidFill>
                  <a:srgbClr val="2517D7"/>
                </a:solidFill>
                <a:latin typeface="Times New Roman"/>
                <a:ea typeface="Times New Roman"/>
              </a:rPr>
              <a:t>письмо  за организацию и подготовку  обучающихся во Всероссийском конкурсе </a:t>
            </a:r>
            <a:r>
              <a:rPr lang="ru-RU" sz="2800" b="1" dirty="0" smtClean="0">
                <a:solidFill>
                  <a:srgbClr val="2517D7"/>
                </a:solidFill>
                <a:latin typeface="Times New Roman"/>
                <a:ea typeface="Times New Roman"/>
              </a:rPr>
              <a:t>«На </a:t>
            </a:r>
            <a:r>
              <a:rPr lang="ru-RU" sz="2800" b="1" dirty="0">
                <a:solidFill>
                  <a:srgbClr val="2517D7"/>
                </a:solidFill>
                <a:latin typeface="Times New Roman"/>
                <a:ea typeface="Times New Roman"/>
              </a:rPr>
              <a:t>войне маленьких не бывает</a:t>
            </a:r>
            <a:r>
              <a:rPr lang="ru-RU" sz="2800" b="1" dirty="0" smtClean="0">
                <a:solidFill>
                  <a:srgbClr val="2517D7"/>
                </a:solidFill>
                <a:latin typeface="Times New Roman"/>
                <a:ea typeface="Times New Roman"/>
              </a:rPr>
              <a:t>...», 2018 год.</a:t>
            </a:r>
          </a:p>
          <a:p>
            <a:pPr marL="109728" indent="0" algn="just">
              <a:buNone/>
            </a:pPr>
            <a:endParaRPr lang="ru-RU" sz="2800" b="1" dirty="0" smtClean="0">
              <a:solidFill>
                <a:srgbClr val="2517D7"/>
              </a:solidFill>
              <a:latin typeface="Times New Roman"/>
              <a:ea typeface="Times New Roman"/>
            </a:endParaRPr>
          </a:p>
          <a:p>
            <a:pPr marL="109728" indent="0" algn="just">
              <a:buNone/>
            </a:pPr>
            <a:r>
              <a:rPr lang="ru-RU" sz="2800" b="1" dirty="0" smtClean="0">
                <a:solidFill>
                  <a:srgbClr val="2517D7"/>
                </a:solidFill>
                <a:latin typeface="Times New Roman"/>
                <a:ea typeface="Times New Roman"/>
              </a:rPr>
              <a:t>2. </a:t>
            </a:r>
            <a:r>
              <a:rPr lang="ru-RU" sz="2800" b="1" dirty="0" smtClean="0">
                <a:solidFill>
                  <a:srgbClr val="2517D7"/>
                </a:solidFill>
                <a:latin typeface="Times New Roman"/>
                <a:ea typeface="Calibri"/>
              </a:rPr>
              <a:t>Почетная </a:t>
            </a:r>
            <a:r>
              <a:rPr lang="ru-RU" sz="2800" b="1" dirty="0">
                <a:solidFill>
                  <a:srgbClr val="2517D7"/>
                </a:solidFill>
                <a:latin typeface="Times New Roman"/>
                <a:ea typeface="Calibri"/>
              </a:rPr>
              <a:t>грамота Главы Дубенского муниципального </a:t>
            </a:r>
            <a:r>
              <a:rPr lang="ru-RU" sz="2800" b="1" dirty="0" smtClean="0">
                <a:solidFill>
                  <a:srgbClr val="2517D7"/>
                </a:solidFill>
                <a:latin typeface="Times New Roman"/>
                <a:ea typeface="Calibri"/>
              </a:rPr>
              <a:t>района, 2018 год.</a:t>
            </a:r>
            <a:endParaRPr lang="ru-RU" b="1" dirty="0">
              <a:solidFill>
                <a:srgbClr val="2517D7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13. Награды и поощрения.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20033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13. Награды и поощрения.</a:t>
            </a:r>
            <a:endParaRPr lang="ru-RU" sz="1800" dirty="0">
              <a:solidFill>
                <a:srgbClr val="2517D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admin\Desktop\атт 20\IMG_20200122_2009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928670"/>
            <a:ext cx="3804074" cy="5072098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58" y="2000240"/>
            <a:ext cx="4851801" cy="342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Pictures\0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9" y="422252"/>
            <a:ext cx="7961898" cy="5971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1.  Реализация образовательных программ</a:t>
            </a:r>
            <a:endParaRPr lang="ru-RU" sz="2000" dirty="0"/>
          </a:p>
        </p:txBody>
      </p:sp>
      <p:pic>
        <p:nvPicPr>
          <p:cNvPr id="2049" name="Picture 1" descr="C:\Users\admin\Documents\Scanned Documents\Рисунок (10).jpg"/>
          <p:cNvPicPr>
            <a:picLocks noChangeAspect="1" noChangeArrowheads="1"/>
          </p:cNvPicPr>
          <p:nvPr/>
        </p:nvPicPr>
        <p:blipFill>
          <a:blip r:embed="rId2" cstate="print"/>
          <a:srcRect l="2750" t="4664" r="2750" b="2665"/>
          <a:stretch>
            <a:fillRect/>
          </a:stretch>
        </p:blipFill>
        <p:spPr bwMode="auto">
          <a:xfrm>
            <a:off x="142844" y="714356"/>
            <a:ext cx="4448220" cy="6000792"/>
          </a:xfrm>
          <a:prstGeom prst="rect">
            <a:avLst/>
          </a:prstGeom>
          <a:noFill/>
          <a:ln>
            <a:solidFill>
              <a:srgbClr val="2517D7"/>
            </a:solidFill>
          </a:ln>
        </p:spPr>
      </p:pic>
      <p:pic>
        <p:nvPicPr>
          <p:cNvPr id="2050" name="Picture 2" descr="C:\Users\admin\Documents\Scanned Documents\Рисунок (1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0936" t="3181" r="2187" b="2386"/>
          <a:stretch>
            <a:fillRect/>
          </a:stretch>
        </p:blipFill>
        <p:spPr bwMode="auto">
          <a:xfrm>
            <a:off x="4929190" y="714356"/>
            <a:ext cx="4013053" cy="6000792"/>
          </a:xfrm>
          <a:prstGeom prst="rect">
            <a:avLst/>
          </a:prstGeom>
          <a:noFill/>
          <a:ln>
            <a:solidFill>
              <a:srgbClr val="2517D7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1.  Реализация образовательных программ</a:t>
            </a:r>
            <a:endParaRPr lang="ru-RU" sz="2000" dirty="0"/>
          </a:p>
        </p:txBody>
      </p:sp>
      <p:pic>
        <p:nvPicPr>
          <p:cNvPr id="4" name="Picture 4" descr="C:\Users\admin\Documents\Scanned Documents\Рисунок (1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218" t="2248" r="2062" b="10490"/>
          <a:stretch>
            <a:fillRect/>
          </a:stretch>
        </p:blipFill>
        <p:spPr bwMode="auto">
          <a:xfrm>
            <a:off x="4500562" y="714356"/>
            <a:ext cx="4406272" cy="5832732"/>
          </a:xfrm>
          <a:prstGeom prst="rect">
            <a:avLst/>
          </a:prstGeom>
          <a:noFill/>
          <a:ln>
            <a:solidFill>
              <a:srgbClr val="2517D7"/>
            </a:solidFill>
          </a:ln>
        </p:spPr>
      </p:pic>
      <p:pic>
        <p:nvPicPr>
          <p:cNvPr id="5" name="Picture 3" descr="C:\Users\admin\Documents\Scanned Documents\Рисунок (12).jpg"/>
          <p:cNvPicPr>
            <a:picLocks noChangeAspect="1" noChangeArrowheads="1"/>
          </p:cNvPicPr>
          <p:nvPr/>
        </p:nvPicPr>
        <p:blipFill>
          <a:blip r:embed="rId3" cstate="print"/>
          <a:srcRect l="8909" t="2880" r="990" b="2880"/>
          <a:stretch>
            <a:fillRect/>
          </a:stretch>
        </p:blipFill>
        <p:spPr bwMode="auto">
          <a:xfrm>
            <a:off x="214282" y="714356"/>
            <a:ext cx="4065876" cy="5850328"/>
          </a:xfrm>
          <a:prstGeom prst="rect">
            <a:avLst/>
          </a:prstGeom>
          <a:noFill/>
          <a:ln>
            <a:solidFill>
              <a:srgbClr val="2517D7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3810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1.  Реализация образовательных программ</a:t>
            </a:r>
            <a:r>
              <a:rPr lang="ru-RU" sz="1800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45811443"/>
              </p:ext>
            </p:extLst>
          </p:nvPr>
        </p:nvGraphicFramePr>
        <p:xfrm>
          <a:off x="357158" y="571480"/>
          <a:ext cx="2536825" cy="4064000"/>
        </p:xfrm>
        <a:graphic>
          <a:graphicData uri="http://schemas.openxmlformats.org/presentationml/2006/ole">
            <p:oleObj spid="_x0000_s1028" name="Документ" r:id="rId4" imgW="5938880" imgH="9527451" progId="Word.Document.12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69933800"/>
              </p:ext>
            </p:extLst>
          </p:nvPr>
        </p:nvGraphicFramePr>
        <p:xfrm>
          <a:off x="5940152" y="551987"/>
          <a:ext cx="2846690" cy="4276717"/>
        </p:xfrm>
        <a:graphic>
          <a:graphicData uri="http://schemas.openxmlformats.org/presentationml/2006/ole">
            <p:oleObj spid="_x0000_s1029" name="Document" r:id="rId5" imgW="6118115" imgH="9190675" progId="Word.Document.8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39500040"/>
              </p:ext>
            </p:extLst>
          </p:nvPr>
        </p:nvGraphicFramePr>
        <p:xfrm>
          <a:off x="3000364" y="1785926"/>
          <a:ext cx="2854325" cy="4064000"/>
        </p:xfrm>
        <a:graphic>
          <a:graphicData uri="http://schemas.openxmlformats.org/presentationml/2006/ole">
            <p:oleObj spid="_x0000_s1030" name="Документ" r:id="rId6" imgW="6209532" imgH="8840557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2400" dirty="0" smtClean="0">
              <a:solidFill>
                <a:srgbClr val="2517D7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       Участие в р</a:t>
            </a:r>
            <a:r>
              <a:rPr lang="ru-RU" sz="2400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еализации плана работы МБОУ «Дубенская СОШ» как муниципальной экспериментальной площадки по теме: «Формирование личности кадета МЧС в условиях образовательной системы школы» </a:t>
            </a:r>
            <a:r>
              <a:rPr lang="ru-RU" sz="2400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через  реализацию дополнительной общеобразовательной (</a:t>
            </a:r>
            <a:r>
              <a:rPr lang="ru-RU" sz="2400" dirty="0" err="1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общеразвивающей</a:t>
            </a:r>
            <a:r>
              <a:rPr lang="ru-RU" sz="2400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) программы дополнительного образования детей </a:t>
            </a:r>
            <a:r>
              <a:rPr lang="ru-RU" sz="2400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 «Кадетская </a:t>
            </a:r>
            <a:r>
              <a:rPr lang="ru-RU" sz="2400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звёздочка</a:t>
            </a:r>
            <a:r>
              <a:rPr lang="ru-RU" sz="2400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» в 2017-2018 и 2018-2019 учебном году..</a:t>
            </a:r>
            <a:endParaRPr lang="ru-RU" sz="2400" dirty="0" smtClean="0">
              <a:solidFill>
                <a:srgbClr val="2517D7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2517D7"/>
                </a:solidFill>
                <a:effectLst/>
                <a:latin typeface="Times New Roman" pitchFamily="18" charset="0"/>
                <a:cs typeface="Times New Roman" pitchFamily="18" charset="0"/>
              </a:rPr>
              <a:t>2. Результаты участия в инновационной (экспериментальной) деятельности</a:t>
            </a:r>
            <a:endParaRPr lang="ru-RU" sz="2000" dirty="0">
              <a:effectLst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28601"/>
            <a:ext cx="8786874" cy="457199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2. Результаты участия в инновационной (экспериментальной) деятельности</a:t>
            </a:r>
            <a:endParaRPr lang="ru-RU" sz="2000" dirty="0">
              <a:solidFill>
                <a:srgbClr val="2517D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C:\Users\admin\Documents\Scanned Documents\Рисунок (20).jpg"/>
          <p:cNvPicPr>
            <a:picLocks noChangeAspect="1" noChangeArrowheads="1"/>
          </p:cNvPicPr>
          <p:nvPr/>
        </p:nvPicPr>
        <p:blipFill>
          <a:blip r:embed="rId2" cstate="print"/>
          <a:srcRect l="6948" t="5387" r="2316" b="17508"/>
          <a:stretch>
            <a:fillRect/>
          </a:stretch>
        </p:blipFill>
        <p:spPr bwMode="auto">
          <a:xfrm>
            <a:off x="2143108" y="642918"/>
            <a:ext cx="5143537" cy="6012974"/>
          </a:xfrm>
          <a:prstGeom prst="rect">
            <a:avLst/>
          </a:prstGeom>
          <a:noFill/>
          <a:ln>
            <a:solidFill>
              <a:srgbClr val="2517D7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4422"/>
            <a:ext cx="8401080" cy="535785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600" b="1" dirty="0" smtClean="0">
                <a:solidFill>
                  <a:srgbClr val="2517D7"/>
                </a:solidFill>
                <a:latin typeface="Times New Roman" pitchFamily="18" charset="0"/>
                <a:ea typeface="DotumChe" pitchFamily="49" charset="-127"/>
                <a:cs typeface="Times New Roman" pitchFamily="18" charset="0"/>
              </a:rPr>
              <a:t>Всероссийский уровень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2517D7"/>
                </a:solidFill>
                <a:latin typeface="Times New Roman" pitchFamily="18" charset="0"/>
                <a:ea typeface="DotumChe" pitchFamily="49" charset="-127"/>
                <a:cs typeface="Times New Roman" pitchFamily="18" charset="0"/>
              </a:rPr>
              <a:t>Коллектив учащихся «Кадетская звёздочка»</a:t>
            </a:r>
          </a:p>
          <a:p>
            <a:pPr>
              <a:buNone/>
            </a:pPr>
            <a:r>
              <a:rPr lang="ru-RU" sz="2600" dirty="0" smtClean="0">
                <a:solidFill>
                  <a:srgbClr val="2517D7"/>
                </a:solidFill>
                <a:latin typeface="Times New Roman" pitchFamily="18" charset="0"/>
                <a:ea typeface="DotumChe" pitchFamily="49" charset="-127"/>
                <a:cs typeface="Times New Roman" pitchFamily="18" charset="0"/>
              </a:rPr>
              <a:t>Всероссийский  интернет-конкурс волонтёрских инициатив «Спешите делать добрые дела» - </a:t>
            </a:r>
            <a:r>
              <a:rPr lang="ru-RU" sz="2600" b="1" dirty="0" smtClean="0">
                <a:solidFill>
                  <a:srgbClr val="2517D7"/>
                </a:solidFill>
                <a:latin typeface="Times New Roman" pitchFamily="18" charset="0"/>
                <a:ea typeface="DotumChe" pitchFamily="49" charset="-127"/>
                <a:cs typeface="Times New Roman" pitchFamily="18" charset="0"/>
              </a:rPr>
              <a:t>диплом </a:t>
            </a:r>
            <a:r>
              <a:rPr lang="en-US" sz="2600" b="1" dirty="0" smtClean="0">
                <a:solidFill>
                  <a:srgbClr val="2517D7"/>
                </a:solidFill>
                <a:latin typeface="Times New Roman" pitchFamily="18" charset="0"/>
                <a:ea typeface="DotumChe" pitchFamily="49" charset="-127"/>
                <a:cs typeface="Times New Roman" pitchFamily="18" charset="0"/>
              </a:rPr>
              <a:t>I </a:t>
            </a:r>
            <a:r>
              <a:rPr lang="ru-RU" sz="2600" b="1" dirty="0" smtClean="0">
                <a:solidFill>
                  <a:srgbClr val="2517D7"/>
                </a:solidFill>
                <a:latin typeface="Times New Roman" pitchFamily="18" charset="0"/>
                <a:ea typeface="DotumChe" pitchFamily="49" charset="-127"/>
                <a:cs typeface="Times New Roman" pitchFamily="18" charset="0"/>
              </a:rPr>
              <a:t>степени, 2018 год.</a:t>
            </a:r>
            <a:endParaRPr lang="ru-RU" sz="2600" dirty="0" smtClean="0">
              <a:solidFill>
                <a:srgbClr val="2517D7"/>
              </a:solidFill>
              <a:latin typeface="Times New Roman" pitchFamily="18" charset="0"/>
              <a:ea typeface="DotumChe" pitchFamily="49" charset="-127"/>
              <a:cs typeface="Times New Roman" pitchFamily="18" charset="0"/>
            </a:endParaRPr>
          </a:p>
          <a:p>
            <a:pPr algn="ctr">
              <a:buNone/>
            </a:pPr>
            <a:r>
              <a:rPr lang="ru-RU" sz="2300" b="1" dirty="0" smtClean="0">
                <a:solidFill>
                  <a:srgbClr val="2517D7"/>
                </a:solidFill>
                <a:latin typeface="Times New Roman" pitchFamily="18" charset="0"/>
                <a:ea typeface="DotumChe" pitchFamily="49" charset="-127"/>
                <a:cs typeface="Times New Roman" pitchFamily="18" charset="0"/>
              </a:rPr>
              <a:t>Республиканский уровень</a:t>
            </a:r>
          </a:p>
          <a:p>
            <a:pPr>
              <a:buNone/>
            </a:pPr>
            <a:r>
              <a:rPr lang="ru-RU" sz="2300" b="1" dirty="0" smtClean="0">
                <a:solidFill>
                  <a:srgbClr val="2517D7"/>
                </a:solidFill>
                <a:latin typeface="Times New Roman" pitchFamily="18" charset="0"/>
                <a:ea typeface="DotumChe" pitchFamily="49" charset="-127"/>
                <a:cs typeface="Times New Roman" pitchFamily="18" charset="0"/>
              </a:rPr>
              <a:t>Сыркина Екатерина</a:t>
            </a:r>
          </a:p>
          <a:p>
            <a:pPr>
              <a:buNone/>
            </a:pPr>
            <a:r>
              <a:rPr lang="ru-RU" sz="2300" b="1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2 место </a:t>
            </a:r>
            <a:r>
              <a:rPr lang="ru-RU" sz="2300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в Республиканском конкурсе "Морской венок славы: моряки на службе Отечеству", 2018год. Cайт: </a:t>
            </a:r>
            <a:r>
              <a:rPr lang="ru-RU" sz="2300" u="sng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http://cdod.edurm.ru/</a:t>
            </a:r>
            <a:endParaRPr lang="ru-RU" sz="2300" u="sng" dirty="0" smtClean="0">
              <a:solidFill>
                <a:srgbClr val="2517D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300" b="1" dirty="0" smtClean="0">
                <a:solidFill>
                  <a:srgbClr val="2517D7"/>
                </a:solidFill>
                <a:latin typeface="Times New Roman" pitchFamily="18" charset="0"/>
                <a:ea typeface="DotumChe" pitchFamily="49" charset="-127"/>
                <a:cs typeface="Times New Roman" pitchFamily="18" charset="0"/>
              </a:rPr>
              <a:t>Вокальный ансамбль «Серпантин»</a:t>
            </a:r>
          </a:p>
          <a:p>
            <a:pPr>
              <a:buNone/>
            </a:pPr>
            <a:r>
              <a:rPr lang="ru-RU" sz="2300" b="1" dirty="0" smtClean="0">
                <a:solidFill>
                  <a:srgbClr val="2517D7"/>
                </a:solidFill>
                <a:latin typeface="Times New Roman" pitchFamily="18" charset="0"/>
                <a:ea typeface="DotumChe" pitchFamily="49" charset="-127"/>
                <a:cs typeface="Times New Roman" pitchFamily="18" charset="0"/>
              </a:rPr>
              <a:t>3 место </a:t>
            </a:r>
            <a:r>
              <a:rPr lang="ru-RU" sz="2300" dirty="0" smtClean="0">
                <a:solidFill>
                  <a:srgbClr val="2517D7"/>
                </a:solidFill>
                <a:latin typeface="Times New Roman" pitchFamily="18" charset="0"/>
                <a:ea typeface="DotumChe" pitchFamily="49" charset="-127"/>
                <a:cs typeface="Times New Roman" pitchFamily="18" charset="0"/>
              </a:rPr>
              <a:t>в </a:t>
            </a:r>
            <a:r>
              <a:rPr lang="en-US" sz="2300" dirty="0" smtClean="0">
                <a:solidFill>
                  <a:srgbClr val="2517D7"/>
                </a:solidFill>
                <a:latin typeface="Times New Roman" pitchFamily="18" charset="0"/>
                <a:ea typeface="DotumChe" pitchFamily="49" charset="-127"/>
                <a:cs typeface="Times New Roman" pitchFamily="18" charset="0"/>
              </a:rPr>
              <a:t>IV </a:t>
            </a:r>
            <a:r>
              <a:rPr lang="ru-RU" sz="2300" dirty="0" smtClean="0">
                <a:solidFill>
                  <a:srgbClr val="2517D7"/>
                </a:solidFill>
                <a:latin typeface="Times New Roman" pitchFamily="18" charset="0"/>
                <a:ea typeface="DotumChe" pitchFamily="49" charset="-127"/>
                <a:cs typeface="Times New Roman" pitchFamily="18" charset="0"/>
              </a:rPr>
              <a:t>Республиканском конкурсе по вокально-инструментальному исполнению патриотической песни среди кадетов Республики Мордовия.</a:t>
            </a:r>
            <a:r>
              <a:rPr lang="en-US" sz="2000" dirty="0" smtClean="0">
                <a:hlinkClick r:id="rId2"/>
              </a:rPr>
              <a:t> http://cdod.edurm.ru/</a:t>
            </a:r>
            <a:endParaRPr lang="ru-RU" sz="2300" dirty="0" smtClean="0">
              <a:solidFill>
                <a:srgbClr val="2517D7"/>
              </a:solidFill>
              <a:latin typeface="Times New Roman" pitchFamily="18" charset="0"/>
              <a:ea typeface="DotumChe" pitchFamily="49" charset="-127"/>
              <a:cs typeface="Times New Roman" pitchFamily="18" charset="0"/>
            </a:endParaRPr>
          </a:p>
          <a:p>
            <a:pPr algn="ctr">
              <a:buNone/>
            </a:pPr>
            <a:r>
              <a:rPr lang="ru-RU" sz="2300" b="1" dirty="0" smtClean="0">
                <a:solidFill>
                  <a:srgbClr val="2517D7"/>
                </a:solidFill>
                <a:latin typeface="Times New Roman" pitchFamily="18" charset="0"/>
                <a:ea typeface="DotumChe" pitchFamily="49" charset="-127"/>
                <a:cs typeface="Times New Roman" pitchFamily="18" charset="0"/>
              </a:rPr>
              <a:t>Муниципальный уровень</a:t>
            </a:r>
          </a:p>
          <a:p>
            <a:pPr>
              <a:buNone/>
            </a:pPr>
            <a:r>
              <a:rPr lang="ru-RU" sz="2300" b="1" dirty="0" smtClean="0">
                <a:solidFill>
                  <a:srgbClr val="2517D7"/>
                </a:solidFill>
                <a:latin typeface="Times New Roman" pitchFamily="18" charset="0"/>
                <a:ea typeface="DotumChe" pitchFamily="49" charset="-127"/>
                <a:cs typeface="Times New Roman" pitchFamily="18" charset="0"/>
              </a:rPr>
              <a:t>Маркова Ирина</a:t>
            </a:r>
          </a:p>
          <a:p>
            <a:pPr>
              <a:buNone/>
            </a:pPr>
            <a:r>
              <a:rPr lang="ru-RU" sz="2300" b="1" dirty="0" smtClean="0">
                <a:solidFill>
                  <a:srgbClr val="2517D7"/>
                </a:solidFill>
                <a:latin typeface="Times New Roman" pitchFamily="18" charset="0"/>
                <a:ea typeface="DotumChe" pitchFamily="49" charset="-127"/>
                <a:cs typeface="Times New Roman" pitchFamily="18" charset="0"/>
              </a:rPr>
              <a:t>Диплом </a:t>
            </a:r>
            <a:r>
              <a:rPr lang="en-US" sz="2300" b="1" dirty="0" smtClean="0">
                <a:solidFill>
                  <a:srgbClr val="2517D7"/>
                </a:solidFill>
                <a:latin typeface="Times New Roman" pitchFamily="18" charset="0"/>
                <a:ea typeface="DotumChe" pitchFamily="49" charset="-127"/>
                <a:cs typeface="Times New Roman" pitchFamily="18" charset="0"/>
              </a:rPr>
              <a:t>III </a:t>
            </a:r>
            <a:r>
              <a:rPr lang="ru-RU" sz="2300" b="1" dirty="0" smtClean="0">
                <a:solidFill>
                  <a:srgbClr val="2517D7"/>
                </a:solidFill>
                <a:latin typeface="Times New Roman" pitchFamily="18" charset="0"/>
                <a:ea typeface="DotumChe" pitchFamily="49" charset="-127"/>
                <a:cs typeface="Times New Roman" pitchFamily="18" charset="0"/>
              </a:rPr>
              <a:t>степени  </a:t>
            </a:r>
            <a:r>
              <a:rPr lang="ru-RU" sz="2300" dirty="0" smtClean="0">
                <a:solidFill>
                  <a:srgbClr val="2517D7"/>
                </a:solidFill>
                <a:latin typeface="Times New Roman" pitchFamily="18" charset="0"/>
                <a:ea typeface="DotumChe" pitchFamily="49" charset="-127"/>
                <a:cs typeface="Times New Roman" pitchFamily="18" charset="0"/>
              </a:rPr>
              <a:t>в районном фестивале-конкурсе военно-патриотической песни «Афганское эхо», 2019 год.</a:t>
            </a:r>
          </a:p>
          <a:p>
            <a:pPr>
              <a:buNone/>
            </a:pPr>
            <a:r>
              <a:rPr lang="ru-RU" sz="2300" b="1" dirty="0" err="1" smtClean="0">
                <a:solidFill>
                  <a:srgbClr val="2517D7"/>
                </a:solidFill>
                <a:latin typeface="Times New Roman" pitchFamily="18" charset="0"/>
                <a:ea typeface="DotumChe" pitchFamily="49" charset="-127"/>
                <a:cs typeface="Times New Roman" pitchFamily="18" charset="0"/>
              </a:rPr>
              <a:t>Андриянова</a:t>
            </a:r>
            <a:r>
              <a:rPr lang="ru-RU" sz="2300" b="1" dirty="0" smtClean="0">
                <a:solidFill>
                  <a:srgbClr val="2517D7"/>
                </a:solidFill>
                <a:latin typeface="Times New Roman" pitchFamily="18" charset="0"/>
                <a:ea typeface="DotumChe" pitchFamily="49" charset="-127"/>
                <a:cs typeface="Times New Roman" pitchFamily="18" charset="0"/>
              </a:rPr>
              <a:t> Евгения</a:t>
            </a:r>
          </a:p>
          <a:p>
            <a:pPr>
              <a:buNone/>
            </a:pPr>
            <a:r>
              <a:rPr lang="ru-RU" sz="2300" b="1" dirty="0" smtClean="0">
                <a:solidFill>
                  <a:srgbClr val="2517D7"/>
                </a:solidFill>
                <a:latin typeface="Times New Roman" pitchFamily="18" charset="0"/>
                <a:ea typeface="DotumChe" pitchFamily="49" charset="-127"/>
                <a:cs typeface="Times New Roman" pitchFamily="18" charset="0"/>
              </a:rPr>
              <a:t>2 место </a:t>
            </a:r>
            <a:r>
              <a:rPr lang="ru-RU" sz="2300" dirty="0" smtClean="0">
                <a:solidFill>
                  <a:srgbClr val="2517D7"/>
                </a:solidFill>
                <a:latin typeface="Times New Roman" pitchFamily="18" charset="0"/>
                <a:ea typeface="DotumChe" pitchFamily="49" charset="-127"/>
                <a:cs typeface="Times New Roman" pitchFamily="18" charset="0"/>
              </a:rPr>
              <a:t>в муниципальном конкурсе «Звёздный дождь», 2018 год.</a:t>
            </a:r>
          </a:p>
          <a:p>
            <a:pPr>
              <a:buNone/>
            </a:pPr>
            <a:r>
              <a:rPr lang="ru-RU" sz="2300" b="1" dirty="0" smtClean="0">
                <a:solidFill>
                  <a:srgbClr val="2517D7"/>
                </a:solidFill>
                <a:latin typeface="Times New Roman" pitchFamily="18" charset="0"/>
                <a:ea typeface="DotumChe" pitchFamily="49" charset="-127"/>
                <a:cs typeface="Times New Roman" pitchFamily="18" charset="0"/>
              </a:rPr>
              <a:t>Ансамбль «Соловушка» </a:t>
            </a:r>
          </a:p>
          <a:p>
            <a:pPr>
              <a:buNone/>
            </a:pPr>
            <a:r>
              <a:rPr lang="ru-RU" sz="2300" b="1" dirty="0" smtClean="0">
                <a:solidFill>
                  <a:srgbClr val="2517D7"/>
                </a:solidFill>
                <a:latin typeface="Times New Roman" pitchFamily="18" charset="0"/>
                <a:ea typeface="DotumChe" pitchFamily="49" charset="-127"/>
                <a:cs typeface="Times New Roman" pitchFamily="18" charset="0"/>
              </a:rPr>
              <a:t>3 место </a:t>
            </a:r>
            <a:r>
              <a:rPr lang="ru-RU" sz="2300" dirty="0" smtClean="0">
                <a:solidFill>
                  <a:srgbClr val="2517D7"/>
                </a:solidFill>
                <a:latin typeface="Times New Roman" pitchFamily="18" charset="0"/>
                <a:ea typeface="DotumChe" pitchFamily="49" charset="-127"/>
                <a:cs typeface="Times New Roman" pitchFamily="18" charset="0"/>
              </a:rPr>
              <a:t>в муниципальном конкурсе «Пластилиновая ворона», 2018 год</a:t>
            </a:r>
          </a:p>
          <a:p>
            <a:pPr>
              <a:buNone/>
            </a:pPr>
            <a:endParaRPr lang="ru-RU" sz="2000" dirty="0" smtClean="0">
              <a:solidFill>
                <a:srgbClr val="2517D7"/>
              </a:solidFill>
              <a:latin typeface="Times New Roman" pitchFamily="18" charset="0"/>
              <a:ea typeface="DotumChe" pitchFamily="49" charset="-127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rgbClr val="2517D7"/>
              </a:solidFill>
              <a:latin typeface="Times New Roman" pitchFamily="18" charset="0"/>
              <a:ea typeface="DotumChe" pitchFamily="49" charset="-127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3. Участие детей в конкурсах, выставках, турнирах, соревнованиях, акциях, фестивалях.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2517D7"/>
                </a:solidFill>
                <a:latin typeface="Times New Roman" pitchFamily="18" charset="0"/>
                <a:cs typeface="Times New Roman" pitchFamily="18" charset="0"/>
              </a:rPr>
              <a:t>3. Участие детей в конкурсах, выставках, турнирах, соревнованиях, акциях, фестивалях.</a:t>
            </a:r>
            <a:endParaRPr lang="ru-RU" sz="20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142984"/>
            <a:ext cx="3538552" cy="250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admin\Desktop\атт 20\Новая папка (2)\IMG_20200211_1837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071546"/>
            <a:ext cx="3516337" cy="3955880"/>
          </a:xfrm>
          <a:prstGeom prst="rect">
            <a:avLst/>
          </a:prstGeom>
          <a:noFill/>
        </p:spPr>
      </p:pic>
      <p:pic>
        <p:nvPicPr>
          <p:cNvPr id="1028" name="Picture 4" descr="C:\Users\admin\Desktop\атт 20\Новая папка\IMG_20200125_2141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3339" y="1857364"/>
            <a:ext cx="2839661" cy="3786214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4000504"/>
            <a:ext cx="3500462" cy="262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 descr="C:\Users\admin\Desktop\атт 20\IMG_20200122_20050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3714752"/>
            <a:ext cx="2035985" cy="2714645"/>
          </a:xfrm>
          <a:prstGeom prst="rect">
            <a:avLst/>
          </a:prstGeom>
          <a:noFill/>
        </p:spPr>
      </p:pic>
      <p:pic>
        <p:nvPicPr>
          <p:cNvPr id="8" name="Picture 2" descr="C:\Users\admin\Desktop\атт 20\Денисова О.В. на сайт\IMG_20190422_141441.jpg"/>
          <p:cNvPicPr>
            <a:picLocks noChangeAspect="1" noChangeArrowheads="1"/>
          </p:cNvPicPr>
          <p:nvPr/>
        </p:nvPicPr>
        <p:blipFill>
          <a:blip r:embed="rId7"/>
          <a:srcRect r="3375" b="2531"/>
          <a:stretch>
            <a:fillRect/>
          </a:stretch>
        </p:blipFill>
        <p:spPr bwMode="auto">
          <a:xfrm>
            <a:off x="3929058" y="3448344"/>
            <a:ext cx="2428892" cy="3266780"/>
          </a:xfrm>
          <a:prstGeom prst="rect">
            <a:avLst/>
          </a:prstGeom>
          <a:noFill/>
        </p:spPr>
      </p:pic>
      <p:pic>
        <p:nvPicPr>
          <p:cNvPr id="12" name="Picture 9" descr="C:\Users\admin\Desktop\атт 20\IMG_20200121_14442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6578" y="1000108"/>
            <a:ext cx="2064701" cy="2752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1042</TotalTime>
  <Words>923</Words>
  <Application>Microsoft Office PowerPoint</Application>
  <PresentationFormat>Экран (4:3)</PresentationFormat>
  <Paragraphs>107</Paragraphs>
  <Slides>26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Открытая</vt:lpstr>
      <vt:lpstr>Документ</vt:lpstr>
      <vt:lpstr>Document</vt:lpstr>
      <vt:lpstr> </vt:lpstr>
      <vt:lpstr>МБУ ДО «Центр детского творчества» Дубенского муниципального района </vt:lpstr>
      <vt:lpstr>1.  Реализация образовательных программ</vt:lpstr>
      <vt:lpstr>1.  Реализация образовательных программ</vt:lpstr>
      <vt:lpstr>1.  Реализация образовательных программ. </vt:lpstr>
      <vt:lpstr>2. Результаты участия в инновационной (экспериментальной) деятельности</vt:lpstr>
      <vt:lpstr>2. Результаты участия в инновационной (экспериментальной) деятельности</vt:lpstr>
      <vt:lpstr>3. Участие детей в конкурсах, выставках, турнирах, соревнованиях, акциях, фестивалях.</vt:lpstr>
      <vt:lpstr>3. Участие детей в конкурсах, выставках, турнирах, соревнованиях, акциях, фестивалях.</vt:lpstr>
      <vt:lpstr>4.Наличие публикаций </vt:lpstr>
      <vt:lpstr>4. Наличие публикаций</vt:lpstr>
      <vt:lpstr>5. Наличие авторских программ, методических пособий.</vt:lpstr>
      <vt:lpstr>6. 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(очно).</vt:lpstr>
      <vt:lpstr>6. 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(очно).</vt:lpstr>
      <vt:lpstr>7. Проведение мастер-классов, открытых мероприятий.</vt:lpstr>
      <vt:lpstr>7. Проведение мастер-классов, открытых мероприятий.</vt:lpstr>
      <vt:lpstr>8. Экспертная деятельность.</vt:lpstr>
      <vt:lpstr>9. Общественно-педагогическая активность педагога.</vt:lpstr>
      <vt:lpstr>10. Наставничество.</vt:lpstr>
      <vt:lpstr>11. Позитивные результаты работы с детьми.</vt:lpstr>
      <vt:lpstr>11. Позитивные результаты работы с детьми.</vt:lpstr>
      <vt:lpstr>12. Участие педагога в профессиональных конкурсах.</vt:lpstr>
      <vt:lpstr>12. Участие педагога в профессиональных конкурсах.</vt:lpstr>
      <vt:lpstr>13. Награды и поощрения.</vt:lpstr>
      <vt:lpstr>13. Награды и поощрения.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121</cp:revision>
  <dcterms:created xsi:type="dcterms:W3CDTF">2020-01-22T17:16:43Z</dcterms:created>
  <dcterms:modified xsi:type="dcterms:W3CDTF">2020-02-17T10:22:18Z</dcterms:modified>
</cp:coreProperties>
</file>