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85" r:id="rId11"/>
    <p:sldId id="290" r:id="rId12"/>
    <p:sldId id="266" r:id="rId13"/>
    <p:sldId id="267" r:id="rId14"/>
    <p:sldId id="286" r:id="rId15"/>
    <p:sldId id="268" r:id="rId16"/>
    <p:sldId id="269" r:id="rId17"/>
    <p:sldId id="271" r:id="rId18"/>
    <p:sldId id="291" r:id="rId19"/>
    <p:sldId id="272" r:id="rId20"/>
    <p:sldId id="273" r:id="rId21"/>
    <p:sldId id="274" r:id="rId22"/>
    <p:sldId id="270" r:id="rId23"/>
    <p:sldId id="275" r:id="rId24"/>
    <p:sldId id="276" r:id="rId25"/>
    <p:sldId id="277" r:id="rId26"/>
    <p:sldId id="278" r:id="rId27"/>
    <p:sldId id="280" r:id="rId28"/>
    <p:sldId id="287" r:id="rId29"/>
    <p:sldId id="281" r:id="rId30"/>
    <p:sldId id="282" r:id="rId31"/>
    <p:sldId id="283" r:id="rId32"/>
    <p:sldId id="284" r:id="rId33"/>
    <p:sldId id="288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74" y="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solnins.schoolrm.ru/sveden/employees/30790/308691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916832"/>
            <a:ext cx="5832648" cy="3384376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Акимовой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Ольги Ивановны</a:t>
            </a:r>
            <a:r>
              <a:rPr lang="ru-RU" sz="2800" dirty="0" smtClean="0">
                <a:ln w="50800"/>
              </a:rPr>
              <a:t/>
            </a:r>
            <a:br>
              <a:rPr lang="ru-RU" sz="2800" dirty="0" smtClean="0">
                <a:ln w="5080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«</a:t>
            </a:r>
            <a:r>
              <a:rPr lang="ru-RU" altLang="ru-RU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Инсарский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детский сад «Солнышко»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32656"/>
            <a:ext cx="8458200" cy="914400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</a:rPr>
              <a:t>Министерство Образования Республики Мордовия</a:t>
            </a:r>
          </a:p>
          <a:p>
            <a:endParaRPr lang="ru-RU" dirty="0"/>
          </a:p>
        </p:txBody>
      </p:sp>
      <p:pic>
        <p:nvPicPr>
          <p:cNvPr id="1026" name="Picture 2" descr="C:\Users\user\Desktop\фото фенология\1_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753" y="1484784"/>
            <a:ext cx="2509711" cy="3775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кан аттестация\справки\содержание 1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6926" y="1124744"/>
            <a:ext cx="3935274" cy="54121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скан аттестация\Скан_2021090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507" r="6897" b="2215"/>
          <a:stretch>
            <a:fillRect/>
          </a:stretch>
        </p:blipFill>
        <p:spPr bwMode="auto">
          <a:xfrm>
            <a:off x="395536" y="836712"/>
            <a:ext cx="4104457" cy="5776643"/>
          </a:xfrm>
          <a:prstGeom prst="rect">
            <a:avLst/>
          </a:prstGeom>
          <a:noFill/>
        </p:spPr>
      </p:pic>
      <p:pic>
        <p:nvPicPr>
          <p:cNvPr id="12291" name="Picture 3" descr="C:\Users\user\Desktop\скан аттестация\Скан_20210907 (4).png"/>
          <p:cNvPicPr>
            <a:picLocks noChangeAspect="1" noChangeArrowheads="1"/>
          </p:cNvPicPr>
          <p:nvPr/>
        </p:nvPicPr>
        <p:blipFill>
          <a:blip r:embed="rId3" cstate="print"/>
          <a:srcRect l="1786" t="1299" r="5343" b="2597"/>
          <a:stretch>
            <a:fillRect/>
          </a:stretch>
        </p:blipFill>
        <p:spPr bwMode="auto">
          <a:xfrm>
            <a:off x="4860032" y="836712"/>
            <a:ext cx="3997417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100811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Результаты участия воспитанников в конкурсах, выставках, турнирах, соревнованиях, акциях, фестивалях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Муниципальный уровень – 2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Республиканский уровень - 2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Интернет конкурсы - 3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скан аттестация\2 место технический конкур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86" t="597"/>
          <a:stretch>
            <a:fillRect/>
          </a:stretch>
        </p:blipFill>
        <p:spPr bwMode="auto">
          <a:xfrm>
            <a:off x="683567" y="917721"/>
            <a:ext cx="3850863" cy="5535615"/>
          </a:xfrm>
          <a:prstGeom prst="rect">
            <a:avLst/>
          </a:prstGeom>
          <a:noFill/>
        </p:spPr>
      </p:pic>
      <p:pic>
        <p:nvPicPr>
          <p:cNvPr id="6147" name="Picture 3" descr="C:\Users\user\Desktop\скан аттестация\3 место неопалимая куп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921060"/>
            <a:ext cx="3926974" cy="5554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кан аттестация\Скан_20210906 (44).png"/>
          <p:cNvPicPr>
            <a:picLocks noChangeAspect="1" noChangeArrowheads="1"/>
          </p:cNvPicPr>
          <p:nvPr/>
        </p:nvPicPr>
        <p:blipFill>
          <a:blip r:embed="rId2" cstate="print"/>
          <a:srcRect l="6086" t="1555" r="6236" b="1316"/>
          <a:stretch>
            <a:fillRect/>
          </a:stretch>
        </p:blipFill>
        <p:spPr bwMode="auto">
          <a:xfrm>
            <a:off x="467544" y="332656"/>
            <a:ext cx="2952328" cy="4497730"/>
          </a:xfrm>
          <a:prstGeom prst="rect">
            <a:avLst/>
          </a:prstGeom>
          <a:noFill/>
        </p:spPr>
      </p:pic>
      <p:pic>
        <p:nvPicPr>
          <p:cNvPr id="1027" name="Picture 3" descr="C:\Users\user\Desktop\скан аттестация\Скан_20210906 (46).png"/>
          <p:cNvPicPr>
            <a:picLocks noChangeAspect="1" noChangeArrowheads="1"/>
          </p:cNvPicPr>
          <p:nvPr/>
        </p:nvPicPr>
        <p:blipFill>
          <a:blip r:embed="rId3" cstate="print"/>
          <a:srcRect l="5891" t="1322" r="5455"/>
          <a:stretch>
            <a:fillRect/>
          </a:stretch>
        </p:blipFill>
        <p:spPr bwMode="auto">
          <a:xfrm>
            <a:off x="5796136" y="260648"/>
            <a:ext cx="3134759" cy="4798342"/>
          </a:xfrm>
          <a:prstGeom prst="rect">
            <a:avLst/>
          </a:prstGeom>
          <a:noFill/>
        </p:spPr>
      </p:pic>
      <p:pic>
        <p:nvPicPr>
          <p:cNvPr id="2" name="Picture 2" descr="C:\Users\user\Pictures\Сканы\Скан_20210908 (2).png"/>
          <p:cNvPicPr>
            <a:picLocks noChangeAspect="1" noChangeArrowheads="1"/>
          </p:cNvPicPr>
          <p:nvPr/>
        </p:nvPicPr>
        <p:blipFill>
          <a:blip r:embed="rId4" cstate="print"/>
          <a:srcRect l="7143" t="3463" r="4762" b="27284"/>
          <a:stretch>
            <a:fillRect/>
          </a:stretch>
        </p:blipFill>
        <p:spPr bwMode="auto">
          <a:xfrm>
            <a:off x="3275856" y="3717032"/>
            <a:ext cx="2664296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скан аттестация\крымцева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23" t="2644" r="1941" b="2161"/>
          <a:stretch>
            <a:fillRect/>
          </a:stretch>
        </p:blipFill>
        <p:spPr bwMode="auto">
          <a:xfrm>
            <a:off x="295525" y="332656"/>
            <a:ext cx="4100455" cy="2952328"/>
          </a:xfrm>
          <a:prstGeom prst="rect">
            <a:avLst/>
          </a:prstGeom>
          <a:noFill/>
        </p:spPr>
      </p:pic>
      <p:pic>
        <p:nvPicPr>
          <p:cNvPr id="7171" name="Picture 3" descr="C:\Users\user\Desktop\скан аттестация\уханова1.png"/>
          <p:cNvPicPr>
            <a:picLocks noChangeAspect="1" noChangeArrowheads="1"/>
          </p:cNvPicPr>
          <p:nvPr/>
        </p:nvPicPr>
        <p:blipFill>
          <a:blip r:embed="rId3" cstate="print"/>
          <a:srcRect l="1361" t="3742" r="2031" b="2697"/>
          <a:stretch>
            <a:fillRect/>
          </a:stretch>
        </p:blipFill>
        <p:spPr bwMode="auto">
          <a:xfrm>
            <a:off x="4644008" y="332656"/>
            <a:ext cx="4225429" cy="2975655"/>
          </a:xfrm>
          <a:prstGeom prst="rect">
            <a:avLst/>
          </a:prstGeom>
          <a:noFill/>
        </p:spPr>
      </p:pic>
      <p:pic>
        <p:nvPicPr>
          <p:cNvPr id="7172" name="Picture 4" descr="C:\Users\user\Desktop\скан аттестация\глазков 1.png"/>
          <p:cNvPicPr>
            <a:picLocks noChangeAspect="1" noChangeArrowheads="1"/>
          </p:cNvPicPr>
          <p:nvPr/>
        </p:nvPicPr>
        <p:blipFill>
          <a:blip r:embed="rId4" cstate="print"/>
          <a:srcRect l="3704" t="3396" r="1235" b="3226"/>
          <a:stretch>
            <a:fillRect/>
          </a:stretch>
        </p:blipFill>
        <p:spPr bwMode="auto">
          <a:xfrm>
            <a:off x="2339751" y="3429000"/>
            <a:ext cx="4421291" cy="3158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84976" cy="936104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форумах, радиопередачах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412776"/>
            <a:ext cx="8686800" cy="4667349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уровень – 2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 - 4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кан аттестация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3384376" cy="5295628"/>
          </a:xfrm>
          <a:prstGeom prst="rect">
            <a:avLst/>
          </a:prstGeom>
          <a:noFill/>
        </p:spPr>
      </p:pic>
      <p:pic>
        <p:nvPicPr>
          <p:cNvPr id="3074" name="Picture 2" descr="C:\Users\user\Desktop\скан аттестация\Скан_20210906 (45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96752"/>
            <a:ext cx="3816424" cy="5248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кан аттестация\справки\респ семинар 2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78214"/>
            <a:ext cx="4239897" cy="5831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скан аттестация\справки\сводная доклады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27783" y="620688"/>
            <a:ext cx="4337503" cy="59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сведения о педагоге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484784"/>
          <a:ext cx="8686800" cy="49386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32448"/>
                <a:gridCol w="4654352"/>
              </a:tblGrid>
              <a:tr h="576064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i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Акимова Ольга Ивановна</a:t>
                      </a:r>
                      <a:endParaRPr lang="ru-RU" sz="1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Дата рождения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24.05.1984</a:t>
                      </a:r>
                    </a:p>
                  </a:txBody>
                  <a:tcPr/>
                </a:tc>
              </a:tr>
              <a:tr h="1653376">
                <a:tc>
                  <a:txBody>
                    <a:bodyPr/>
                    <a:lstStyle/>
                    <a:p>
                      <a:r>
                        <a:rPr kumimoji="1" lang="ru-RU" sz="18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Образование, квалификация по диплому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588" marR="0" lvl="0" indent="-1588" algn="l" defTabSz="914400" rtl="0" eaLnBrk="0" fontAlgn="base" latinLnBrk="0" hangingPunct="0">
                        <a:lnSpc>
                          <a:spcPct val="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endParaRPr kumimoji="1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1588" marR="0" lvl="0" indent="-1588" algn="l" defTabSz="914400" rtl="0" eaLnBrk="0" fontAlgn="base" latinLnBrk="0" hangingPunct="0">
                        <a:lnSpc>
                          <a:spcPct val="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  <a:p>
                      <a:pPr marL="1588" marR="0" lvl="0" indent="-1588" algn="l" defTabSz="914400" rtl="0" eaLnBrk="0" fontAlgn="base" latinLnBrk="0" hangingPunct="0">
                        <a:lnSpc>
                          <a:spcPct val="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endParaRPr kumimoji="1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1588" marR="0" lvl="0" indent="-1588" algn="l" defTabSz="914400" rtl="0" eaLnBrk="0" fontAlgn="base" latinLnBrk="0" hangingPunct="0">
                        <a:lnSpc>
                          <a:spcPct val="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Высшее.</a:t>
                      </a:r>
                    </a:p>
                    <a:p>
                      <a:pPr marL="1588" marR="0" lvl="0" indent="-1588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Мордовский государственный педагогический институт им. М. Е. </a:t>
                      </a:r>
                      <a:r>
                        <a:rPr kumimoji="1" lang="ru-RU" sz="1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Евсевьева</a:t>
                      </a:r>
                      <a:r>
                        <a:rPr kumimoji="1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  <a:p>
                      <a:pPr marL="1588" marR="0" lvl="0" indent="-1588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Квалификация: Организатор – методист дошкольного образования и педагог – психолог.</a:t>
                      </a:r>
                    </a:p>
                    <a:p>
                      <a:pPr marL="1588" marR="0" lvl="0" indent="-1588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0000"/>
                        <a:buFont typeface="Monotype Sorts" pitchFamily="2" charset="2"/>
                        <a:buNone/>
                        <a:tabLst/>
                      </a:pPr>
                      <a:r>
                        <a:rPr kumimoji="1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 специальности «Педагогика и методика дошкольного образования» с дополнительной специальностью «Педагогика и психология»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Занимаемая должность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</a:t>
                      </a:r>
                      <a:endParaRPr lang="ru-RU" sz="1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09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Стаж педагогической работы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8 лет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Общий трудовой стаж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 лет </a:t>
                      </a:r>
                      <a:r>
                        <a:rPr lang="ru-RU" sz="1800" b="1" i="1" baseline="0" smtClean="0">
                          <a:latin typeface="Times New Roman" pitchFamily="18" charset="0"/>
                          <a:cs typeface="Times New Roman" pitchFamily="18" charset="0"/>
                        </a:rPr>
                        <a:t>9 месяцев</a:t>
                      </a:r>
                      <a:endParaRPr lang="ru-RU" sz="18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b="1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Дата последней аттестации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19.11.2015</a:t>
                      </a:r>
                      <a:endParaRPr lang="ru-RU" sz="1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скан аттестация\справки\доклад 1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620688"/>
            <a:ext cx="4032448" cy="5545803"/>
          </a:xfrm>
          <a:prstGeom prst="rect">
            <a:avLst/>
          </a:prstGeom>
          <a:noFill/>
        </p:spPr>
      </p:pic>
      <p:pic>
        <p:nvPicPr>
          <p:cNvPr id="10243" name="Picture 3" descr="C:\Users\user\Desktop\скан аттестация\справки\доклад 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20688"/>
            <a:ext cx="3979488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скан аттестация\справки\уровень доу доклад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112203" cy="5171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9675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7. Проведение открытых занятий, 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уровень – 1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Уровень образовательной организации - 3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скан аттестация\справки\сводная мастер класс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4179084" cy="5747469"/>
          </a:xfrm>
          <a:prstGeom prst="rect">
            <a:avLst/>
          </a:prstGeom>
          <a:noFill/>
        </p:spPr>
      </p:pic>
      <p:pic>
        <p:nvPicPr>
          <p:cNvPr id="12291" name="Picture 3" descr="C:\Users\user\Desktop\скан аттестация\справки\мастер класс 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92696"/>
            <a:ext cx="4136573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скан аттестация\справки\уровень доу занятия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417735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user\Pictures\Сканы\Скан_20210906 (55)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1484784"/>
            <a:ext cx="3435205" cy="4724400"/>
          </a:xfrm>
          <a:prstGeom prst="rect">
            <a:avLst/>
          </a:prstGeom>
          <a:noFill/>
        </p:spPr>
      </p:pic>
      <p:pic>
        <p:nvPicPr>
          <p:cNvPr id="4099" name="Picture 3" descr="C:\Users\user\Desktop\скан аттестация\справки\эксперт группа табл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916832"/>
            <a:ext cx="4654512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педагогических сообществах, в жюри конкурсов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user\Desktop\скан аттестация\справки\профком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02395" y="1554163"/>
            <a:ext cx="3291609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1967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10.Позитивные результаты работы с воспитанниками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скан аттестация\1 нов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3874764" cy="5328592"/>
          </a:xfrm>
          <a:prstGeom prst="rect">
            <a:avLst/>
          </a:prstGeom>
          <a:noFill/>
        </p:spPr>
      </p:pic>
      <p:pic>
        <p:nvPicPr>
          <p:cNvPr id="5123" name="Picture 3" descr="C:\Users\user\Desktop\скан аттестация\2 нова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6174" y="1340768"/>
            <a:ext cx="3874764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скан аттестация\3 нова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620688"/>
            <a:ext cx="4188934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93610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user\Desktop\скан аттестация\справки\анкетирование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97" b="1442"/>
          <a:stretch>
            <a:fillRect/>
          </a:stretch>
        </p:blipFill>
        <p:spPr bwMode="auto">
          <a:xfrm>
            <a:off x="1259632" y="1268760"/>
            <a:ext cx="6722290" cy="4920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Характеристика-представление</a:t>
            </a:r>
            <a:endParaRPr lang="ru-RU" dirty="0"/>
          </a:p>
        </p:txBody>
      </p:sp>
      <p:pic>
        <p:nvPicPr>
          <p:cNvPr id="1026" name="Picture 2" descr="C:\Users\user\Desktop\скан аттестация\справки\характ 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894" t="1429" b="2857"/>
          <a:stretch>
            <a:fillRect/>
          </a:stretch>
        </p:blipFill>
        <p:spPr bwMode="auto">
          <a:xfrm>
            <a:off x="971600" y="1412776"/>
            <a:ext cx="3500532" cy="4896544"/>
          </a:xfrm>
          <a:prstGeom prst="rect">
            <a:avLst/>
          </a:prstGeom>
          <a:noFill/>
        </p:spPr>
      </p:pic>
      <p:pic>
        <p:nvPicPr>
          <p:cNvPr id="1027" name="Picture 3" descr="C:\Users\user\Desktop\скан аттестация\справки\характ 2.png"/>
          <p:cNvPicPr>
            <a:picLocks noChangeAspect="1" noChangeArrowheads="1"/>
          </p:cNvPicPr>
          <p:nvPr/>
        </p:nvPicPr>
        <p:blipFill>
          <a:blip r:embed="rId3" cstate="print"/>
          <a:srcRect l="3986" r="2341" b="1449"/>
          <a:stretch>
            <a:fillRect/>
          </a:stretch>
        </p:blipFill>
        <p:spPr bwMode="auto">
          <a:xfrm>
            <a:off x="5004048" y="1412776"/>
            <a:ext cx="3384376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скан аттестация\справки\взаимодействие с родителями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23" b="2891"/>
          <a:stretch>
            <a:fillRect/>
          </a:stretch>
        </p:blipFill>
        <p:spPr bwMode="auto">
          <a:xfrm>
            <a:off x="2555776" y="692696"/>
            <a:ext cx="4173180" cy="5800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93610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user\Desktop\скан аттестация\справки\неблагополуч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3809094" cy="5238624"/>
          </a:xfrm>
          <a:prstGeom prst="rect">
            <a:avLst/>
          </a:prstGeom>
          <a:noFill/>
        </p:spPr>
      </p:pic>
      <p:pic>
        <p:nvPicPr>
          <p:cNvPr id="19459" name="Picture 3" descr="C:\Users\user\Desktop\скан аттестация\справки\приказ неблогополуч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40768"/>
            <a:ext cx="3770041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93610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скан аттестация\Скан_20210906 (15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04" t="1347" b="1704"/>
          <a:stretch>
            <a:fillRect/>
          </a:stretch>
        </p:blipFill>
        <p:spPr bwMode="auto">
          <a:xfrm>
            <a:off x="539552" y="1268760"/>
            <a:ext cx="3848428" cy="5328592"/>
          </a:xfrm>
          <a:prstGeom prst="rect">
            <a:avLst/>
          </a:prstGeom>
          <a:noFill/>
        </p:spPr>
      </p:pic>
      <p:pic>
        <p:nvPicPr>
          <p:cNvPr id="1026" name="Picture 2" descr="C:\Users\user\Desktop\скан аттестация\диплом участника.png"/>
          <p:cNvPicPr>
            <a:picLocks noChangeAspect="1" noChangeArrowheads="1"/>
          </p:cNvPicPr>
          <p:nvPr/>
        </p:nvPicPr>
        <p:blipFill>
          <a:blip r:embed="rId3" cstate="print"/>
          <a:srcRect l="3800" t="1381"/>
          <a:stretch>
            <a:fillRect/>
          </a:stretch>
        </p:blipFill>
        <p:spPr bwMode="auto">
          <a:xfrm>
            <a:off x="4860032" y="1268760"/>
            <a:ext cx="3779757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72008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user\Desktop\скан аттестация\благодарности\Скан_20210906 (17).png"/>
          <p:cNvPicPr>
            <a:picLocks noChangeAspect="1" noChangeArrowheads="1"/>
          </p:cNvPicPr>
          <p:nvPr/>
        </p:nvPicPr>
        <p:blipFill>
          <a:blip r:embed="rId2" cstate="print"/>
          <a:srcRect l="1961" t="1426" r="1961" b="1619"/>
          <a:stretch>
            <a:fillRect/>
          </a:stretch>
        </p:blipFill>
        <p:spPr bwMode="auto">
          <a:xfrm>
            <a:off x="4788024" y="1229083"/>
            <a:ext cx="3816424" cy="5296261"/>
          </a:xfrm>
          <a:prstGeom prst="rect">
            <a:avLst/>
          </a:prstGeom>
          <a:noFill/>
        </p:spPr>
      </p:pic>
      <p:pic>
        <p:nvPicPr>
          <p:cNvPr id="8196" name="Picture 4" descr="C:\Users\user\Desktop\скан аттестация\почетная грамота.png"/>
          <p:cNvPicPr>
            <a:picLocks noChangeAspect="1" noChangeArrowheads="1"/>
          </p:cNvPicPr>
          <p:nvPr/>
        </p:nvPicPr>
        <p:blipFill>
          <a:blip r:embed="rId3" cstate="print"/>
          <a:srcRect l="2273" b="841"/>
          <a:stretch>
            <a:fillRect/>
          </a:stretch>
        </p:blipFill>
        <p:spPr bwMode="auto">
          <a:xfrm>
            <a:off x="683568" y="1196752"/>
            <a:ext cx="3828425" cy="5341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скан аттестация\благодарности\Скан_20210906 (4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96" t="2146" r="4933" b="2886"/>
          <a:stretch>
            <a:fillRect/>
          </a:stretch>
        </p:blipFill>
        <p:spPr bwMode="auto">
          <a:xfrm>
            <a:off x="611560" y="836712"/>
            <a:ext cx="3972262" cy="5544616"/>
          </a:xfrm>
          <a:prstGeom prst="rect">
            <a:avLst/>
          </a:prstGeom>
          <a:noFill/>
        </p:spPr>
      </p:pic>
      <p:pic>
        <p:nvPicPr>
          <p:cNvPr id="9218" name="Picture 2" descr="C:\Users\user\Desktop\скан аттестация\благодарности\Скан_20210906 (1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36712"/>
            <a:ext cx="4002359" cy="5504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1034752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ln w="50800"/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   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Проектная деятельность как средство формирования нравственно – патриотических чувств у старших дошкольников»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https://dsolnins.schoolrm.ru/sveden/employees/30790/308691/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108012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скан аттестация\справки\выписка из приказа площадка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19715" y="1272652"/>
            <a:ext cx="3817388" cy="5252691"/>
          </a:xfrm>
          <a:prstGeom prst="rect">
            <a:avLst/>
          </a:prstGeom>
          <a:noFill/>
        </p:spPr>
      </p:pic>
      <p:pic>
        <p:nvPicPr>
          <p:cNvPr id="11266" name="Picture 2" descr="C:\Users\user\Desktop\скан аттестация\справки\протокол нов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268760"/>
            <a:ext cx="3816425" cy="52483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скан аттестация\справки\титульник площадка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3979228" cy="5472608"/>
          </a:xfrm>
          <a:prstGeom prst="rect">
            <a:avLst/>
          </a:prstGeom>
          <a:noFill/>
        </p:spPr>
      </p:pic>
      <p:pic>
        <p:nvPicPr>
          <p:cNvPr id="10242" name="Picture 2" descr="C:\Users\user\Desktop\скан аттестация\Скан_20210907 (4).png"/>
          <p:cNvPicPr>
            <a:picLocks noChangeAspect="1" noChangeArrowheads="1"/>
          </p:cNvPicPr>
          <p:nvPr/>
        </p:nvPicPr>
        <p:blipFill>
          <a:blip r:embed="rId3" cstate="print"/>
          <a:srcRect t="1564" r="5391" b="3059"/>
          <a:stretch>
            <a:fillRect/>
          </a:stretch>
        </p:blipFill>
        <p:spPr bwMode="auto">
          <a:xfrm>
            <a:off x="4860031" y="764704"/>
            <a:ext cx="3947455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720080"/>
          </a:xfrm>
        </p:spPr>
        <p:txBody>
          <a:bodyPr/>
          <a:lstStyle/>
          <a:p>
            <a:pPr algn="ctr"/>
            <a:r>
              <a:rPr lang="ru-RU" dirty="0" smtClean="0"/>
              <a:t>2. Наставничество</a:t>
            </a:r>
            <a:endParaRPr lang="ru-RU" dirty="0"/>
          </a:p>
        </p:txBody>
      </p:sp>
      <p:pic>
        <p:nvPicPr>
          <p:cNvPr id="4098" name="Picture 2" descr="C:\Users\user\Desktop\скан аттестация\справки\наставничество справка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88" t="1591"/>
          <a:stretch>
            <a:fillRect/>
          </a:stretch>
        </p:blipFill>
        <p:spPr bwMode="auto">
          <a:xfrm>
            <a:off x="539552" y="1196752"/>
            <a:ext cx="3880327" cy="5369168"/>
          </a:xfrm>
          <a:prstGeom prst="rect">
            <a:avLst/>
          </a:prstGeom>
          <a:noFill/>
        </p:spPr>
      </p:pic>
      <p:pic>
        <p:nvPicPr>
          <p:cNvPr id="4099" name="Picture 3" descr="C:\Users\user\Desktop\скан аттестация\справки\приказ наставник.png"/>
          <p:cNvPicPr>
            <a:picLocks noChangeAspect="1" noChangeArrowheads="1"/>
          </p:cNvPicPr>
          <p:nvPr/>
        </p:nvPicPr>
        <p:blipFill>
          <a:blip r:embed="rId3" cstate="print"/>
          <a:srcRect l="1799" t="-239" b="3427"/>
          <a:stretch>
            <a:fillRect/>
          </a:stretch>
        </p:blipFill>
        <p:spPr bwMode="auto">
          <a:xfrm>
            <a:off x="4716016" y="1196752"/>
            <a:ext cx="3930351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792088"/>
          </a:xfrm>
        </p:spPr>
        <p:txBody>
          <a:bodyPr/>
          <a:lstStyle/>
          <a:p>
            <a:pPr algn="ctr"/>
            <a:r>
              <a:rPr lang="ru-RU" dirty="0" smtClean="0"/>
              <a:t>3. Наличие публикаций</a:t>
            </a:r>
            <a:endParaRPr lang="ru-RU" dirty="0"/>
          </a:p>
        </p:txBody>
      </p:sp>
      <p:pic>
        <p:nvPicPr>
          <p:cNvPr id="5122" name="Picture 2" descr="C:\Users\user\Desktop\скан аттестация\Скан_20210906 (42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051" t="15968" r="17306" b="15619"/>
          <a:stretch>
            <a:fillRect/>
          </a:stretch>
        </p:blipFill>
        <p:spPr bwMode="auto">
          <a:xfrm>
            <a:off x="467544" y="1484784"/>
            <a:ext cx="3566909" cy="5112568"/>
          </a:xfrm>
          <a:prstGeom prst="rect">
            <a:avLst/>
          </a:prstGeom>
          <a:noFill/>
        </p:spPr>
      </p:pic>
      <p:pic>
        <p:nvPicPr>
          <p:cNvPr id="5123" name="Picture 3" descr="C:\Users\user\Desktop\скан аттестация\содержание книги.png"/>
          <p:cNvPicPr>
            <a:picLocks noChangeAspect="1" noChangeArrowheads="1"/>
          </p:cNvPicPr>
          <p:nvPr/>
        </p:nvPicPr>
        <p:blipFill>
          <a:blip r:embed="rId3" cstate="print"/>
          <a:srcRect l="3219" t="51740" r="5033" b="4023"/>
          <a:stretch>
            <a:fillRect/>
          </a:stretch>
        </p:blipFill>
        <p:spPr bwMode="auto">
          <a:xfrm rot="16200000">
            <a:off x="4089756" y="2286204"/>
            <a:ext cx="5184577" cy="343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скан аттестация\справки\тит1 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1" y="1060956"/>
            <a:ext cx="3816425" cy="5248364"/>
          </a:xfrm>
          <a:prstGeom prst="rect">
            <a:avLst/>
          </a:prstGeom>
          <a:noFill/>
        </p:spPr>
      </p:pic>
      <p:pic>
        <p:nvPicPr>
          <p:cNvPr id="1028" name="Picture 4" descr="C:\Users\user\Desktop\скан аттестация\справки\тит2 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1052736"/>
            <a:ext cx="3822403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1140</TotalTime>
  <Words>251</Words>
  <Application>Microsoft Office PowerPoint</Application>
  <PresentationFormat>Экран (4:3)</PresentationFormat>
  <Paragraphs>57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Трек</vt:lpstr>
      <vt:lpstr>Портфолио Акимовой  Ольги Ивановны воспитателя МБДОУ «Инсарский детский сад «Солнышко»</vt:lpstr>
      <vt:lpstr>Общие сведения о педагоге</vt:lpstr>
      <vt:lpstr>Характеристика-представление</vt:lpstr>
      <vt:lpstr>Представление педагогического опыта </vt:lpstr>
      <vt:lpstr>1. Участие в инновационной (экспериментальной) деятельности</vt:lpstr>
      <vt:lpstr>Слайд 6</vt:lpstr>
      <vt:lpstr>2. Наставничество</vt:lpstr>
      <vt:lpstr>3. Наличие публикаций</vt:lpstr>
      <vt:lpstr>Слайд 9</vt:lpstr>
      <vt:lpstr>Слайд 10</vt:lpstr>
      <vt:lpstr>Слайд 11</vt:lpstr>
      <vt:lpstr>4. Результаты участия воспитанников в конкурсах, выставках, турнирах, соревнованиях, акциях, фестивалях</vt:lpstr>
      <vt:lpstr>Слайд 13</vt:lpstr>
      <vt:lpstr>Слайд 14</vt:lpstr>
      <vt:lpstr>Слайд 15</vt:lpstr>
      <vt:lpstr>6. Выступления на заседаниях методических советов, научно-практических конференциях, педагогических чтениях, семинарах, форумах, радиопередачах</vt:lpstr>
      <vt:lpstr>Слайд 17</vt:lpstr>
      <vt:lpstr>Слайд 18</vt:lpstr>
      <vt:lpstr>Слайд 19</vt:lpstr>
      <vt:lpstr>Слайд 20</vt:lpstr>
      <vt:lpstr>Слайд 21</vt:lpstr>
      <vt:lpstr>7. Проведение открытых занятий,   мастер-классов, мероприятий</vt:lpstr>
      <vt:lpstr>Слайд 23</vt:lpstr>
      <vt:lpstr>Слайд 24</vt:lpstr>
      <vt:lpstr>8. Экспертная деятельность</vt:lpstr>
      <vt:lpstr>9. Общественно-педагогическая активность педагога: участие в комиссиях,  педагогических сообществах, в жюри конкурсов</vt:lpstr>
      <vt:lpstr>10.Позитивные результаты работы с воспитанниками</vt:lpstr>
      <vt:lpstr>Слайд 28</vt:lpstr>
      <vt:lpstr>11. Качество взаимодействия с родителями</vt:lpstr>
      <vt:lpstr>Слайд 30</vt:lpstr>
      <vt:lpstr>12. Работа с детьми из социально-неблагополучных семей</vt:lpstr>
      <vt:lpstr>13. Участие педагога в профессиональных конкурсах</vt:lpstr>
      <vt:lpstr>14. Награды и поощрения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15</cp:revision>
  <dcterms:created xsi:type="dcterms:W3CDTF">2021-08-11T05:36:01Z</dcterms:created>
  <dcterms:modified xsi:type="dcterms:W3CDTF">2021-09-08T20:13:17Z</dcterms:modified>
</cp:coreProperties>
</file>