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0" r:id="rId1"/>
  </p:sldMasterIdLst>
  <p:notesMasterIdLst>
    <p:notesMasterId r:id="rId44"/>
  </p:notesMasterIdLst>
  <p:handoutMasterIdLst>
    <p:handoutMasterId r:id="rId45"/>
  </p:handoutMasterIdLst>
  <p:sldIdLst>
    <p:sldId id="286" r:id="rId2"/>
    <p:sldId id="302" r:id="rId3"/>
    <p:sldId id="358" r:id="rId4"/>
    <p:sldId id="303" r:id="rId5"/>
    <p:sldId id="304" r:id="rId6"/>
    <p:sldId id="345" r:id="rId7"/>
    <p:sldId id="347" r:id="rId8"/>
    <p:sldId id="341" r:id="rId9"/>
    <p:sldId id="305" r:id="rId10"/>
    <p:sldId id="359" r:id="rId11"/>
    <p:sldId id="360" r:id="rId12"/>
    <p:sldId id="306" r:id="rId13"/>
    <p:sldId id="356" r:id="rId14"/>
    <p:sldId id="338" r:id="rId15"/>
    <p:sldId id="339" r:id="rId16"/>
    <p:sldId id="307" r:id="rId17"/>
    <p:sldId id="328" r:id="rId18"/>
    <p:sldId id="354" r:id="rId19"/>
    <p:sldId id="355" r:id="rId20"/>
    <p:sldId id="326" r:id="rId21"/>
    <p:sldId id="329" r:id="rId22"/>
    <p:sldId id="353" r:id="rId23"/>
    <p:sldId id="327" r:id="rId24"/>
    <p:sldId id="308" r:id="rId25"/>
    <p:sldId id="330" r:id="rId26"/>
    <p:sldId id="331" r:id="rId27"/>
    <p:sldId id="332" r:id="rId28"/>
    <p:sldId id="333" r:id="rId29"/>
    <p:sldId id="309" r:id="rId30"/>
    <p:sldId id="340" r:id="rId31"/>
    <p:sldId id="334" r:id="rId32"/>
    <p:sldId id="352" r:id="rId33"/>
    <p:sldId id="325" r:id="rId34"/>
    <p:sldId id="310" r:id="rId35"/>
    <p:sldId id="322" r:id="rId36"/>
    <p:sldId id="311" r:id="rId37"/>
    <p:sldId id="312" r:id="rId38"/>
    <p:sldId id="313" r:id="rId39"/>
    <p:sldId id="351" r:id="rId40"/>
    <p:sldId id="357" r:id="rId41"/>
    <p:sldId id="315" r:id="rId42"/>
    <p:sldId id="317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74B09"/>
    <a:srgbClr val="FFFFCC"/>
    <a:srgbClr val="FFFF99"/>
    <a:srgbClr val="FBF5A3"/>
    <a:srgbClr val="CC66FF"/>
    <a:srgbClr val="FFFF00"/>
    <a:srgbClr val="FFFF66"/>
    <a:srgbClr val="6600FF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94" autoAdjust="0"/>
    <p:restoredTop sz="88172" autoAdjust="0"/>
  </p:normalViewPr>
  <p:slideViewPr>
    <p:cSldViewPr>
      <p:cViewPr>
        <p:scale>
          <a:sx n="75" d="100"/>
          <a:sy n="75" d="100"/>
        </p:scale>
        <p:origin x="-124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D4F66CF-48F7-4ADA-9DA2-60B1DE3489E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2B7EE13-9B06-4583-ADCF-57C0C5F58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857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398CAAC-321B-4799-8D0F-8223EA025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37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C708F-2D3D-48FA-97D2-92431DFFC9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55A3-C80B-4A3B-A499-D991A783A8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FAC21-044F-4807-9E36-0FE5BE91C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31F5C-9A31-4D54-86F0-6BE2345C32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E3196-D29F-4389-A98B-E731D9B361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17FC9-AA4C-4795-B17A-9BB449B05F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9DAE-3F23-4FFF-A25C-CEEACB9A3D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7E787-DD2B-4174-9518-956F6540C6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7D070-A9C7-43A6-B0E7-7BBB897A71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A269A-9912-408A-BBF7-C728E7620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664C1-3388-43F5-81B7-25808BA2ED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357841-B612-4D27-A0B6-A381859012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185618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s46sar.schoolrm.ru/sveden/employees/11164/185618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s46sar.schoolrm.ru/sveden/employees/11164/185618/" TargetMode="External"/><Relationship Id="rId2" Type="http://schemas.openxmlformats.org/officeDocument/2006/relationships/hyperlink" Target="http://nsportal.ru/spirkina-nadezhda-vyacheslavovna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am.ru/users/81775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142852"/>
            <a:ext cx="8072494" cy="3571900"/>
          </a:xfrm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entury Schoolbook" pitchFamily="18" charset="0"/>
              </a:rPr>
              <a:t>Министерство образования</a:t>
            </a:r>
            <a:r>
              <a:rPr lang="ru-RU" sz="36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br>
              <a:rPr lang="ru-RU" sz="36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entury Schoolbook" pitchFamily="18" charset="0"/>
              </a:rPr>
              <a:t>Республики Мордовия</a:t>
            </a:r>
            <a:r>
              <a:rPr lang="ru-RU" sz="4000" b="1" i="1" dirty="0" smtClean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3600" b="1" i="1" dirty="0" err="1" smtClean="0">
                <a:solidFill>
                  <a:srgbClr val="C00000"/>
                </a:solidFill>
                <a:latin typeface="Century Schoolbook" pitchFamily="18" charset="0"/>
              </a:rPr>
              <a:t>Портфолио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200" i="1" dirty="0" smtClean="0">
                <a:solidFill>
                  <a:srgbClr val="C00000"/>
                </a:solidFill>
                <a:latin typeface="Century Schoolbook" pitchFamily="18" charset="0"/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en-US" sz="2700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700" b="1" i="1" dirty="0" err="1" smtClean="0">
                <a:solidFill>
                  <a:srgbClr val="C00000"/>
                </a:solidFill>
                <a:latin typeface="Century Schoolbook" pitchFamily="18" charset="0"/>
              </a:rPr>
              <a:t>Спирькиной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en-US" sz="2200" b="1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Надежды Вячеславовны</a:t>
            </a:r>
            <a:b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инструктора по физической культуре</a:t>
            </a:r>
            <a:r>
              <a:rPr lang="ru-RU" sz="1800" b="1" dirty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муниципального автономного </a:t>
            </a: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дошкольного образовательного учреждения </a:t>
            </a: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>           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городского округа Саранск</a:t>
            </a:r>
            <a:b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«Центр развития ребёнка – детский сад № 46»</a:t>
            </a:r>
            <a:endParaRPr lang="ru-RU" sz="1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211638" y="4076700"/>
            <a:ext cx="45370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ru-RU" altLang="ru-RU" sz="2400"/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571472" y="4000504"/>
            <a:ext cx="54292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Дата рождения: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12.05.1973 г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.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Профессиональное образование: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высшее,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МГПИ  им. М. Е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. </a:t>
            </a:r>
            <a:r>
              <a:rPr lang="ru-RU" sz="1400" b="1" u="sng" dirty="0" err="1" smtClean="0">
                <a:solidFill>
                  <a:srgbClr val="002060"/>
                </a:solidFill>
                <a:latin typeface="Century Schoolbook" pitchFamily="18" charset="0"/>
              </a:rPr>
              <a:t>Евсевьева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,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Специальность 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«Физическая культура и спорт»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Квалификация 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«Учитель физической культуры», 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диплом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ЭВ № 586167,  дата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выдачи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29.06.1996 г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31 год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Стаж педагогической работы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(по специальности): 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31 год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Наличие квалификационной категории: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высшая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Дата последней аттестации: 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17.05.2017 г. , приказ от МО РМ от 22.05.2017г.,  № 428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Метод2\Desktop\аттестация 17\портфолио\портрет в черной  блузе.jpg"/>
          <p:cNvPicPr>
            <a:picLocks noChangeAspect="1" noChangeArrowheads="1"/>
          </p:cNvPicPr>
          <p:nvPr/>
        </p:nvPicPr>
        <p:blipFill>
          <a:blip r:embed="rId2" cstate="print"/>
          <a:srcRect l="3360" t="2534" r="2240" b="1689"/>
          <a:stretch>
            <a:fillRect/>
          </a:stretch>
        </p:blipFill>
        <p:spPr bwMode="auto">
          <a:xfrm>
            <a:off x="6357950" y="3686710"/>
            <a:ext cx="2286016" cy="307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5" name="Рисунок 4" descr="Практик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356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рактики 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14356"/>
            <a:ext cx="4198848" cy="576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актики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428604"/>
            <a:ext cx="431872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рактики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826" y="428604"/>
            <a:ext cx="431872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29600" cy="9397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Наличие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авторских программ,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методических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пособий</a:t>
            </a:r>
          </a:p>
        </p:txBody>
      </p:sp>
      <p:pic>
        <p:nvPicPr>
          <p:cNvPr id="3" name="Рисунок 2" descr="школая мяч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3932518" cy="539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по допам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42984"/>
            <a:ext cx="3929090" cy="539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ценз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4370739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ецензия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71480"/>
            <a:ext cx="4370740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r="3242"/>
          <a:stretch>
            <a:fillRect/>
          </a:stretch>
        </p:blipFill>
        <p:spPr bwMode="auto">
          <a:xfrm>
            <a:off x="142844" y="500042"/>
            <a:ext cx="4272323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C:\Users\1\Pictures\2016-10-05\рецензия 2.JPG"/>
          <p:cNvPicPr>
            <a:picLocks noChangeAspect="1" noChangeArrowheads="1"/>
          </p:cNvPicPr>
          <p:nvPr/>
        </p:nvPicPr>
        <p:blipFill>
          <a:blip r:embed="rId3" cstate="print"/>
          <a:srcRect l="3655" r="-1218"/>
          <a:stretch>
            <a:fillRect/>
          </a:stretch>
        </p:blipFill>
        <p:spPr bwMode="auto">
          <a:xfrm>
            <a:off x="4714876" y="500042"/>
            <a:ext cx="4190350" cy="60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usic\Desktop\аттестация 17\сканы\Новая папка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523513"/>
            <a:ext cx="4143372" cy="597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крепыш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75" y="500042"/>
            <a:ext cx="4370757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7858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C00000"/>
                </a:solidFill>
                <a:latin typeface="Bookman Old Style" pitchFamily="18" charset="0"/>
              </a:rPr>
              <a:t>очно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)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выступлен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500174"/>
            <a:ext cx="3798378" cy="52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писка из протокол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4228032" cy="580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Выписка из протокола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227864" cy="5804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14348" y="0"/>
            <a:ext cx="8229600" cy="939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928670"/>
          <a:ext cx="871543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2000264"/>
                <a:gridCol w="2839216"/>
                <a:gridCol w="2232881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26.05.2017 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72 комбинированного вида»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«Планирование работы инструктора ФК по физкультурно-оздоровительному и спортивному направлениям в летний период»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семинар для инструкторов по физической культуре г.о. Саранск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физкультурно-оздоровительной и спортивной работы в летний оздоровительный период»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рограммка 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928802"/>
            <a:ext cx="6362941" cy="463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рограммка 1.jpeg"/>
          <p:cNvPicPr>
            <a:picLocks noChangeAspect="1"/>
          </p:cNvPicPr>
          <p:nvPr/>
        </p:nvPicPr>
        <p:blipFill>
          <a:blip r:embed="rId3" cstate="print"/>
          <a:srcRect l="49219"/>
          <a:stretch>
            <a:fillRect/>
          </a:stretch>
        </p:blipFill>
        <p:spPr>
          <a:xfrm>
            <a:off x="6500826" y="357166"/>
            <a:ext cx="2340898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Представление собственного педагогического опыта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643050"/>
            <a:ext cx="8286808" cy="353943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Развитие физических качеств </a:t>
            </a:r>
          </a:p>
          <a:p>
            <a:pPr algn="ctr"/>
            <a:r>
              <a:rPr lang="ru-RU" sz="32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(силы, быстроты, ловкости, гибкости, выносливости) дошкольников в процессе реализации образовательной области физическое развитие и приобщение детей 3-7 лет к основам здорового образа жизни" </a:t>
            </a:r>
            <a:endParaRPr lang="ru-RU" sz="32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571480"/>
          <a:ext cx="8715435" cy="6037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2286016"/>
                <a:gridCol w="2839216"/>
                <a:gridCol w="2232881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Дата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Место проведения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Тема выступления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Название мероприятия</a:t>
                      </a:r>
                      <a:endParaRPr lang="ru-RU" sz="1800" dirty="0"/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22.08.2017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«Мордовский республиканский институт образования»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в детской и семейной среде системы мотивации к активному и здоровому образу жизни, занятиям физической культурой и спортом, развитие культуры здорового питания, безопасность образовательной среды в ДОО»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Секционное мероприятие «Воспитание – стратегический приоритет дошкольного образования»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08.02.2019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«Мордовский республиканский институт образования»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«Взаимодействие педагогов ДОО и семьи в процессе формирования основ здорового образа жизни у детей дошкольного возраста»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форум «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Севершенствование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профессионального мастерства инструктора по физической культуре ДОО в соответствии с современными требованиями»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19.11.2021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культуры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здоровьесбережения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у детей старшего дошкольного возраста в рамках проектной деятельности «Быть здоровыми хотим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«Проектная и познавательно-исследовательская деятельность в ДОО»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14348" y="0"/>
            <a:ext cx="8229600" cy="939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еспубликанский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граммка 2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285728"/>
            <a:ext cx="6360369" cy="463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программка 2.jpeg"/>
          <p:cNvPicPr>
            <a:picLocks noChangeAspect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214282" y="2928934"/>
            <a:ext cx="2571736" cy="374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ступл 19 г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357166"/>
            <a:ext cx="4399939" cy="604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 22\Page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227057" cy="597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ступл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357686" cy="598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Проведение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открытых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занятий, мероприятий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мастер-классов (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очно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откр занят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071546"/>
            <a:ext cx="3954477" cy="542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48" y="0"/>
            <a:ext cx="8229600" cy="939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928670"/>
          <a:ext cx="8715435" cy="448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857388"/>
                <a:gridCol w="2786082"/>
                <a:gridCol w="2143139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05.01.2019 г.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Саранск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спортивная площадка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по ул. </a:t>
                      </a:r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Гожувская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«Папа, мама, я – спортивная семья» 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соревнования среди семейных команд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ДОО Октябрьского района г. Саранска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Городской День Здоровья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день здоровь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66674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Содержимое 4" descr="8e3cd09ea2e7f9e89940be37d0fd8b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70" y="598209"/>
            <a:ext cx="4185472" cy="58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48" y="0"/>
            <a:ext cx="8229600" cy="939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Республиканский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928670"/>
          <a:ext cx="871543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857388"/>
                <a:gridCol w="2786082"/>
                <a:gridCol w="2143139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8374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18.02.2022 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Мастер-класс «</a:t>
                      </a: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Кинезиологическая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гимнастика в детском саду»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стер-кла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4526856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86808" cy="12858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Общественно-педагогическая активность педагога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: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участие в комиссиях, в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жюри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конкурсов 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Протокол профсоюз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3850412" cy="528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рофсоюз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1347356"/>
            <a:ext cx="3857653" cy="529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Формы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физкультурных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занятий</a:t>
            </a:r>
          </a:p>
        </p:txBody>
      </p:sp>
      <p:pic>
        <p:nvPicPr>
          <p:cNvPr id="5" name="Рисунок 4" descr="формы организации физ занятий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4006510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формы орг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42984"/>
            <a:ext cx="4006510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ГТ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4214810" cy="578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4" descr="b58ce8bca8bba3753f13e66164fcb9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857231"/>
            <a:ext cx="4138910" cy="57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Экспертная деятельность</a:t>
            </a:r>
            <a:endParaRPr lang="ru-RU" sz="3200" dirty="0"/>
          </a:p>
        </p:txBody>
      </p:sp>
      <p:pic>
        <p:nvPicPr>
          <p:cNvPr id="3074" name="Picture 2" descr="C:\Users\Метод2\Desktop\аттест 22\2022-02-01_16-19-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332666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Метод2\Desktop\аттест 22\2022-02-01_16-20-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4276168" cy="388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esktop\аттест 22\2022-02-01_16-21-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4420766" cy="584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Метод2\Desktop\аттест 22\2022-02-01_16-18-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71678"/>
            <a:ext cx="4249889" cy="281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Наставничество</a:t>
            </a:r>
            <a:endParaRPr lang="ru-RU" sz="3200" dirty="0"/>
          </a:p>
        </p:txBody>
      </p:sp>
      <p:pic>
        <p:nvPicPr>
          <p:cNvPr id="3" name="Рисунок 2" descr="справка о наставничеств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928670"/>
            <a:ext cx="4101822" cy="563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настав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4110575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Результаты участия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в инновационной (экспериментальной) деятельности</a:t>
            </a:r>
          </a:p>
        </p:txBody>
      </p:sp>
      <p:pic>
        <p:nvPicPr>
          <p:cNvPr id="4" name="Содержимо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71546"/>
            <a:ext cx="394923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5"/>
            <a:ext cx="3793433" cy="550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1538" y="6357958"/>
            <a:ext cx="6858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http://ds46sar.schoolrm.ru/sveden/employees/11164/185618</a:t>
            </a:r>
            <a:r>
              <a:rPr lang="en-US" dirty="0" smtClean="0">
                <a:solidFill>
                  <a:srgbClr val="0033CC"/>
                </a:solidFill>
                <a:hlinkClick r:id="rId4"/>
              </a:rPr>
              <a:t>/</a:t>
            </a:r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новация  справ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4426384" cy="607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Степень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осуществления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просветительской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функции</a:t>
            </a:r>
          </a:p>
        </p:txBody>
      </p:sp>
      <p:pic>
        <p:nvPicPr>
          <p:cNvPr id="3" name="Рисунок 2" descr="Просветит дея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000108"/>
            <a:ext cx="4140632" cy="568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Участие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педагога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профессиональных конкурсах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064218"/>
            <a:ext cx="3929090" cy="555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921574" cy="55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0252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  Награды </a:t>
            </a: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и поощрения педагога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2492896"/>
            <a:ext cx="7992888" cy="3145904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Ведомственная награда - 1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Республиканский уровень  - 1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Муниципальный уровень -  2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Сеть Интернет - 2</a:t>
            </a:r>
          </a:p>
          <a:p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четная грамо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161354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очетн грамота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571480"/>
            <a:ext cx="4192171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 Результаты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анализа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текущей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документации</a:t>
            </a:r>
          </a:p>
        </p:txBody>
      </p:sp>
      <p:pic>
        <p:nvPicPr>
          <p:cNvPr id="5" name="Рисунок 4" descr="Текущая документация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4110575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текущая документация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1000107"/>
            <a:ext cx="4110594" cy="564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582312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40edeab4bbdf8a4223e17b830f461f9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85720" y="714356"/>
            <a:ext cx="413541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5" descr="9c2e41b5ec13c9c9d069a991bb7c024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714356"/>
            <a:ext cx="4205764" cy="572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71480"/>
            <a:ext cx="4214810" cy="596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Метод2\Desktop\аттест 22\pis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4212033" cy="595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Эффективность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и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проведения мероприятий оздоровительного характера</a:t>
            </a:r>
          </a:p>
        </p:txBody>
      </p:sp>
      <p:pic>
        <p:nvPicPr>
          <p:cNvPr id="4" name="Рисунок 3" descr="мероприятия оздоровит характер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357298"/>
            <a:ext cx="3857652" cy="529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Результаты участия воспитанников в конкурсах, турнирах, соревнованиях. </a:t>
            </a:r>
            <a:endParaRPr lang="ru-RU" sz="2800" dirty="0"/>
          </a:p>
        </p:txBody>
      </p:sp>
      <p:pic>
        <p:nvPicPr>
          <p:cNvPr id="1026" name="Picture 2" descr="C:\Users\Метод2\Desktop\аттест 22\Диплом 1 степени для победителей konkurs-start.ru №9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500174"/>
            <a:ext cx="2877299" cy="4071966"/>
          </a:xfrm>
          <a:prstGeom prst="rect">
            <a:avLst/>
          </a:prstGeom>
          <a:noFill/>
        </p:spPr>
      </p:pic>
      <p:pic>
        <p:nvPicPr>
          <p:cNvPr id="1027" name="Picture 3" descr="C:\Users\Метод2\Desktop\аттест 22\Диплом 1 степени для победителей konkurs-start.ru №9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428868"/>
            <a:ext cx="2776340" cy="3929090"/>
          </a:xfrm>
          <a:prstGeom prst="rect">
            <a:avLst/>
          </a:prstGeom>
          <a:noFill/>
        </p:spPr>
      </p:pic>
      <p:pic>
        <p:nvPicPr>
          <p:cNvPr id="5" name="Picture 2" descr="C:\Users\Метод2\Desktop\аттест 22\Свидетельство о подготовке победителей konkurs-start.ru №1607399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500174"/>
            <a:ext cx="3432550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Century" pitchFamily="18" charset="0"/>
              </a:rPr>
              <a:t>ВФСК «Готов к труду и обороне»</a:t>
            </a:r>
            <a:br>
              <a:rPr lang="ru-RU" sz="3200" b="1" dirty="0" smtClean="0">
                <a:solidFill>
                  <a:srgbClr val="0033CC"/>
                </a:solidFill>
                <a:latin typeface="Century" pitchFamily="18" charset="0"/>
              </a:rPr>
            </a:br>
            <a:r>
              <a:rPr lang="en-US" sz="3200" b="1" dirty="0" smtClean="0">
                <a:solidFill>
                  <a:srgbClr val="0033CC"/>
                </a:solidFill>
                <a:latin typeface="Century" pitchFamily="18" charset="0"/>
              </a:rPr>
              <a:t>I</a:t>
            </a:r>
            <a:r>
              <a:rPr lang="ru-RU" sz="3200" b="1" dirty="0" smtClean="0">
                <a:solidFill>
                  <a:srgbClr val="0033CC"/>
                </a:solidFill>
                <a:latin typeface="Century" pitchFamily="18" charset="0"/>
              </a:rPr>
              <a:t> ступень «К стартам готов!»</a:t>
            </a:r>
            <a:endParaRPr lang="ru-RU" sz="3200" b="1" dirty="0">
              <a:solidFill>
                <a:srgbClr val="0033CC"/>
              </a:solidFill>
              <a:latin typeface="Century" pitchFamily="18" charset="0"/>
            </a:endParaRPr>
          </a:p>
        </p:txBody>
      </p:sp>
      <p:pic>
        <p:nvPicPr>
          <p:cNvPr id="12" name="Содержимое 11" descr="EcCZqpNB4AU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1357298"/>
            <a:ext cx="3360251" cy="2574738"/>
          </a:xfrm>
        </p:spPr>
      </p:pic>
      <p:pic>
        <p:nvPicPr>
          <p:cNvPr id="13" name="Содержимое 12" descr="IMG_20210419_2053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57224" y="4214818"/>
            <a:ext cx="3472847" cy="2520000"/>
          </a:xfrm>
        </p:spPr>
      </p:pic>
      <p:pic>
        <p:nvPicPr>
          <p:cNvPr id="14" name="Содержимое 4" descr="IMG-8836d33e952303b0bcf18601a3c77370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357298"/>
            <a:ext cx="3821050" cy="2591438"/>
          </a:xfrm>
          <a:prstGeom prst="rect">
            <a:avLst/>
          </a:prstGeom>
        </p:spPr>
      </p:pic>
      <p:pic>
        <p:nvPicPr>
          <p:cNvPr id="15" name="Содержимое 5" descr="IMG-a3243986915afcc71c3b4b81cbee1c23-V.jpg"/>
          <p:cNvPicPr>
            <a:picLocks noChangeAspect="1"/>
          </p:cNvPicPr>
          <p:nvPr/>
        </p:nvPicPr>
        <p:blipFill>
          <a:blip r:embed="rId5" cstate="print"/>
          <a:srcRect l="3674"/>
          <a:stretch>
            <a:fillRect/>
          </a:stretch>
        </p:blipFill>
        <p:spPr>
          <a:xfrm>
            <a:off x="4929190" y="4214818"/>
            <a:ext cx="3745767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 Наличие публикаций</a:t>
            </a:r>
            <a:endParaRPr lang="ru-RU" sz="2800" dirty="0"/>
          </a:p>
        </p:txBody>
      </p:sp>
      <p:pic>
        <p:nvPicPr>
          <p:cNvPr id="4" name="Рисунок 3" descr="маа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571480"/>
            <a:ext cx="4214842" cy="59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42910" y="285728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Личные страницы в интернет - сообществах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836712"/>
            <a:ext cx="80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http://nsportal.ru/spirkina-nadezhda-vyacheslavovna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21468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3"/>
              </a:rPr>
              <a:t>http://ds46sar.schoolrm.ru/sveden/employees/11164/185618</a:t>
            </a:r>
            <a:r>
              <a:rPr lang="en-US" dirty="0" smtClean="0">
                <a:solidFill>
                  <a:srgbClr val="0033CC"/>
                </a:solidFill>
                <a:hlinkClick r:id="rId3"/>
              </a:rPr>
              <a:t>/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143116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Личная страница на официальном сайте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детского сада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1500174"/>
            <a:ext cx="5500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http://www.maam.ru/users/817752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7266</TotalTime>
  <Words>550</Words>
  <Application>Microsoft Office PowerPoint</Application>
  <PresentationFormat>Экран (4:3)</PresentationFormat>
  <Paragraphs>92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Министерство образования  Республики Мордовия Портфолио   Спирькиной  Надежды Вячеславовны  инструктора по физической культуре  муниципального автономного  дошкольного образовательного учреждения              городского округа Саранск «Центр развития ребёнка – детский сад № 46»</vt:lpstr>
      <vt:lpstr>Представление собственного педагогического опыта</vt:lpstr>
      <vt:lpstr>Формы организации  физкультурных занятий</vt:lpstr>
      <vt:lpstr>   Результаты анализа    текущей документации</vt:lpstr>
      <vt:lpstr> Эффективность организации  и проведения мероприятий оздоровительного характера</vt:lpstr>
      <vt:lpstr>Результаты участия воспитанников в конкурсах, турнирах, соревнованиях. </vt:lpstr>
      <vt:lpstr>ВФСК «Готов к труду и обороне» I ступень «К стартам готов!»</vt:lpstr>
      <vt:lpstr>   Наличие публикаций</vt:lpstr>
      <vt:lpstr>Слайд 9</vt:lpstr>
      <vt:lpstr>   Республиканский уровень</vt:lpstr>
      <vt:lpstr>Слайд 11</vt:lpstr>
      <vt:lpstr>Наличие авторских программ,  методических пособий</vt:lpstr>
      <vt:lpstr>Слайд 13</vt:lpstr>
      <vt:lpstr>Слайд 14</vt:lpstr>
      <vt:lpstr>Слайд 15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Проведение открытых занятий, мероприятий, мастер-классов (очно)</vt:lpstr>
      <vt:lpstr>Слайд 25</vt:lpstr>
      <vt:lpstr>Слайд 26</vt:lpstr>
      <vt:lpstr>Слайд 27</vt:lpstr>
      <vt:lpstr>Слайд 28</vt:lpstr>
      <vt:lpstr>Общественно-педагогическая активность педагога:  участие в комиссиях, в жюри конкурсов </vt:lpstr>
      <vt:lpstr>Слайд 30</vt:lpstr>
      <vt:lpstr> Экспертная деятельность</vt:lpstr>
      <vt:lpstr>Слайд 32</vt:lpstr>
      <vt:lpstr>Наставничество</vt:lpstr>
      <vt:lpstr> Результаты участия в инновационной (экспериментальной) деятельности</vt:lpstr>
      <vt:lpstr>Слайд 35</vt:lpstr>
      <vt:lpstr>Степень осуществления  просветительской функции</vt:lpstr>
      <vt:lpstr>Участие педагога  в профессиональных конкурсах</vt:lpstr>
      <vt:lpstr>   Награды и поощрения педагога  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моделирования и релаксации на занятиях физического</dc:title>
  <dc:creator>Семенова</dc:creator>
  <cp:lastModifiedBy>Метод2</cp:lastModifiedBy>
  <cp:revision>449</cp:revision>
  <dcterms:created xsi:type="dcterms:W3CDTF">2007-02-08T06:12:58Z</dcterms:created>
  <dcterms:modified xsi:type="dcterms:W3CDTF">2022-11-28T13:10:54Z</dcterms:modified>
</cp:coreProperties>
</file>