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1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302" r:id="rId13"/>
    <p:sldId id="304" r:id="rId14"/>
    <p:sldId id="278" r:id="rId15"/>
    <p:sldId id="279" r:id="rId16"/>
    <p:sldId id="280" r:id="rId17"/>
    <p:sldId id="282" r:id="rId18"/>
    <p:sldId id="283" r:id="rId19"/>
    <p:sldId id="285" r:id="rId20"/>
    <p:sldId id="286" r:id="rId21"/>
    <p:sldId id="303" r:id="rId22"/>
    <p:sldId id="289" r:id="rId23"/>
    <p:sldId id="290" r:id="rId24"/>
    <p:sldId id="300" r:id="rId25"/>
    <p:sldId id="291" r:id="rId26"/>
    <p:sldId id="293" r:id="rId27"/>
    <p:sldId id="294" r:id="rId28"/>
    <p:sldId id="295" r:id="rId29"/>
    <p:sldId id="296" r:id="rId30"/>
    <p:sldId id="297" r:id="rId31"/>
    <p:sldId id="298" r:id="rId32"/>
    <p:sldId id="29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FEC58-3E04-4EE3-BB0C-0D564223FA61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BDEF9-3B00-4CA7-8D33-A7DD6768D2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61A81D5-6626-4199-86E9-94FAA3E1A68A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D03700-CDC5-4DC6-99D2-B4C187A99DB9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A081-1920-4EFB-8295-FC8367790288}" type="datetimeFigureOut">
              <a:rPr lang="ru-RU" smtClean="0"/>
              <a:pPr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41B0D-9D87-4621-8925-23D69936B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2857488" y="-1"/>
            <a:ext cx="6270977" cy="736943"/>
          </a:xfr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МИНИСТЕРСТВО ОБРАЗОВАНИЯ РМ</a:t>
            </a:r>
            <a:endParaRPr lang="fr-CA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7415" y="785794"/>
            <a:ext cx="6276585" cy="34163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ПОРТФОЛИО</a:t>
            </a:r>
          </a:p>
          <a:p>
            <a:pPr algn="ctr">
              <a:defRPr/>
            </a:pPr>
            <a:r>
              <a:rPr lang="ru-RU" sz="28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Зюзиной</a:t>
            </a:r>
            <a:r>
              <a:rPr lang="ru-RU" sz="28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Инны Геннадьевны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чителя начальных классов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«Краснослободский многопрофильный лицей» Краснослободского муниципального района Республики 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Мордовия</a:t>
            </a:r>
          </a:p>
          <a:p>
            <a:pPr algn="ctr">
              <a:defRPr/>
            </a:pP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21088"/>
            <a:ext cx="9134072" cy="24191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26.06.1991 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г.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 smtClean="0">
                <a:solidFill>
                  <a:srgbClr val="003399"/>
                </a:solidFill>
                <a:latin typeface="Times New Roman" pitchFamily="18" charset="0"/>
              </a:rPr>
              <a:t>Профессиональное </a:t>
            </a: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образование: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высшее, учитель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начальных классов, 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окончила Мордовский государственный педагогический институт имени М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. Е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. Евсевьева, диплом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КЦ № 36620 от 25.06.2013 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г.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Стаж педагогической работы (по специальности)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: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8 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лет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Общий трудовой стаж: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 8 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лет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 соответствие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Дата последней </a:t>
            </a:r>
            <a:r>
              <a:rPr lang="ru-RU" altLang="ru-RU" sz="2100" b="1" u="sng">
                <a:solidFill>
                  <a:srgbClr val="003399"/>
                </a:solidFill>
                <a:latin typeface="Times New Roman" pitchFamily="18" charset="0"/>
              </a:rPr>
              <a:t>аттестации</a:t>
            </a:r>
            <a:r>
              <a:rPr lang="ru-RU" altLang="ru-RU" sz="2100" b="1" u="sng" smtClean="0">
                <a:solidFill>
                  <a:srgbClr val="003399"/>
                </a:solidFill>
                <a:latin typeface="Times New Roman" pitchFamily="18" charset="0"/>
              </a:rPr>
              <a:t>: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Звание: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нет</a:t>
            </a:r>
          </a:p>
        </p:txBody>
      </p:sp>
      <p:pic>
        <p:nvPicPr>
          <p:cNvPr id="6" name="Рисунок 5" descr="Пупкова Любовь Ивановна"/>
          <p:cNvPicPr/>
          <p:nvPr/>
        </p:nvPicPr>
        <p:blipFill>
          <a:blip r:embed="rId3" cstate="print"/>
          <a:srcRect t="13018"/>
          <a:stretch>
            <a:fillRect/>
          </a:stretch>
        </p:blipFill>
        <p:spPr bwMode="auto">
          <a:xfrm>
            <a:off x="0" y="0"/>
            <a:ext cx="2809878" cy="366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Diplom_Ilya_Marshantsev_1864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1660554" cy="2348880"/>
          </a:xfrm>
          <a:prstGeom prst="rect">
            <a:avLst/>
          </a:prstGeom>
        </p:spPr>
      </p:pic>
      <p:pic>
        <p:nvPicPr>
          <p:cNvPr id="11" name="Рисунок 10" descr="Diplom_Ilya_Marshantsev_4325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124744"/>
            <a:ext cx="1656184" cy="2342699"/>
          </a:xfrm>
          <a:prstGeom prst="rect">
            <a:avLst/>
          </a:prstGeom>
        </p:spPr>
      </p:pic>
      <p:pic>
        <p:nvPicPr>
          <p:cNvPr id="16" name="Рисунок 15" descr="Diplom_Kristina_Vorobieva_43251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124744"/>
            <a:ext cx="1721520" cy="2420888"/>
          </a:xfrm>
          <a:prstGeom prst="rect">
            <a:avLst/>
          </a:prstGeom>
        </p:spPr>
      </p:pic>
      <p:pic>
        <p:nvPicPr>
          <p:cNvPr id="19" name="Рисунок 18" descr="Diplom_Kseniya_Gudina_4325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124744"/>
            <a:ext cx="1656184" cy="2329009"/>
          </a:xfrm>
          <a:prstGeom prst="rect">
            <a:avLst/>
          </a:prstGeom>
        </p:spPr>
      </p:pic>
      <p:pic>
        <p:nvPicPr>
          <p:cNvPr id="20" name="Рисунок 19" descr="Diplom_Literatura_Anton_Polozov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1124744"/>
            <a:ext cx="1629663" cy="2304256"/>
          </a:xfrm>
          <a:prstGeom prst="rect">
            <a:avLst/>
          </a:prstGeom>
        </p:spPr>
      </p:pic>
      <p:pic>
        <p:nvPicPr>
          <p:cNvPr id="21" name="Рисунок 20" descr="Diplom_Maksim_Matveev_43241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4221088"/>
            <a:ext cx="1619109" cy="2276872"/>
          </a:xfrm>
          <a:prstGeom prst="rect">
            <a:avLst/>
          </a:prstGeom>
        </p:spPr>
      </p:pic>
      <p:pic>
        <p:nvPicPr>
          <p:cNvPr id="22" name="Рисунок 21" descr="Diplom_Maksim_Matveev_286302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3688" y="4221088"/>
            <a:ext cx="1630749" cy="2306720"/>
          </a:xfrm>
          <a:prstGeom prst="rect">
            <a:avLst/>
          </a:prstGeom>
        </p:spPr>
      </p:pic>
      <p:pic>
        <p:nvPicPr>
          <p:cNvPr id="23" name="Рисунок 22" descr="Diplom_Rus_Angelina_Algasova_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91880" y="4221087"/>
            <a:ext cx="1728192" cy="2443571"/>
          </a:xfrm>
          <a:prstGeom prst="rect">
            <a:avLst/>
          </a:prstGeom>
        </p:spPr>
      </p:pic>
      <p:pic>
        <p:nvPicPr>
          <p:cNvPr id="24" name="Рисунок 23" descr="Diplom_Rus_Artyom_Alyshev_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92080" y="4221088"/>
            <a:ext cx="1680590" cy="2376264"/>
          </a:xfrm>
          <a:prstGeom prst="rect">
            <a:avLst/>
          </a:prstGeom>
        </p:spPr>
      </p:pic>
      <p:pic>
        <p:nvPicPr>
          <p:cNvPr id="25" name="Рисунок 24" descr="Diplom_Rus_Valeriya_Stenina_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20272" y="4221088"/>
            <a:ext cx="1800200" cy="25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4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Diplom_Valeriya_Stenina_475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861048"/>
            <a:ext cx="1944216" cy="2750125"/>
          </a:xfrm>
          <a:prstGeom prst="rect">
            <a:avLst/>
          </a:prstGeom>
        </p:spPr>
      </p:pic>
      <p:pic>
        <p:nvPicPr>
          <p:cNvPr id="11" name="Рисунок 10" descr="Gramota_Ruslan_Yusibov_4325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789040"/>
            <a:ext cx="2016224" cy="2851982"/>
          </a:xfrm>
          <a:prstGeom prst="rect">
            <a:avLst/>
          </a:prstGeom>
        </p:spPr>
      </p:pic>
      <p:pic>
        <p:nvPicPr>
          <p:cNvPr id="15" name="Рисунок 14" descr="Диплом 1 степени для победителей konkurs-start.ru №129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196751"/>
            <a:ext cx="1872208" cy="2649559"/>
          </a:xfrm>
          <a:prstGeom prst="rect">
            <a:avLst/>
          </a:prstGeom>
        </p:spPr>
      </p:pic>
      <p:pic>
        <p:nvPicPr>
          <p:cNvPr id="17" name="Рисунок 16" descr="Диплом 1 степени для победителей konkurs-start.ru №1409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196752"/>
            <a:ext cx="1831740" cy="2592288"/>
          </a:xfrm>
          <a:prstGeom prst="rect">
            <a:avLst/>
          </a:prstGeom>
        </p:spPr>
      </p:pic>
      <p:pic>
        <p:nvPicPr>
          <p:cNvPr id="18" name="Рисунок 17" descr="Диплом 1 степени для победителей konkurs-start.ru №1414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1196751"/>
            <a:ext cx="1872208" cy="26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5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9" name="Рисунок 18" descr="Диплом 2 степени для победителей konkurs-start.ru №137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33056"/>
            <a:ext cx="1800200" cy="2547651"/>
          </a:xfrm>
          <a:prstGeom prst="rect">
            <a:avLst/>
          </a:prstGeom>
        </p:spPr>
      </p:pic>
      <p:pic>
        <p:nvPicPr>
          <p:cNvPr id="20" name="Рисунок 19" descr="Диплом 3 степени для победителей konkurs-start.ru №1287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933056"/>
            <a:ext cx="1780859" cy="2520280"/>
          </a:xfrm>
          <a:prstGeom prst="rect">
            <a:avLst/>
          </a:prstGeom>
        </p:spPr>
      </p:pic>
      <p:pic>
        <p:nvPicPr>
          <p:cNvPr id="21" name="Рисунок 20" descr="стар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933056"/>
            <a:ext cx="1800200" cy="2544360"/>
          </a:xfrm>
          <a:prstGeom prst="rect">
            <a:avLst/>
          </a:prstGeom>
        </p:spPr>
      </p:pic>
      <p:pic>
        <p:nvPicPr>
          <p:cNvPr id="22" name="Рисунок 21" descr="старт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933056"/>
            <a:ext cx="1850042" cy="2614806"/>
          </a:xfrm>
          <a:prstGeom prst="rect">
            <a:avLst/>
          </a:prstGeom>
        </p:spPr>
      </p:pic>
      <p:pic>
        <p:nvPicPr>
          <p:cNvPr id="12" name="Рисунок 11" descr="Диплом на атестацию.png"/>
          <p:cNvPicPr>
            <a:picLocks noChangeAspect="1"/>
          </p:cNvPicPr>
          <p:nvPr/>
        </p:nvPicPr>
        <p:blipFill>
          <a:blip r:embed="rId7" cstate="print"/>
          <a:srcRect r="33219"/>
          <a:stretch>
            <a:fillRect/>
          </a:stretch>
        </p:blipFill>
        <p:spPr>
          <a:xfrm>
            <a:off x="1763688" y="1124743"/>
            <a:ext cx="1944216" cy="2736969"/>
          </a:xfrm>
          <a:prstGeom prst="rect">
            <a:avLst/>
          </a:prstGeom>
        </p:spPr>
      </p:pic>
      <p:pic>
        <p:nvPicPr>
          <p:cNvPr id="13" name="Рисунок 12" descr="img008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1124744"/>
            <a:ext cx="1944216" cy="27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5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9vhLxAdGeBU.jpg"/>
          <p:cNvPicPr>
            <a:picLocks noChangeAspect="1"/>
          </p:cNvPicPr>
          <p:nvPr/>
        </p:nvPicPr>
        <p:blipFill>
          <a:blip r:embed="rId3" cstate="print"/>
          <a:srcRect l="3801" r="3801" b="1701"/>
          <a:stretch>
            <a:fillRect/>
          </a:stretch>
        </p:blipFill>
        <p:spPr>
          <a:xfrm>
            <a:off x="3059832" y="1844824"/>
            <a:ext cx="2741266" cy="3888432"/>
          </a:xfrm>
          <a:prstGeom prst="rect">
            <a:avLst/>
          </a:prstGeom>
        </p:spPr>
      </p:pic>
      <p:pic>
        <p:nvPicPr>
          <p:cNvPr id="10" name="Рисунок 9" descr="VpzBygXc9Cs.jpg"/>
          <p:cNvPicPr>
            <a:picLocks noChangeAspect="1"/>
          </p:cNvPicPr>
          <p:nvPr/>
        </p:nvPicPr>
        <p:blipFill>
          <a:blip r:embed="rId4" cstate="print"/>
          <a:srcRect l="3950" t="5901" r="11145" b="5901"/>
          <a:stretch>
            <a:fillRect/>
          </a:stretch>
        </p:blipFill>
        <p:spPr>
          <a:xfrm>
            <a:off x="158081" y="1844824"/>
            <a:ext cx="2781738" cy="3960440"/>
          </a:xfrm>
          <a:prstGeom prst="rect">
            <a:avLst/>
          </a:prstGeom>
        </p:spPr>
      </p:pic>
      <p:pic>
        <p:nvPicPr>
          <p:cNvPr id="11" name="Рисунок 10" descr="y8xC4pYLfmU.jpg"/>
          <p:cNvPicPr>
            <a:picLocks noChangeAspect="1"/>
          </p:cNvPicPr>
          <p:nvPr/>
        </p:nvPicPr>
        <p:blipFill>
          <a:blip r:embed="rId5" cstate="print"/>
          <a:srcRect l="3801" r="9401" b="8001"/>
          <a:stretch>
            <a:fillRect/>
          </a:stretch>
        </p:blipFill>
        <p:spPr>
          <a:xfrm>
            <a:off x="6012160" y="1916831"/>
            <a:ext cx="2721569" cy="38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5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Наличие </a:t>
            </a:r>
            <a:r>
              <a:rPr lang="ru-RU" sz="2400" b="1" dirty="0">
                <a:solidFill>
                  <a:srgbClr val="002060"/>
                </a:solidFill>
              </a:rPr>
              <a:t>публикаций, включая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Интернет - публикации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225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3794125" algn="l"/>
              </a:tabLst>
            </a:pPr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5274186"/>
              </p:ext>
            </p:extLst>
          </p:nvPr>
        </p:nvGraphicFramePr>
        <p:xfrm>
          <a:off x="0" y="928670"/>
          <a:ext cx="9143999" cy="6294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694"/>
                <a:gridCol w="3346087"/>
                <a:gridCol w="2825586"/>
                <a:gridCol w="1561508"/>
                <a:gridCol w="854124"/>
              </a:tblGrid>
              <a:tr h="57212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публикации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публикации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01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Конспект классного часа «Профессии родного края»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https://infourok.ru/konspekt-klassnogo-chasa-professii-rodnogo-kraya-3472336.html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35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Сценарий новогоднего утренника «Новый год к нам идёт»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https://infourok.ru/konspekt-klassnogo-chasa-goroda-na-beregu-volgi-5058103.html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36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Конспект классного часа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«Города на берегу Волги»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https://infourok.ru/konspekt-klassnogo-chasa-goroda-na-beregu-volgi-5058103.html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636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Презентация классного часа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«Города на берегу Волги»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https://infourok.ru/prezentaciya-goroda-na-beregu-volgi-5058111.html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35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«Наставничество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действии! Открытый урок молодого специалиста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Зюзиной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И.Г.»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https://lickr.schoolrm.ru/life/news/25497/532923/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34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«Знакомство с профессиями службы спасения»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https://lickr.schoolrm.ru/life/news/25497/533582/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01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«Летний пришкольный оздоровительный лагерь дневного пребывания «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Технокласс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https://lickr.schoolrm.ru/life/news/25497/546756/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01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«Урок добра в 1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«Б» классе»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https://lickr.schoolrm.ru/life/news/25497/573445/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7970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Наличие </a:t>
            </a:r>
            <a:r>
              <a:rPr lang="ru-RU" sz="2400" b="1" dirty="0">
                <a:solidFill>
                  <a:srgbClr val="002060"/>
                </a:solidFill>
              </a:rPr>
              <a:t>публикаций, включая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Интернет - публикации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статьи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85720" y="857232"/>
            <a:ext cx="4071966" cy="5590570"/>
          </a:xfrm>
          <a:prstGeom prst="rect">
            <a:avLst/>
          </a:prstGeom>
        </p:spPr>
      </p:pic>
      <p:pic>
        <p:nvPicPr>
          <p:cNvPr id="7" name="Рисунок 6" descr="статьи2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500562" y="857232"/>
            <a:ext cx="4019732" cy="551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Наличие </a:t>
            </a:r>
            <a:r>
              <a:rPr lang="ru-RU" sz="2400" b="1" dirty="0">
                <a:solidFill>
                  <a:srgbClr val="002060"/>
                </a:solidFill>
              </a:rPr>
              <a:t>публикаций, </a:t>
            </a:r>
            <a:r>
              <a:rPr lang="ru-RU" sz="2400" b="1" dirty="0" smtClean="0">
                <a:solidFill>
                  <a:srgbClr val="002060"/>
                </a:solidFill>
              </a:rPr>
              <a:t>включая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002060"/>
                </a:solidFill>
              </a:rPr>
              <a:t>Интернет-публикации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225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3794125" algn="l"/>
              </a:tabLst>
            </a:pPr>
            <a:endParaRPr lang="ru-RU"/>
          </a:p>
        </p:txBody>
      </p:sp>
      <p:pic>
        <p:nvPicPr>
          <p:cNvPr id="14" name="Рисунок 13" descr="публик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2476667" cy="3500462"/>
          </a:xfrm>
          <a:prstGeom prst="rect">
            <a:avLst/>
          </a:prstGeom>
        </p:spPr>
      </p:pic>
      <p:pic>
        <p:nvPicPr>
          <p:cNvPr id="15" name="Рисунок 14" descr="публикация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3526030"/>
            <a:ext cx="2357454" cy="3331970"/>
          </a:xfrm>
          <a:prstGeom prst="rect">
            <a:avLst/>
          </a:prstGeom>
        </p:spPr>
      </p:pic>
      <p:pic>
        <p:nvPicPr>
          <p:cNvPr id="16" name="Рисунок 15" descr="публикация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85794"/>
            <a:ext cx="2322013" cy="3286124"/>
          </a:xfrm>
          <a:prstGeom prst="rect">
            <a:avLst/>
          </a:prstGeom>
        </p:spPr>
      </p:pic>
      <p:pic>
        <p:nvPicPr>
          <p:cNvPr id="17" name="Рисунок 16" descr="публикация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2468" y="3714752"/>
            <a:ext cx="2351532" cy="33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3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4066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Выступления </a:t>
            </a:r>
            <a:r>
              <a:rPr lang="ru-RU" sz="2400" b="1" dirty="0">
                <a:solidFill>
                  <a:srgbClr val="002060"/>
                </a:solidFill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1" y="1357298"/>
          <a:ext cx="9144001" cy="3785616"/>
        </p:xfrm>
        <a:graphic>
          <a:graphicData uri="http://schemas.openxmlformats.org/drawingml/2006/table">
            <a:tbl>
              <a:tblPr/>
              <a:tblGrid>
                <a:gridCol w="442453"/>
                <a:gridCol w="3200854"/>
                <a:gridCol w="1223662"/>
                <a:gridCol w="2802194"/>
                <a:gridCol w="1474838"/>
              </a:tblGrid>
              <a:tr h="917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 выступления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мероприятия, место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323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«Современные образовательные технологии в </a:t>
                      </a: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учебно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воспитательном процессе»»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10.11.2017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ШМО учителей начальных классов. МБОУ «</a:t>
                      </a:r>
                      <a:r>
                        <a:rPr lang="ru-RU" sz="18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Краснослободский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многопрофильный лицей»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организация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46678">
                <a:tc>
                  <a:txBody>
                    <a:bodyPr/>
                    <a:lstStyle/>
                    <a:p>
                      <a:pPr marR="1797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Критериальное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оценивание в начальной школе, как основа самоконтроля и самооценки обучающихся»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01.11.2018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ШМО учителей начальных классов. МБОУ «</a:t>
                      </a: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Краснослободский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многопрофильный лицей»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организация</a:t>
                      </a: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65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4066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Выступления </a:t>
            </a:r>
            <a:r>
              <a:rPr lang="ru-RU" sz="2400" b="1" dirty="0">
                <a:solidFill>
                  <a:srgbClr val="002060"/>
                </a:solidFill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412776"/>
            <a:ext cx="371743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0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28146"/>
            <a:ext cx="9144000" cy="102459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b="1" dirty="0">
                <a:solidFill>
                  <a:srgbClr val="002060"/>
                </a:solidFill>
              </a:rPr>
              <a:t>открытых уроков,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мастер - классов</a:t>
            </a:r>
            <a:r>
              <a:rPr lang="ru-RU" sz="2400" b="1" dirty="0">
                <a:solidFill>
                  <a:srgbClr val="002060"/>
                </a:solidFill>
              </a:rPr>
              <a:t>, мероприятий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071546"/>
          <a:ext cx="8858313" cy="5686748"/>
        </p:xfrm>
        <a:graphic>
          <a:graphicData uri="http://schemas.openxmlformats.org/drawingml/2006/table">
            <a:tbl>
              <a:tblPr/>
              <a:tblGrid>
                <a:gridCol w="500066"/>
                <a:gridCol w="3000396"/>
                <a:gridCol w="2643206"/>
                <a:gridCol w="1143008"/>
                <a:gridCol w="1571637"/>
              </a:tblGrid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2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 представления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 урока, мероприятия, </a:t>
                      </a:r>
                      <a:endParaRPr lang="ru-RU" sz="12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мастер-класса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урок по окружающему миру.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«Почему радуга разноцветная?»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15.03.2018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 внеклассное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мероприятие, посвященное 8 марта.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 8 марта, мамочка!»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06.03.2018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классный час.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«Профессии нашего края»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10.10.2018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внеклассное мероприятие.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«Профессии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нашего края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09.11.2018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 внеклассное мероприятие.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«Новый год к нам идёт»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25.12.2018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 по математике.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«Таблица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умножения и деления с числом 3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18.09.2019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классный час 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«130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лет со дня рождения А.Н.Туполева»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07.10.2019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внеклассное мероприятие, посвященное 23 февраля.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 ну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мальчики!»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21.02.2019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классный час.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«Память в сердце»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20.01.2020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Открытое внеклассное мероприятие, посвященное 8 марта.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«Свет материнской любви»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06.03.2020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классный час.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«Города на берегу Волги»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10.02.2021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Открытый урок по математике.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«Повторение и закрепление изученного материала»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19.05.2021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5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3999" cy="135732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Стабильные положительные результаты освоения обучающимися образовательных программ по итогам мониторингов, проводимых организацией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71612"/>
            <a:ext cx="42862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Средний показатель 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качества знаний 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по русскому языку – 42,5 %</a:t>
            </a:r>
            <a:endParaRPr lang="ru-RU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357562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Средний показатель 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качества знаний 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+mn-lt"/>
              </a:rPr>
              <a:t>по математике – 52,9 %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Рисунок 6" descr="качество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712454" y="2428869"/>
            <a:ext cx="3226016" cy="4429132"/>
          </a:xfrm>
          <a:prstGeom prst="rect">
            <a:avLst/>
          </a:prstGeom>
        </p:spPr>
      </p:pic>
      <p:pic>
        <p:nvPicPr>
          <p:cNvPr id="8" name="Рисунок 7" descr="качество2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5929323" y="2444436"/>
            <a:ext cx="3214678" cy="441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28146"/>
            <a:ext cx="9144000" cy="102459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b="1" dirty="0">
                <a:solidFill>
                  <a:srgbClr val="002060"/>
                </a:solidFill>
              </a:rPr>
              <a:t>открытых уроков,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мастер-классов, мероприятий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отк.уроки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53110" y="1285860"/>
            <a:ext cx="4058542" cy="5572140"/>
          </a:xfrm>
          <a:prstGeom prst="rect">
            <a:avLst/>
          </a:prstGeom>
        </p:spPr>
      </p:pic>
      <p:pic>
        <p:nvPicPr>
          <p:cNvPr id="6" name="Рисунок 5" descr="отк.уроки2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357686" y="1267431"/>
            <a:ext cx="4071966" cy="55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28146"/>
            <a:ext cx="9144000" cy="102459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b="1" dirty="0">
                <a:solidFill>
                  <a:srgbClr val="002060"/>
                </a:solidFill>
              </a:rPr>
              <a:t>открытых уроков,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мастер-классов, мероприятий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професс.род.края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483768" y="1340768"/>
            <a:ext cx="3902445" cy="53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b="1" dirty="0">
                <a:solidFill>
                  <a:srgbClr val="002060"/>
                </a:solidFill>
              </a:rPr>
              <a:t>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1428736"/>
          <a:ext cx="8858312" cy="5083955"/>
        </p:xfrm>
        <a:graphic>
          <a:graphicData uri="http://schemas.openxmlformats.org/drawingml/2006/table">
            <a:tbl>
              <a:tblPr/>
              <a:tblGrid>
                <a:gridCol w="516230"/>
                <a:gridCol w="4618892"/>
                <a:gridCol w="1865802"/>
                <a:gridCol w="1857388"/>
              </a:tblGrid>
              <a:tr h="531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общественно – педагогической активности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17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Член профкома МБОУ «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Краснослободский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многопрофильный лицей»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17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Организатор в аудитории при проведении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ОГЭ и ЕГЭ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477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</a:t>
                      </a: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Член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предметной комиссии по проверке Всероссийских проверочных работ.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7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Организатор в аудитории при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проведении республиканской диагностической контрольной работы по математике в 4-х классах. Приказ от 17.05.2021 №46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9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IX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спартакиада среди коллективов образовательных организаций по волейболу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 спартакиада работников образования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Смешанная лыжная эстафета в рамках 1 этапа Х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среди общеобразовательных организаций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7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спартакиада среди коллективов образовательных организаций по волейболу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b="1" dirty="0">
                <a:solidFill>
                  <a:srgbClr val="002060"/>
                </a:solidFill>
              </a:rPr>
              <a:t>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активность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642910" y="1663557"/>
            <a:ext cx="3783442" cy="5194443"/>
          </a:xfrm>
          <a:prstGeom prst="rect">
            <a:avLst/>
          </a:prstGeom>
        </p:spPr>
      </p:pic>
      <p:pic>
        <p:nvPicPr>
          <p:cNvPr id="8" name="Рисунок 7" descr="активность2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857752" y="1714488"/>
            <a:ext cx="3746346" cy="51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2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b="1" dirty="0">
                <a:solidFill>
                  <a:srgbClr val="002060"/>
                </a:solidFill>
              </a:rPr>
              <a:t>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спра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547389"/>
            <a:ext cx="3861437" cy="53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2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b="1" dirty="0">
                <a:solidFill>
                  <a:srgbClr val="002060"/>
                </a:solidFill>
              </a:rPr>
              <a:t>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егэ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0" y="1500174"/>
            <a:ext cx="3143240" cy="4315484"/>
          </a:xfrm>
          <a:prstGeom prst="rect">
            <a:avLst/>
          </a:prstGeom>
        </p:spPr>
      </p:pic>
      <p:pic>
        <p:nvPicPr>
          <p:cNvPr id="8" name="Рисунок 7" descr="спартакиа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3" y="2714620"/>
            <a:ext cx="3017886" cy="4143380"/>
          </a:xfrm>
          <a:prstGeom prst="rect">
            <a:avLst/>
          </a:prstGeom>
        </p:spPr>
      </p:pic>
      <p:pic>
        <p:nvPicPr>
          <p:cNvPr id="9" name="Рисунок 8" descr="волейбо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6114" y="1500174"/>
            <a:ext cx="3017886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857232"/>
          <a:ext cx="8858311" cy="3643338"/>
        </p:xfrm>
        <a:graphic>
          <a:graphicData uri="http://schemas.openxmlformats.org/drawingml/2006/table">
            <a:tbl>
              <a:tblPr/>
              <a:tblGrid>
                <a:gridCol w="518189"/>
                <a:gridCol w="5053975"/>
                <a:gridCol w="1260662"/>
                <a:gridCol w="1160018"/>
                <a:gridCol w="865467"/>
              </a:tblGrid>
              <a:tr h="681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Название конкурса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33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Тест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Психолого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– педагогическая компетентность педагога в условиях реализации требований ФГОС»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Российский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287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«Педагогические компетенции современного учителя начальных классов»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Российский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проф.конкурсы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500298" y="878916"/>
            <a:ext cx="4354946" cy="5979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зюзин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214422"/>
            <a:ext cx="3857652" cy="5452313"/>
          </a:xfrm>
          <a:prstGeom prst="rect">
            <a:avLst/>
          </a:prstGeom>
        </p:spPr>
      </p:pic>
      <p:pic>
        <p:nvPicPr>
          <p:cNvPr id="4" name="Рисунок 3" descr="2715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3887433" cy="55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6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928670"/>
          <a:ext cx="8858314" cy="5936018"/>
        </p:xfrm>
        <a:graphic>
          <a:graphicData uri="http://schemas.openxmlformats.org/drawingml/2006/table">
            <a:tbl>
              <a:tblPr/>
              <a:tblGrid>
                <a:gridCol w="500066"/>
                <a:gridCol w="6072230"/>
                <a:gridCol w="714380"/>
                <a:gridCol w="1571638"/>
              </a:tblGrid>
              <a:tr h="312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награды, поощрения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олимпиаде </a:t>
                      </a:r>
                      <a:r>
                        <a:rPr lang="ru-RU" sz="1400" dirty="0" smtClean="0">
                          <a:solidFill>
                            <a:srgbClr val="1B191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BRICSM</a:t>
                      </a:r>
                      <a:r>
                        <a:rPr lang="en-US" sz="1400" dirty="0" smtClean="0">
                          <a:solidFill>
                            <a:srgbClr val="1B191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ATH</a:t>
                      </a:r>
                      <a:r>
                        <a:rPr lang="ru-RU" sz="1400" dirty="0" smtClean="0">
                          <a:solidFill>
                            <a:srgbClr val="1B191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.СОМ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участие в зимней олимпиаде «Плюс»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 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о подготовке победителей в международном дистанционном конкурсе «Старт»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XIV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открытого фестиваля проектных работ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Космодис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от Главы Республики Мордовия 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В.Д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Волкова.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Республиканский 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участие в январской 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Дино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олимпиаде 2018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 участие в олимпиаде «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Заврики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по русскому языку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о подготовке победителей международной олимпиады «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Инфоурок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зимний сезон 2019 по русскому языку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о подготовке победителей международной олимпиады «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Инфоурок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зимний сезон 2019 по математике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координатору за активную помощь при проведении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IIV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дистанционного конкурса «Старт»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осенней олимпиаде по литературе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осенней олимпиаде по окружающему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миру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1444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Положительные результаты освоения обучающимися образовательных программ по итогам внешнего мониторинга системы образования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786058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Качество 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знаний –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41%</a:t>
            </a:r>
            <a:endParaRPr lang="ru-RU" sz="24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6" name="Рисунок 5" descr="внеш.мониторинг.jpg"/>
          <p:cNvPicPr>
            <a:picLocks noChangeAspect="1"/>
          </p:cNvPicPr>
          <p:nvPr/>
        </p:nvPicPr>
        <p:blipFill>
          <a:blip r:embed="rId2" cstate="print">
            <a:lum contrast="12000"/>
          </a:blip>
          <a:stretch>
            <a:fillRect/>
          </a:stretch>
        </p:blipFill>
        <p:spPr>
          <a:xfrm>
            <a:off x="4143372" y="1275042"/>
            <a:ext cx="4066422" cy="5582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нарады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428596" y="1071546"/>
            <a:ext cx="3997756" cy="5488683"/>
          </a:xfrm>
          <a:prstGeom prst="rect">
            <a:avLst/>
          </a:prstGeom>
        </p:spPr>
      </p:pic>
      <p:pic>
        <p:nvPicPr>
          <p:cNvPr id="5" name="Рисунок 4" descr="награды2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643438" y="1071546"/>
            <a:ext cx="3954477" cy="5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9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Letter_35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980728"/>
            <a:ext cx="1731272" cy="2448272"/>
          </a:xfrm>
          <a:prstGeom prst="rect">
            <a:avLst/>
          </a:prstGeom>
        </p:spPr>
      </p:pic>
      <p:pic>
        <p:nvPicPr>
          <p:cNvPr id="8" name="Рисунок 7" descr="Letter_Env_Zyuzina_Inna_Gennadievna_354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980728"/>
            <a:ext cx="1680351" cy="2376264"/>
          </a:xfrm>
          <a:prstGeom prst="rect">
            <a:avLst/>
          </a:prstGeom>
        </p:spPr>
      </p:pic>
      <p:pic>
        <p:nvPicPr>
          <p:cNvPr id="9" name="Рисунок 8" descr="Letter_Literatura_Zyuzina_Inna_Gennadievna_3546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980728"/>
            <a:ext cx="1680352" cy="2376264"/>
          </a:xfrm>
          <a:prstGeom prst="rect">
            <a:avLst/>
          </a:prstGeom>
        </p:spPr>
      </p:pic>
      <p:pic>
        <p:nvPicPr>
          <p:cNvPr id="11" name="Рисунок 10" descr="Letter_Literatura_Zyuzina_Inna_Gennadievna_354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980728"/>
            <a:ext cx="1629431" cy="2304256"/>
          </a:xfrm>
          <a:prstGeom prst="rect">
            <a:avLst/>
          </a:prstGeom>
        </p:spPr>
      </p:pic>
      <p:pic>
        <p:nvPicPr>
          <p:cNvPr id="12" name="Рисунок 11" descr="Letter_Zyuzina_Inna_Gennadievna_354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1052736"/>
            <a:ext cx="1476673" cy="2088232"/>
          </a:xfrm>
          <a:prstGeom prst="rect">
            <a:avLst/>
          </a:prstGeom>
        </p:spPr>
      </p:pic>
      <p:pic>
        <p:nvPicPr>
          <p:cNvPr id="13" name="Рисунок 12" descr="Letter_Zyuzina_Inna_Gennadievna_35463-_2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3573016"/>
            <a:ext cx="1782191" cy="2520280"/>
          </a:xfrm>
          <a:prstGeom prst="rect">
            <a:avLst/>
          </a:prstGeom>
        </p:spPr>
      </p:pic>
      <p:pic>
        <p:nvPicPr>
          <p:cNvPr id="17" name="Рисунок 16" descr="Modern_Teacher_Zyuzina-Inna-Gennadievna_Chart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3645024"/>
            <a:ext cx="1781113" cy="2520280"/>
          </a:xfrm>
          <a:prstGeom prst="rect">
            <a:avLst/>
          </a:prstGeom>
        </p:spPr>
      </p:pic>
      <p:pic>
        <p:nvPicPr>
          <p:cNvPr id="18" name="Рисунок 17" descr="Благодарность координатору за активную помощь konkurs-start.ru №372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3645024"/>
            <a:ext cx="1680111" cy="2376264"/>
          </a:xfrm>
          <a:prstGeom prst="rect">
            <a:avLst/>
          </a:prstGeom>
        </p:spPr>
      </p:pic>
      <p:pic>
        <p:nvPicPr>
          <p:cNvPr id="20" name="Рисунок 19" descr="Свидетельство о подготовке победителей konkurs-start.ru №16818596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3645024"/>
            <a:ext cx="1710627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3571900" cy="4916615"/>
          </a:xfrm>
          <a:prstGeom prst="rect">
            <a:avLst/>
          </a:prstGeom>
        </p:spPr>
      </p:pic>
      <p:pic>
        <p:nvPicPr>
          <p:cNvPr id="4" name="Рисунок 3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500173"/>
            <a:ext cx="3465031" cy="47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60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28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в инновационной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экспериментальной) </a:t>
            </a:r>
            <a:r>
              <a:rPr lang="ru-RU" sz="2400" b="1" dirty="0" smtClean="0">
                <a:solidFill>
                  <a:srgbClr val="002060"/>
                </a:solidFill>
              </a:rPr>
              <a:t>деятельности</a:t>
            </a:r>
            <a:endParaRPr lang="ru-RU" sz="5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500" b="1" dirty="0" smtClean="0">
              <a:solidFill>
                <a:srgbClr val="002060"/>
              </a:solidFill>
            </a:endParaRP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3714750" y="3071813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Georgia" pitchFamily="18" charset="0"/>
              </a:rPr>
              <a:t>(нет)</a:t>
            </a:r>
          </a:p>
        </p:txBody>
      </p:sp>
      <p:pic>
        <p:nvPicPr>
          <p:cNvPr id="4" name="Рисунок 3" descr="эксперимент.jpg"/>
          <p:cNvPicPr>
            <a:picLocks noChangeAspect="1"/>
          </p:cNvPicPr>
          <p:nvPr/>
        </p:nvPicPr>
        <p:blipFill>
          <a:blip r:embed="rId3" cstate="print">
            <a:lum contrast="28000"/>
          </a:blip>
          <a:stretch>
            <a:fillRect/>
          </a:stretch>
        </p:blipFill>
        <p:spPr>
          <a:xfrm>
            <a:off x="2456460" y="1484784"/>
            <a:ext cx="3913655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540" y="1844824"/>
            <a:ext cx="8280920" cy="30469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Муниципальный уровень: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2400" b="1" dirty="0" smtClean="0">
                <a:solidFill>
                  <a:srgbClr val="002060"/>
                </a:solidFill>
              </a:rPr>
              <a:t>4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Республиканский уровень: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2400" b="1" dirty="0" smtClean="0">
                <a:solidFill>
                  <a:srgbClr val="002060"/>
                </a:solidFill>
              </a:rPr>
              <a:t>1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Всероссийский и международный </a:t>
            </a:r>
            <a:r>
              <a:rPr lang="ru-RU" sz="2400" b="1" dirty="0" smtClean="0">
                <a:solidFill>
                  <a:srgbClr val="002060"/>
                </a:solidFill>
              </a:rPr>
              <a:t>уровни: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2400" b="1" dirty="0" smtClean="0">
                <a:solidFill>
                  <a:srgbClr val="002060"/>
                </a:solidFill>
              </a:rPr>
              <a:t>149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конкурсы дет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0" y="1071546"/>
            <a:ext cx="3174002" cy="4357718"/>
          </a:xfrm>
          <a:prstGeom prst="rect">
            <a:avLst/>
          </a:prstGeom>
        </p:spPr>
      </p:pic>
      <p:pic>
        <p:nvPicPr>
          <p:cNvPr id="7" name="Рисунок 6" descr="M2YEq0Y_oz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060848"/>
            <a:ext cx="2946150" cy="3933056"/>
          </a:xfrm>
          <a:prstGeom prst="rect">
            <a:avLst/>
          </a:prstGeom>
        </p:spPr>
      </p:pic>
      <p:pic>
        <p:nvPicPr>
          <p:cNvPr id="8" name="Рисунок 7" descr="1ORVjeUDuv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996952"/>
            <a:ext cx="2762374" cy="37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4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412776"/>
            <a:ext cx="3036779" cy="4176464"/>
          </a:xfrm>
          <a:prstGeom prst="rect">
            <a:avLst/>
          </a:prstGeom>
        </p:spPr>
      </p:pic>
      <p:pic>
        <p:nvPicPr>
          <p:cNvPr id="8" name="Рисунок 7" descr="dzZg0mdL_F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608" y="1340767"/>
            <a:ext cx="3024336" cy="4275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Позитивные 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1711460" cy="2420888"/>
          </a:xfrm>
          <a:prstGeom prst="rect">
            <a:avLst/>
          </a:prstGeom>
        </p:spPr>
      </p:pic>
      <p:pic>
        <p:nvPicPr>
          <p:cNvPr id="18" name="Рисунок 17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124744"/>
            <a:ext cx="1679913" cy="2376264"/>
          </a:xfrm>
          <a:prstGeom prst="rect">
            <a:avLst/>
          </a:prstGeom>
        </p:spPr>
      </p:pic>
      <p:pic>
        <p:nvPicPr>
          <p:cNvPr id="19" name="Рисунок 18" descr="Charter_Angelina_Derunova_1864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124744"/>
            <a:ext cx="1629007" cy="2304256"/>
          </a:xfrm>
          <a:prstGeom prst="rect">
            <a:avLst/>
          </a:prstGeom>
        </p:spPr>
      </p:pic>
      <p:pic>
        <p:nvPicPr>
          <p:cNvPr id="20" name="Рисунок 19" descr="Charter_Artyom_Alyshev_43251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1124744"/>
            <a:ext cx="1578099" cy="2232248"/>
          </a:xfrm>
          <a:prstGeom prst="rect">
            <a:avLst/>
          </a:prstGeom>
        </p:spPr>
      </p:pic>
      <p:pic>
        <p:nvPicPr>
          <p:cNvPr id="21" name="Рисунок 20" descr="Charter_Ilya_Marshantsev_43252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1124744"/>
            <a:ext cx="1555046" cy="2199638"/>
          </a:xfrm>
          <a:prstGeom prst="rect">
            <a:avLst/>
          </a:prstGeom>
        </p:spPr>
      </p:pic>
      <p:pic>
        <p:nvPicPr>
          <p:cNvPr id="22" name="Рисунок 21" descr="Charter_Rus_Angelina_Derunova_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005064"/>
            <a:ext cx="1762367" cy="2492896"/>
          </a:xfrm>
          <a:prstGeom prst="rect">
            <a:avLst/>
          </a:prstGeom>
        </p:spPr>
      </p:pic>
      <p:pic>
        <p:nvPicPr>
          <p:cNvPr id="23" name="Рисунок 22" descr="Charter_Rus_Kseniya_Gudina_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23728" y="4005064"/>
            <a:ext cx="1813273" cy="2564903"/>
          </a:xfrm>
          <a:prstGeom prst="rect">
            <a:avLst/>
          </a:prstGeom>
        </p:spPr>
      </p:pic>
      <p:pic>
        <p:nvPicPr>
          <p:cNvPr id="24" name="Рисунок 23" descr="Diplom_286651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23928" y="4221088"/>
            <a:ext cx="1584176" cy="2240842"/>
          </a:xfrm>
          <a:prstGeom prst="rect">
            <a:avLst/>
          </a:prstGeom>
        </p:spPr>
      </p:pic>
      <p:pic>
        <p:nvPicPr>
          <p:cNvPr id="25" name="Рисунок 24" descr="Diplom_432522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80112" y="4221088"/>
            <a:ext cx="1560854" cy="2198655"/>
          </a:xfrm>
          <a:prstGeom prst="rect">
            <a:avLst/>
          </a:prstGeom>
        </p:spPr>
      </p:pic>
      <p:pic>
        <p:nvPicPr>
          <p:cNvPr id="26" name="Рисунок 25" descr="Diplom_4351652 (1)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36296" y="4221088"/>
            <a:ext cx="171146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0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Diplom_Alina_Kozeeva_4325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1629007" cy="2304256"/>
          </a:xfrm>
          <a:prstGeom prst="rect">
            <a:avLst/>
          </a:prstGeom>
        </p:spPr>
      </p:pic>
      <p:pic>
        <p:nvPicPr>
          <p:cNvPr id="11" name="Рисунок 10" descr="Diplom_Angelina_Algasova_435165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124744"/>
            <a:ext cx="1679913" cy="2376264"/>
          </a:xfrm>
          <a:prstGeom prst="rect">
            <a:avLst/>
          </a:prstGeom>
        </p:spPr>
      </p:pic>
      <p:pic>
        <p:nvPicPr>
          <p:cNvPr id="12" name="Рисунок 11" descr="Diplom_Angelina_Algasova_43516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24744"/>
            <a:ext cx="1567903" cy="2204864"/>
          </a:xfrm>
          <a:prstGeom prst="rect">
            <a:avLst/>
          </a:prstGeom>
        </p:spPr>
      </p:pic>
      <p:pic>
        <p:nvPicPr>
          <p:cNvPr id="13" name="Рисунок 12" descr="Diplom_Anton_Polozov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124744"/>
            <a:ext cx="1527629" cy="2160240"/>
          </a:xfrm>
          <a:prstGeom prst="rect">
            <a:avLst/>
          </a:prstGeom>
        </p:spPr>
      </p:pic>
      <p:pic>
        <p:nvPicPr>
          <p:cNvPr id="14" name="Рисунок 13" descr="Diplom_Artyom_Alyshev_43251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1124744"/>
            <a:ext cx="1440160" cy="2025225"/>
          </a:xfrm>
          <a:prstGeom prst="rect">
            <a:avLst/>
          </a:prstGeom>
        </p:spPr>
      </p:pic>
      <p:pic>
        <p:nvPicPr>
          <p:cNvPr id="15" name="Рисунок 14" descr="Diplom_Diana_Polozova_4325225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077072"/>
            <a:ext cx="1660554" cy="2348880"/>
          </a:xfrm>
          <a:prstGeom prst="rect">
            <a:avLst/>
          </a:prstGeom>
        </p:spPr>
      </p:pic>
      <p:pic>
        <p:nvPicPr>
          <p:cNvPr id="16" name="Рисунок 15" descr="Diplom_Diana_Polozova_4325225 (3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79712" y="4077071"/>
            <a:ext cx="1656184" cy="2341755"/>
          </a:xfrm>
          <a:prstGeom prst="rect">
            <a:avLst/>
          </a:prstGeom>
        </p:spPr>
      </p:pic>
      <p:pic>
        <p:nvPicPr>
          <p:cNvPr id="17" name="Рисунок 16" descr="Diplom_Diana_Polozova_4325225 (4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4077072"/>
            <a:ext cx="1584176" cy="2240843"/>
          </a:xfrm>
          <a:prstGeom prst="rect">
            <a:avLst/>
          </a:prstGeom>
        </p:spPr>
      </p:pic>
      <p:pic>
        <p:nvPicPr>
          <p:cNvPr id="18" name="Рисунок 17" descr="Diplom_Diana_Polozova_432522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4088" y="4077072"/>
            <a:ext cx="1594552" cy="2232248"/>
          </a:xfrm>
          <a:prstGeom prst="rect">
            <a:avLst/>
          </a:prstGeom>
        </p:spPr>
      </p:pic>
      <p:pic>
        <p:nvPicPr>
          <p:cNvPr id="19" name="Рисунок 18" descr="Diplom_Egor_Guskov_432519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20272" y="4077072"/>
            <a:ext cx="1660554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3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1205</Words>
  <Application>Microsoft Office PowerPoint</Application>
  <PresentationFormat>Экран (4:3)</PresentationFormat>
  <Paragraphs>313</Paragraphs>
  <Slides>32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МИНИСТЕРСТВО ОБРАЗОВАНИЯ РМ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владимир</cp:lastModifiedBy>
  <cp:revision>43</cp:revision>
  <dcterms:created xsi:type="dcterms:W3CDTF">2021-11-13T17:37:08Z</dcterms:created>
  <dcterms:modified xsi:type="dcterms:W3CDTF">2022-01-29T13:09:30Z</dcterms:modified>
</cp:coreProperties>
</file>