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60"/>
  </p:notesMasterIdLst>
  <p:sldIdLst>
    <p:sldId id="270" r:id="rId2"/>
    <p:sldId id="257" r:id="rId3"/>
    <p:sldId id="340" r:id="rId4"/>
    <p:sldId id="328" r:id="rId5"/>
    <p:sldId id="327" r:id="rId6"/>
    <p:sldId id="329" r:id="rId7"/>
    <p:sldId id="326" r:id="rId8"/>
    <p:sldId id="331" r:id="rId9"/>
    <p:sldId id="271" r:id="rId10"/>
    <p:sldId id="259" r:id="rId11"/>
    <p:sldId id="296" r:id="rId12"/>
    <p:sldId id="311" r:id="rId13"/>
    <p:sldId id="316" r:id="rId14"/>
    <p:sldId id="317" r:id="rId15"/>
    <p:sldId id="343" r:id="rId16"/>
    <p:sldId id="344" r:id="rId17"/>
    <p:sldId id="262" r:id="rId18"/>
    <p:sldId id="290" r:id="rId19"/>
    <p:sldId id="264" r:id="rId20"/>
    <p:sldId id="312" r:id="rId21"/>
    <p:sldId id="348" r:id="rId22"/>
    <p:sldId id="267" r:id="rId23"/>
    <p:sldId id="354" r:id="rId24"/>
    <p:sldId id="345" r:id="rId25"/>
    <p:sldId id="346" r:id="rId26"/>
    <p:sldId id="268" r:id="rId27"/>
    <p:sldId id="356" r:id="rId28"/>
    <p:sldId id="347" r:id="rId29"/>
    <p:sldId id="349" r:id="rId30"/>
    <p:sldId id="301" r:id="rId31"/>
    <p:sldId id="277" r:id="rId32"/>
    <p:sldId id="293" r:id="rId33"/>
    <p:sldId id="332" r:id="rId34"/>
    <p:sldId id="350" r:id="rId35"/>
    <p:sldId id="276" r:id="rId36"/>
    <p:sldId id="318" r:id="rId37"/>
    <p:sldId id="342" r:id="rId38"/>
    <p:sldId id="319" r:id="rId39"/>
    <p:sldId id="275" r:id="rId40"/>
    <p:sldId id="294" r:id="rId41"/>
    <p:sldId id="336" r:id="rId42"/>
    <p:sldId id="337" r:id="rId43"/>
    <p:sldId id="353" r:id="rId44"/>
    <p:sldId id="359" r:id="rId45"/>
    <p:sldId id="358" r:id="rId46"/>
    <p:sldId id="357" r:id="rId47"/>
    <p:sldId id="338" r:id="rId48"/>
    <p:sldId id="339" r:id="rId49"/>
    <p:sldId id="269" r:id="rId50"/>
    <p:sldId id="295" r:id="rId51"/>
    <p:sldId id="283" r:id="rId52"/>
    <p:sldId id="351" r:id="rId53"/>
    <p:sldId id="341" r:id="rId54"/>
    <p:sldId id="355" r:id="rId55"/>
    <p:sldId id="279" r:id="rId56"/>
    <p:sldId id="286" r:id="rId57"/>
    <p:sldId id="352" r:id="rId58"/>
    <p:sldId id="289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0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-84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C3B65-BEF3-400A-980E-86751502FBE6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D0DC7-061F-491B-B926-2F6821CF1C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386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3606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125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1811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197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921596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4046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897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190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238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154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774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5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575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7939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587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172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BDB7C-AD40-4F20-A5E4-14AE19EA0BE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734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s17sar.schoolrm.ru/sveden/employees/30121/361650/?bitrix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70312"/>
            <a:ext cx="8968154" cy="237392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РМ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Бутрановой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Гузель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Шамилевны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alt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ребёнка - детский </a:t>
            </a:r>
            <a:r>
              <a:rPr lang="ru-RU" alt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alt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№17»</a:t>
            </a:r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290645" y="2497015"/>
            <a:ext cx="4853355" cy="4360985"/>
          </a:xfrm>
        </p:spPr>
        <p:txBody>
          <a:bodyPr>
            <a:normAutofit fontScale="92500" lnSpcReduction="20000"/>
          </a:bodyPr>
          <a:lstStyle/>
          <a:p>
            <a:pPr algn="l">
              <a:spcBef>
                <a:spcPts val="0"/>
              </a:spcBef>
            </a:pPr>
            <a:r>
              <a:rPr lang="ru-RU" alt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      </a:t>
            </a:r>
            <a:r>
              <a:rPr lang="ru-RU" alt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05.11.1982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l">
              <a:spcBef>
                <a:spcPts val="0"/>
              </a:spcBef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1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Профессиональное образование</a:t>
            </a:r>
            <a:endParaRPr lang="ru-RU" altLang="ru-RU" sz="19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гг., ФГБОУВПО «Мордовский государственный университет им. Н.П. Огарева. Квалификация по диплому: экономист.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"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бухгалтерский учет, анализ и аудит"</a:t>
            </a:r>
            <a:r>
              <a:rPr lang="ru-RU" sz="1600" dirty="0">
                <a:solidFill>
                  <a:srgbClr val="595D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>
              <a:spcBef>
                <a:spcPts val="0"/>
              </a:spcBef>
            </a:pP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alt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КС № 76361</a:t>
            </a:r>
            <a:r>
              <a:rPr lang="ru-RU" alt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выдачи: </a:t>
            </a: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28.06.2012г.</a:t>
            </a:r>
          </a:p>
          <a:p>
            <a:pPr algn="l">
              <a:spcBef>
                <a:spcPts val="0"/>
              </a:spcBef>
            </a:pPr>
            <a:r>
              <a:rPr lang="ru-RU" altLang="ru-RU" sz="1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1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</a:t>
            </a:r>
            <a:r>
              <a:rPr lang="ru-RU" altLang="ru-RU" sz="1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</a:t>
            </a:r>
          </a:p>
          <a:p>
            <a:pPr algn="l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2017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г. - по программе "Педагогика и методика дошкольного образования" в ГБУДПО "Мордовский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республиканский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институт образования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".</a:t>
            </a:r>
          </a:p>
          <a:p>
            <a:pPr algn="l">
              <a:spcBef>
                <a:spcPts val="0"/>
              </a:spcBef>
            </a:pPr>
            <a:r>
              <a:rPr lang="ru-RU" alt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Квалификация воспитатель</a:t>
            </a:r>
            <a:endParaRPr lang="ru-RU" alt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132404937629</a:t>
            </a:r>
          </a:p>
          <a:p>
            <a:pPr algn="l">
              <a:spcBef>
                <a:spcPts val="0"/>
              </a:spcBef>
            </a:pPr>
            <a:r>
              <a:rPr lang="ru-RU" alt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</a:t>
            </a:r>
            <a:r>
              <a:rPr lang="ru-RU" alt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22.09.2017 г.</a:t>
            </a:r>
          </a:p>
          <a:p>
            <a:pPr algn="l">
              <a:spcBef>
                <a:spcPts val="0"/>
              </a:spcBef>
            </a:pPr>
            <a:r>
              <a:rPr lang="ru-RU" altLang="ru-RU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Стаж педагогической работы </a:t>
            </a:r>
            <a:br>
              <a:rPr lang="ru-RU" alt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 </a:t>
            </a:r>
            <a:r>
              <a:rPr lang="ru-RU" alt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 воспитатель): </a:t>
            </a:r>
            <a:r>
              <a:rPr lang="ru-RU" alt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лет </a:t>
            </a:r>
            <a:r>
              <a:rPr lang="ru-RU" alt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34" y="2805194"/>
            <a:ext cx="2336177" cy="35042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71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089" y="2164507"/>
            <a:ext cx="7786257" cy="377014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45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10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633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643"/>
            <a:ext cx="9144000" cy="64627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088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" y="197643"/>
            <a:ext cx="8994371" cy="64627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9942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" y="197643"/>
            <a:ext cx="8986058" cy="65024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245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27" y="762000"/>
            <a:ext cx="8952808" cy="1320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выставках;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</a:p>
        </p:txBody>
      </p:sp>
    </p:spTree>
    <p:extLst>
      <p:ext uri="{BB962C8B-B14F-4D97-AF65-F5344CB8AC3E}">
        <p14:creationId xmlns="" xmlns:p14="http://schemas.microsoft.com/office/powerpoint/2010/main" val="2017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52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81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3850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8502" y="0"/>
            <a:ext cx="4505498" cy="6858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00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852" y="1632064"/>
            <a:ext cx="7669877" cy="351351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="" xmlns:p14="http://schemas.microsoft.com/office/powerpoint/2010/main" val="3802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224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2246" y="0"/>
            <a:ext cx="4671754" cy="6858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647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33" y="0"/>
            <a:ext cx="467175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3115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20487"/>
            <a:ext cx="8670175" cy="247530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методических пособий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20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8533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80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6140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85" y="0"/>
            <a:ext cx="458031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06" y="0"/>
            <a:ext cx="462722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7252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48195"/>
            <a:ext cx="9060872" cy="512859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</a:t>
            </a:r>
            <a:r>
              <a:rPr lang="ru-RU" sz="40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</a:t>
            </a:r>
            <a:r>
              <a:rPr lang="en-US" sz="40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0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научно-практических конференциях, педагогических чтениях, семинарах, </a:t>
            </a:r>
            <a:r>
              <a:rPr lang="ru-RU" sz="40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секциях, форумах</a:t>
            </a:r>
            <a:r>
              <a:rPr lang="en-US" sz="40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0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радиопередачах (очно) </a:t>
            </a:r>
            <a:r>
              <a:rPr lang="ru-RU" sz="40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15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89" y="91440"/>
            <a:ext cx="4455622" cy="6558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" y="91440"/>
            <a:ext cx="4472247" cy="65587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7036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656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66" y="0"/>
            <a:ext cx="439743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5175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837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78" y="0"/>
            <a:ext cx="445562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3569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609599"/>
            <a:ext cx="7285894" cy="496472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alt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Инновационный педагогический </a:t>
            </a:r>
            <a:r>
              <a:rPr lang="ru-RU" alt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опыт</a:t>
            </a:r>
            <a:r>
              <a:rPr lang="en-US" alt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/>
            </a:r>
            <a:br>
              <a:rPr lang="en-US" alt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alt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представлен на сайте: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en-US" alt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hlinkClick r:id="rId2"/>
              </a:rPr>
              <a:t>http://</a:t>
            </a:r>
            <a:r>
              <a:rPr lang="en-US" alt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hlinkClick r:id="rId2"/>
              </a:rPr>
              <a:t>ds17sar.schoolrm.ru/sveden/employees/30121/361650/</a:t>
            </a:r>
            <a:r>
              <a:rPr lang="ru-RU" alt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hlinkClick r:id="rId2"/>
              </a:rPr>
              <a:t>?</a:t>
            </a:r>
            <a:r>
              <a:rPr lang="en-US" alt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hlinkClick r:id="rId2"/>
              </a:rPr>
              <a:t>bitrix</a:t>
            </a:r>
            <a:r>
              <a:rPr lang="en-US" alt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include areas=</a:t>
            </a:r>
            <a:r>
              <a:rPr lang="en-US" alt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Y&amp;clear</a:t>
            </a:r>
            <a:r>
              <a:rPr lang="en-US" alt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cache=Y</a:t>
            </a: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160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9712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24235"/>
            <a:ext cx="8744988" cy="3048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</a:t>
            </a:r>
            <a:b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480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11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18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82138" y="1288473"/>
            <a:ext cx="9144000" cy="1886989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8.Экспертная деятельность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19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9768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131" y="1060175"/>
            <a:ext cx="8661862" cy="441297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</a:t>
            </a:r>
            <a:r>
              <a:rPr lang="ru-RU" sz="44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педагога, участие </a:t>
            </a:r>
            <a:r>
              <a:rPr lang="ru-RU" sz="44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4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комиссиях, </a:t>
            </a:r>
            <a:r>
              <a:rPr lang="ru-RU" sz="44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сообществах</a:t>
            </a:r>
            <a:r>
              <a:rPr lang="en-US" sz="44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4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4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жюри </a:t>
            </a:r>
            <a:r>
              <a:rPr lang="ru-RU" sz="44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166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538" y="1679330"/>
            <a:ext cx="6429775" cy="25106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1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27" y="0"/>
            <a:ext cx="474108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53" y="0"/>
            <a:ext cx="447224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589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68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15" y="0"/>
            <a:ext cx="44971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158184"/>
            <a:ext cx="8736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</a:p>
        </p:txBody>
      </p:sp>
    </p:spTree>
    <p:extLst>
      <p:ext uri="{BB962C8B-B14F-4D97-AF65-F5344CB8AC3E}">
        <p14:creationId xmlns="" xmlns:p14="http://schemas.microsoft.com/office/powerpoint/2010/main" val="17864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267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78" y="0"/>
            <a:ext cx="443132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0191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5526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269" y="0"/>
            <a:ext cx="468873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61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91192" y="1970117"/>
            <a:ext cx="8478982" cy="1598581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11.Качество взаимодействия с родителями</a:t>
            </a:r>
          </a:p>
        </p:txBody>
      </p:sp>
    </p:spTree>
    <p:extLst>
      <p:ext uri="{BB962C8B-B14F-4D97-AF65-F5344CB8AC3E}">
        <p14:creationId xmlns="" xmlns:p14="http://schemas.microsoft.com/office/powerpoint/2010/main" val="2756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08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28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28" y="139646"/>
            <a:ext cx="4407408" cy="6590338"/>
          </a:xfrm>
          <a:prstGeom prst="rect">
            <a:avLst/>
          </a:prstGeom>
        </p:spPr>
      </p:pic>
      <p:pic>
        <p:nvPicPr>
          <p:cNvPr id="5" name="Рисунок 4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7136" y="135925"/>
            <a:ext cx="4489704" cy="66032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86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28" y="128016"/>
            <a:ext cx="4425696" cy="6601968"/>
          </a:xfrm>
          <a:prstGeom prst="rect">
            <a:avLst/>
          </a:prstGeom>
        </p:spPr>
      </p:pic>
      <p:pic>
        <p:nvPicPr>
          <p:cNvPr id="3" name="Рисунок 2" descr="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4568" y="137160"/>
            <a:ext cx="4407408" cy="6592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28" y="109729"/>
            <a:ext cx="4526280" cy="6592824"/>
          </a:xfrm>
          <a:prstGeom prst="rect">
            <a:avLst/>
          </a:prstGeom>
        </p:spPr>
      </p:pic>
      <p:pic>
        <p:nvPicPr>
          <p:cNvPr id="3" name="Рисунок 2" descr="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8621" y="109728"/>
            <a:ext cx="4350787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872" y="109728"/>
            <a:ext cx="4526280" cy="6574536"/>
          </a:xfrm>
          <a:prstGeom prst="rect">
            <a:avLst/>
          </a:prstGeom>
        </p:spPr>
      </p:pic>
      <p:pic>
        <p:nvPicPr>
          <p:cNvPr id="1026" name="Picture 2" descr="E:\EPSCAN\001\EPSON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144" y="118872"/>
            <a:ext cx="4425696" cy="6565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4470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91441" y="2113588"/>
            <a:ext cx="8262852" cy="1646302"/>
          </a:xfrm>
        </p:spPr>
        <p:txBody>
          <a:bodyPr/>
          <a:lstStyle/>
          <a:p>
            <a:pPr indent="450000"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12.Работа с детьми из социально-неблагополучных семей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31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2481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4814" y="1428101"/>
            <a:ext cx="8578734" cy="250466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</a:p>
        </p:txBody>
      </p:sp>
    </p:spTree>
    <p:extLst>
      <p:ext uri="{BB962C8B-B14F-4D97-AF65-F5344CB8AC3E}">
        <p14:creationId xmlns="" xmlns:p14="http://schemas.microsoft.com/office/powerpoint/2010/main" val="39900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43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99181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7233" y="609600"/>
            <a:ext cx="2194561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25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264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368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3686" y="0"/>
            <a:ext cx="4580313" cy="6858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5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9530" y="-1143000"/>
            <a:ext cx="6464941" cy="91440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67927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8810" y="2213556"/>
            <a:ext cx="63778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39260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916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36" y="0"/>
            <a:ext cx="461356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7397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</a:t>
            </a: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70" y="0"/>
            <a:ext cx="472162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2371" cy="67914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1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957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52" y="0"/>
            <a:ext cx="453874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03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26" y="0"/>
            <a:ext cx="429529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114" y="0"/>
            <a:ext cx="4438273" cy="6858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14210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991" y="2172995"/>
            <a:ext cx="6347714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</a:p>
        </p:txBody>
      </p:sp>
    </p:spTree>
    <p:extLst>
      <p:ext uri="{BB962C8B-B14F-4D97-AF65-F5344CB8AC3E}">
        <p14:creationId xmlns="" xmlns:p14="http://schemas.microsoft.com/office/powerpoint/2010/main" val="30447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32959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59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2043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475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54" y="0"/>
            <a:ext cx="451924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0732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0" y="0"/>
            <a:ext cx="91326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0389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930" y="2398161"/>
            <a:ext cx="7683972" cy="394914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4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84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1353</TotalTime>
  <Words>84</Words>
  <Application>Microsoft Office PowerPoint</Application>
  <PresentationFormat>Экран (4:3)</PresentationFormat>
  <Paragraphs>30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Грань</vt:lpstr>
      <vt:lpstr>                                                                     Министерство образования РМ  ПОРТФОЛИО Бутрановой Гузель Шамилевны Воспитателя МАДОУ «Центр развития ребёнка - детский сад №17»   </vt:lpstr>
      <vt:lpstr>1. Участие в инновационной (экспериментальной) деятельности</vt:lpstr>
      <vt:lpstr>  Инновационный педагогический опыт  представлен на сайте: http://ds17sar.schoolrm.ru/sveden/employees/30121/361650/?bitrix include areas=Y&amp;clear cache=Y </vt:lpstr>
      <vt:lpstr>Слайд 4</vt:lpstr>
      <vt:lpstr>Слайд 5</vt:lpstr>
      <vt:lpstr>Слайд 6</vt:lpstr>
      <vt:lpstr>Слайд 7</vt:lpstr>
      <vt:lpstr>Слайд 8</vt:lpstr>
      <vt:lpstr>2. Наставничество</vt:lpstr>
      <vt:lpstr>3. Наличие публикаций</vt:lpstr>
      <vt:lpstr>Слайд 11</vt:lpstr>
      <vt:lpstr>Слайд 12</vt:lpstr>
      <vt:lpstr>Слайд 13</vt:lpstr>
      <vt:lpstr>Слайд 14</vt:lpstr>
      <vt:lpstr>Слайд 15</vt:lpstr>
      <vt:lpstr>Слайд 16</vt:lpstr>
      <vt:lpstr>4. Результаты участия воспитанников в: конкурсах; выставках; турнирах; соревнованиях; - акциях; - фестивалях</vt:lpstr>
      <vt:lpstr>Слайд 18</vt:lpstr>
      <vt:lpstr>Слайд 19</vt:lpstr>
      <vt:lpstr>Слайд 20</vt:lpstr>
      <vt:lpstr>Слайд 21</vt:lpstr>
      <vt:lpstr>5. Наличие авторских программ, методических пособий </vt:lpstr>
      <vt:lpstr>Слайд 23</vt:lpstr>
      <vt:lpstr>Слайд 24</vt:lpstr>
      <vt:lpstr>Слайд 25</vt:lpstr>
      <vt:lpstr>6. 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 (очно)  </vt:lpstr>
      <vt:lpstr>Слайд 27</vt:lpstr>
      <vt:lpstr>Слайд 28</vt:lpstr>
      <vt:lpstr>Слайд 29</vt:lpstr>
      <vt:lpstr>Слайд 30</vt:lpstr>
      <vt:lpstr>7. Проведение открытых занятий,  мастер – классов, мероприятий </vt:lpstr>
      <vt:lpstr>Слайд 32</vt:lpstr>
      <vt:lpstr>8.Экспертная деятельность</vt:lpstr>
      <vt:lpstr>Слайд 34</vt:lpstr>
      <vt:lpstr> 9. Общественно-педагогическая активность педагога, участие в комиссиях, педагогических сообществах, в жюри конкурсов </vt:lpstr>
      <vt:lpstr>  </vt:lpstr>
      <vt:lpstr>Слайд 37</vt:lpstr>
      <vt:lpstr>Слайд 38</vt:lpstr>
      <vt:lpstr>Слайд 39</vt:lpstr>
      <vt:lpstr>Слайд 40</vt:lpstr>
      <vt:lpstr>11.Качество взаимодействия с родителями</vt:lpstr>
      <vt:lpstr>Слайд 42</vt:lpstr>
      <vt:lpstr>Слайд 43</vt:lpstr>
      <vt:lpstr>Слайд 44</vt:lpstr>
      <vt:lpstr>Слайд 45</vt:lpstr>
      <vt:lpstr>Слайд 46</vt:lpstr>
      <vt:lpstr>12.Работа с детьми из социально-неблагополучных семей</vt:lpstr>
      <vt:lpstr>Слайд 48</vt:lpstr>
      <vt:lpstr> 13. Участие педагога в профессиональных конкурсах</vt:lpstr>
      <vt:lpstr>Слайд 50</vt:lpstr>
      <vt:lpstr>Слайд 51</vt:lpstr>
      <vt:lpstr>Слайд 52</vt:lpstr>
      <vt:lpstr>Слайд 53</vt:lpstr>
      <vt:lpstr>Слайд 54</vt:lpstr>
      <vt:lpstr>14. Награды и поощрения     </vt:lpstr>
      <vt:lpstr>Слайд 56</vt:lpstr>
      <vt:lpstr>Слайд 57</vt:lpstr>
      <vt:lpstr>Спасибо за внимание 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LERA</dc:creator>
  <cp:lastModifiedBy>User</cp:lastModifiedBy>
  <cp:revision>126</cp:revision>
  <dcterms:created xsi:type="dcterms:W3CDTF">2016-06-24T07:37:12Z</dcterms:created>
  <dcterms:modified xsi:type="dcterms:W3CDTF">2021-02-11T16:20:22Z</dcterms:modified>
</cp:coreProperties>
</file>