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83" r:id="rId14"/>
    <p:sldId id="278" r:id="rId15"/>
    <p:sldId id="279" r:id="rId16"/>
    <p:sldId id="282" r:id="rId17"/>
    <p:sldId id="285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84" r:id="rId26"/>
    <p:sldId id="276" r:id="rId27"/>
    <p:sldId id="277" r:id="rId28"/>
    <p:sldId id="280" r:id="rId29"/>
    <p:sldId id="281" r:id="rId3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1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C1469-357B-4A15-8983-716B4B103D59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019B6-0267-4FD6-95E1-7CF5B2D91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89B84-E9B0-49F4-AD27-86603E422E70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57621-524A-4347-A6D9-7569466C89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5E014-25E8-41DA-8C22-B46991DA4847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9FEDF-4EC3-4F0C-B7AE-74CA46D55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76C05-47D6-4145-BD7E-82E5380E525D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A17B4-3AB4-44DF-A75D-6DC113C31B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38BDD-86F0-4FCD-A90E-D980AC84D874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EECB7-E535-4691-9F13-2BD26F3F3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73B30-91FB-4A77-BA34-BBD3C95247C4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68034-F05C-40AF-942C-A1D22CE2B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2393D-99AF-4B4A-9247-657AB1EC0C3F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55BD6-16B7-4632-B7F7-8B699C4E2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2242B-7E0F-49B0-9CFC-3686FAB7F291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C7783-CB9C-4579-8FB1-AB852DD4A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6A62C-8CF2-4FE3-929C-F65BA4E5027A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C2209-9C17-47C9-A6BA-2531C7B73D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32F2C-4EBB-4D13-AB5C-FE406A203CD2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D86A0-1E14-4B46-A907-884054DE7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EE2F3-D474-4E6D-BEAF-393CA3607EC9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841DA-976A-4E2A-B2C5-9FFF6EB32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F6627D-779A-4594-B002-739C4875B499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D1A704-5710-47A4-AB82-67519BB77A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300" y="0"/>
            <a:ext cx="11709400" cy="39036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8000" b="1" smtClean="0">
                <a:solidFill>
                  <a:srgbClr val="843C0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  </a:t>
            </a:r>
            <a:br>
              <a:rPr lang="ru-RU" sz="8000" b="1" smtClean="0">
                <a:solidFill>
                  <a:srgbClr val="843C0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8000" b="1" smtClean="0">
                <a:solidFill>
                  <a:srgbClr val="843C0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«Добрая связь поколений»</a:t>
            </a: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0263" y="5459413"/>
            <a:ext cx="7283450" cy="1398587"/>
          </a:xfrm>
        </p:spPr>
        <p:txBody>
          <a:bodyPr/>
          <a:lstStyle/>
          <a:p>
            <a:pPr algn="r" eaLnBrk="1" hangingPunct="1"/>
            <a:r>
              <a:rPr lang="ru-RU" b="1" smtClean="0">
                <a:solidFill>
                  <a:schemeClr val="hlink"/>
                </a:solidFill>
              </a:rPr>
              <a:t>Выполнили: воспитатели первой младшей</a:t>
            </a:r>
          </a:p>
          <a:p>
            <a:pPr algn="r" eaLnBrk="1" hangingPunct="1"/>
            <a:r>
              <a:rPr lang="ru-RU" b="1" smtClean="0">
                <a:solidFill>
                  <a:schemeClr val="hlink"/>
                </a:solidFill>
              </a:rPr>
              <a:t> группы №8</a:t>
            </a:r>
          </a:p>
          <a:p>
            <a:pPr algn="r" eaLnBrk="1" hangingPunct="1"/>
            <a:r>
              <a:rPr lang="ru-RU" b="1" smtClean="0">
                <a:solidFill>
                  <a:schemeClr val="hlink"/>
                </a:solidFill>
              </a:rPr>
              <a:t>Горлышкина Е.В.,ГлуховаГ.А.</a:t>
            </a:r>
          </a:p>
        </p:txBody>
      </p:sp>
      <p:pic>
        <p:nvPicPr>
          <p:cNvPr id="1331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4713" y="3429000"/>
            <a:ext cx="2917825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родителями.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838200" y="1374775"/>
            <a:ext cx="10515600" cy="4351338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843C0C"/>
                </a:solidFill>
              </a:rPr>
              <a:t>Сбор фотографий для фотогазеты «Самые родные».</a:t>
            </a:r>
          </a:p>
          <a:p>
            <a:pPr eaLnBrk="1" hangingPunct="1"/>
            <a:r>
              <a:rPr lang="ru-RU" smtClean="0">
                <a:solidFill>
                  <a:srgbClr val="843C0C"/>
                </a:solidFill>
              </a:rPr>
              <a:t>Выставка рисунков «Мой любимый дедушка и бабушка».</a:t>
            </a:r>
          </a:p>
          <a:p>
            <a:pPr eaLnBrk="1" hangingPunct="1"/>
            <a:r>
              <a:rPr lang="ru-RU" smtClean="0">
                <a:solidFill>
                  <a:srgbClr val="843C0C"/>
                </a:solidFill>
              </a:rPr>
              <a:t>Составление генеалогического древа семьи.</a:t>
            </a:r>
          </a:p>
          <a:p>
            <a:pPr eaLnBrk="1" hangingPunct="1"/>
            <a:r>
              <a:rPr lang="ru-RU" smtClean="0">
                <a:solidFill>
                  <a:srgbClr val="843C0C"/>
                </a:solidFill>
              </a:rPr>
              <a:t>Консультация: «Бабушки и дедушки, балуйте своих внуков»</a:t>
            </a:r>
          </a:p>
          <a:p>
            <a:pPr eaLnBrk="1" hangingPunct="1"/>
            <a:r>
              <a:rPr lang="ru-RU" smtClean="0">
                <a:solidFill>
                  <a:srgbClr val="843C0C"/>
                </a:solidFill>
              </a:rPr>
              <a:t>Видео-конкурс: «Бабушку и дедушку за стол приглашу, разными вкусностями угощу».</a:t>
            </a:r>
          </a:p>
          <a:p>
            <a:pPr eaLnBrk="1" hangingPunct="1"/>
            <a:r>
              <a:rPr lang="ru-RU" smtClean="0">
                <a:solidFill>
                  <a:srgbClr val="843C0C"/>
                </a:solidFill>
              </a:rPr>
              <a:t>Видео-конкурс: «Рассказываем сказку вместе с бабушкой и дедушкой».</a:t>
            </a:r>
          </a:p>
          <a:p>
            <a:pPr eaLnBrk="1" hangingPunct="1"/>
            <a:endParaRPr lang="ru-RU" smtClean="0"/>
          </a:p>
        </p:txBody>
      </p:sp>
      <p:pic>
        <p:nvPicPr>
          <p:cNvPr id="2253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0850" y="3551238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проекта.</a:t>
            </a:r>
            <a:endParaRPr lang="ru-RU" dirty="0"/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843C0C"/>
                </a:solidFill>
              </a:rPr>
              <a:t>Выставка творческих работ «Бабушкин сундучок»</a:t>
            </a:r>
          </a:p>
          <a:p>
            <a:pPr eaLnBrk="1" hangingPunct="1"/>
            <a:r>
              <a:rPr lang="ru-RU" smtClean="0">
                <a:solidFill>
                  <a:srgbClr val="843C0C"/>
                </a:solidFill>
              </a:rPr>
              <a:t>Выставка рисунков «Мои любимые бабушка и дедушка»</a:t>
            </a:r>
          </a:p>
          <a:p>
            <a:pPr eaLnBrk="1" hangingPunct="1"/>
            <a:r>
              <a:rPr lang="ru-RU" smtClean="0">
                <a:solidFill>
                  <a:srgbClr val="843C0C"/>
                </a:solidFill>
              </a:rPr>
              <a:t>Изготовление подарков для бабушки и дедушки.</a:t>
            </a:r>
            <a:endParaRPr lang="ru-RU" smtClean="0"/>
          </a:p>
        </p:txBody>
      </p:sp>
      <p:pic>
        <p:nvPicPr>
          <p:cNvPr id="2355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3088" y="3824288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z="4000" smtClean="0">
                <a:solidFill>
                  <a:srgbClr val="843C0C"/>
                </a:solidFill>
              </a:rPr>
              <a:t/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>
                <a:solidFill>
                  <a:srgbClr val="843C0C"/>
                </a:solidFill>
              </a:rPr>
              <a:t/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>
                <a:solidFill>
                  <a:srgbClr val="843C0C"/>
                </a:solidFill>
              </a:rPr>
              <a:t>Изготовление подарков для бабушек и дедушек.</a:t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24579" name="Объект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3540125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2458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2700338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IMG_20221017_0749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1975" y="2443163"/>
            <a:ext cx="5005388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z="4000" smtClean="0">
                <a:solidFill>
                  <a:srgbClr val="843C0C"/>
                </a:solidFill>
              </a:rPr>
              <a:t/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>
                <a:solidFill>
                  <a:srgbClr val="843C0C"/>
                </a:solidFill>
              </a:rPr>
              <a:t/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>
                <a:solidFill>
                  <a:srgbClr val="843C0C"/>
                </a:solidFill>
              </a:rPr>
              <a:t>Изготовление подарков для бабушек и дедушек.</a:t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39940" name="Объект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3540125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3994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2700338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IMG-d5173be82cbdc8fc55d274741c8dcc2b-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2475" y="2178050"/>
            <a:ext cx="4851400" cy="357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z="4000" smtClean="0">
                <a:solidFill>
                  <a:srgbClr val="843C0C"/>
                </a:solidFill>
              </a:rPr>
              <a:t/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>
                <a:solidFill>
                  <a:srgbClr val="843C0C"/>
                </a:solidFill>
              </a:rPr>
              <a:t/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>
                <a:solidFill>
                  <a:srgbClr val="843C0C"/>
                </a:solidFill>
              </a:rPr>
              <a:t>Изготовление подарков для бабушек и дедушек.</a:t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25603" name="Объект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3540125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2560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2700338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IMG_20221017_0801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7250" y="2030413"/>
            <a:ext cx="4129088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z="4000" smtClean="0">
                <a:solidFill>
                  <a:srgbClr val="843C0C"/>
                </a:solidFill>
              </a:rPr>
              <a:t/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>
                <a:solidFill>
                  <a:srgbClr val="843C0C"/>
                </a:solidFill>
              </a:rPr>
              <a:t/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>
                <a:solidFill>
                  <a:srgbClr val="843C0C"/>
                </a:solidFill>
              </a:rPr>
              <a:t>Изготовление подарков для бабушек и дедушек.</a:t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26627" name="Объект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3540125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2662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2700338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IMG_20221017_1037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2250" y="1939925"/>
            <a:ext cx="408305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z="4000" smtClean="0">
                <a:solidFill>
                  <a:srgbClr val="843C0C"/>
                </a:solidFill>
              </a:rPr>
              <a:t/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>
                <a:solidFill>
                  <a:srgbClr val="843C0C"/>
                </a:solidFill>
              </a:rPr>
              <a:t/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>
                <a:solidFill>
                  <a:srgbClr val="843C0C"/>
                </a:solidFill>
              </a:rPr>
              <a:t>Изготовление подарков для бабушек и дедушек.</a:t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27651" name="Объект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3540125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2765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2700338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IMG_20220928_145521_HH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1600" y="1892300"/>
            <a:ext cx="3873500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z="4000" smtClean="0">
                <a:solidFill>
                  <a:srgbClr val="843C0C"/>
                </a:solidFill>
              </a:rPr>
              <a:t/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>
                <a:solidFill>
                  <a:srgbClr val="843C0C"/>
                </a:solidFill>
              </a:rPr>
              <a:t/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>
                <a:solidFill>
                  <a:srgbClr val="843C0C"/>
                </a:solidFill>
              </a:rPr>
              <a:t>Изготовление подарков для бабушек и дедушек.</a:t>
            </a:r>
            <a:br>
              <a:rPr lang="ru-RU" sz="4000" smtClean="0">
                <a:solidFill>
                  <a:srgbClr val="843C0C"/>
                </a:solidFill>
              </a:rPr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41988" name="Объект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3540125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4198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738" y="2700338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IMG_20221019_1238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7650" y="2190750"/>
            <a:ext cx="5048250" cy="3567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843C0C"/>
                </a:solidFill>
              </a:rPr>
              <a:t/>
            </a:r>
            <a:br>
              <a:rPr lang="ru-RU" smtClean="0">
                <a:solidFill>
                  <a:srgbClr val="843C0C"/>
                </a:solidFill>
              </a:rPr>
            </a:br>
            <a:r>
              <a:rPr lang="ru-RU" smtClean="0">
                <a:solidFill>
                  <a:srgbClr val="843C0C"/>
                </a:solidFill>
              </a:rPr>
              <a:t>Фото-галерея «Самые родные»</a:t>
            </a:r>
            <a:br>
              <a:rPr lang="ru-RU" smtClean="0">
                <a:solidFill>
                  <a:srgbClr val="843C0C"/>
                </a:solidFill>
              </a:rPr>
            </a:br>
            <a:endParaRPr lang="ru-RU" smtClean="0"/>
          </a:p>
        </p:txBody>
      </p:sp>
      <p:sp>
        <p:nvSpPr>
          <p:cNvPr id="28675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r>
              <a:rPr lang="ru-RU" smtClean="0"/>
              <a:t>  </a:t>
            </a:r>
          </a:p>
        </p:txBody>
      </p:sp>
      <p:pic>
        <p:nvPicPr>
          <p:cNvPr id="2867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1450" y="2740025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9" descr="IMG-767c4c84bfd0fc5d65aadb825d443e7a-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6963" y="1839913"/>
            <a:ext cx="472122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843C0C"/>
                </a:solidFill>
              </a:rPr>
              <a:t/>
            </a:r>
            <a:br>
              <a:rPr lang="ru-RU" smtClean="0">
                <a:solidFill>
                  <a:srgbClr val="843C0C"/>
                </a:solidFill>
              </a:rPr>
            </a:br>
            <a:r>
              <a:rPr lang="ru-RU" smtClean="0">
                <a:solidFill>
                  <a:srgbClr val="843C0C"/>
                </a:solidFill>
              </a:rPr>
              <a:t>Фото-галерея «Самые родные»</a:t>
            </a:r>
            <a:br>
              <a:rPr lang="ru-RU" smtClean="0">
                <a:solidFill>
                  <a:srgbClr val="843C0C"/>
                </a:solidFill>
              </a:rPr>
            </a:br>
            <a:endParaRPr lang="ru-RU" smtClean="0"/>
          </a:p>
        </p:txBody>
      </p:sp>
      <p:sp>
        <p:nvSpPr>
          <p:cNvPr id="29699" name="Объект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4414838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2970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6013" y="2309813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IMG-d75622695abcfe0f2268fb1e62890bb9-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5500" y="1987550"/>
            <a:ext cx="4456113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838200" y="219075"/>
            <a:ext cx="10515600" cy="64277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rgbClr val="843C0C"/>
                </a:solidFill>
              </a:rPr>
              <a:t>Тип проекта: </a:t>
            </a:r>
            <a:r>
              <a:rPr lang="ru-RU" sz="2600" smtClean="0">
                <a:solidFill>
                  <a:srgbClr val="843C0C"/>
                </a:solidFill>
              </a:rPr>
              <a:t>творческий.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rgbClr val="843C0C"/>
                </a:solidFill>
              </a:rPr>
              <a:t>Продолжительность проекта: </a:t>
            </a:r>
            <a:r>
              <a:rPr lang="ru-RU" sz="2600" smtClean="0">
                <a:solidFill>
                  <a:srgbClr val="843C0C"/>
                </a:solidFill>
              </a:rPr>
              <a:t>краткосрочный.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rgbClr val="843C0C"/>
                </a:solidFill>
              </a:rPr>
              <a:t>Срок реализации проекта: </a:t>
            </a:r>
            <a:r>
              <a:rPr lang="ru-RU" sz="2600" smtClean="0">
                <a:solidFill>
                  <a:srgbClr val="843C0C"/>
                </a:solidFill>
              </a:rPr>
              <a:t>с 1 по 31 октября.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rgbClr val="843C0C"/>
                </a:solidFill>
              </a:rPr>
              <a:t>Участники проекта:</a:t>
            </a:r>
            <a:r>
              <a:rPr lang="ru-RU" sz="2600" smtClean="0">
                <a:solidFill>
                  <a:srgbClr val="843C0C"/>
                </a:solidFill>
              </a:rPr>
              <a:t> дети, воспитатели, родители, дедушки и бабушки.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rgbClr val="843C0C"/>
                </a:solidFill>
              </a:rPr>
              <a:t>Цель проекта: </a:t>
            </a:r>
            <a:r>
              <a:rPr lang="ru-RU" sz="2600" smtClean="0">
                <a:solidFill>
                  <a:srgbClr val="843C0C"/>
                </a:solidFill>
              </a:rPr>
              <a:t>формирование духовности, нравственно-патриотических у детей дошкольного возраста по отношению к старшему поколению. Вовлекать бабушек и дедушек воспитанников в образовательный процесс открытого образовательного пространства "Детский сад - Семья".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b="1" smtClean="0">
                <a:solidFill>
                  <a:srgbClr val="843C0C"/>
                </a:solidFill>
              </a:rPr>
              <a:t>Задачи проекта: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600" smtClean="0">
                <a:solidFill>
                  <a:srgbClr val="843C0C"/>
                </a:solidFill>
              </a:rPr>
              <a:t>1. расширять представление детей о семье, укрепить связи между поколениями;</a:t>
            </a:r>
            <a:br>
              <a:rPr lang="ru-RU" sz="2600" smtClean="0">
                <a:solidFill>
                  <a:srgbClr val="843C0C"/>
                </a:solidFill>
              </a:rPr>
            </a:br>
            <a:r>
              <a:rPr lang="ru-RU" sz="2600" smtClean="0">
                <a:solidFill>
                  <a:srgbClr val="843C0C"/>
                </a:solidFill>
              </a:rPr>
              <a:t>2. развивать творческие способности детей;</a:t>
            </a:r>
            <a:br>
              <a:rPr lang="ru-RU" sz="2600" smtClean="0">
                <a:solidFill>
                  <a:srgbClr val="843C0C"/>
                </a:solidFill>
              </a:rPr>
            </a:br>
            <a:r>
              <a:rPr lang="ru-RU" sz="2600" smtClean="0">
                <a:solidFill>
                  <a:srgbClr val="843C0C"/>
                </a:solidFill>
              </a:rPr>
              <a:t>3. продолжать воспитывать уважительное отношение к окружающим (к родным и близкими, пожилым людям);</a:t>
            </a:r>
            <a:br>
              <a:rPr lang="ru-RU" sz="2600" smtClean="0">
                <a:solidFill>
                  <a:srgbClr val="843C0C"/>
                </a:solidFill>
              </a:rPr>
            </a:br>
            <a:r>
              <a:rPr lang="ru-RU" sz="2600" smtClean="0">
                <a:solidFill>
                  <a:srgbClr val="843C0C"/>
                </a:solidFill>
              </a:rPr>
              <a:t>4. вовлекать бабушек и дедушек для передачи жизненного опыта воспитанников.</a:t>
            </a:r>
            <a:endParaRPr lang="ru-RU" sz="2600" b="1" smtClean="0">
              <a:solidFill>
                <a:srgbClr val="843C0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843C0C"/>
                </a:solidFill>
              </a:rPr>
              <a:t/>
            </a:r>
            <a:br>
              <a:rPr lang="ru-RU" smtClean="0">
                <a:solidFill>
                  <a:srgbClr val="843C0C"/>
                </a:solidFill>
              </a:rPr>
            </a:br>
            <a:r>
              <a:rPr lang="ru-RU" smtClean="0">
                <a:solidFill>
                  <a:srgbClr val="843C0C"/>
                </a:solidFill>
              </a:rPr>
              <a:t>Фото-галерея «Самые родные»</a:t>
            </a:r>
            <a:br>
              <a:rPr lang="ru-RU" smtClean="0">
                <a:solidFill>
                  <a:srgbClr val="843C0C"/>
                </a:solidFill>
              </a:rPr>
            </a:br>
            <a:endParaRPr lang="ru-RU" smtClean="0"/>
          </a:p>
        </p:txBody>
      </p:sp>
      <p:sp>
        <p:nvSpPr>
          <p:cNvPr id="30723" name="Объект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4414838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3072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9613" y="2744788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IMG_20221010_1243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5700" y="1781175"/>
            <a:ext cx="5408613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843C0C"/>
                </a:solidFill>
              </a:rPr>
              <a:t/>
            </a:r>
            <a:br>
              <a:rPr lang="ru-RU" smtClean="0">
                <a:solidFill>
                  <a:srgbClr val="843C0C"/>
                </a:solidFill>
              </a:rPr>
            </a:br>
            <a:r>
              <a:rPr lang="ru-RU" smtClean="0">
                <a:solidFill>
                  <a:srgbClr val="843C0C"/>
                </a:solidFill>
              </a:rPr>
              <a:t>Фото-галерея «Самые родные»</a:t>
            </a:r>
            <a:br>
              <a:rPr lang="ru-RU" smtClean="0">
                <a:solidFill>
                  <a:srgbClr val="843C0C"/>
                </a:solidFill>
              </a:rPr>
            </a:br>
            <a:endParaRPr lang="ru-RU" smtClean="0"/>
          </a:p>
        </p:txBody>
      </p:sp>
      <p:sp>
        <p:nvSpPr>
          <p:cNvPr id="31747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3174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0688" y="2698750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8" descr="IMG_20221010_1700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5700" y="1724025"/>
            <a:ext cx="3616325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843C0C"/>
                </a:solidFill>
              </a:rPr>
              <a:t/>
            </a:r>
            <a:br>
              <a:rPr lang="ru-RU" smtClean="0">
                <a:solidFill>
                  <a:srgbClr val="843C0C"/>
                </a:solidFill>
              </a:rPr>
            </a:br>
            <a:r>
              <a:rPr lang="ru-RU" smtClean="0">
                <a:solidFill>
                  <a:srgbClr val="843C0C"/>
                </a:solidFill>
              </a:rPr>
              <a:t>Фото-галерея «Самые родные»</a:t>
            </a:r>
            <a:br>
              <a:rPr lang="ru-RU" smtClean="0">
                <a:solidFill>
                  <a:srgbClr val="843C0C"/>
                </a:solidFill>
              </a:rPr>
            </a:br>
            <a:endParaRPr lang="ru-RU" smtClean="0"/>
          </a:p>
        </p:txBody>
      </p:sp>
      <p:sp>
        <p:nvSpPr>
          <p:cNvPr id="32771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3277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3213" y="2687638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8" descr="IMG_20221010_1700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88" y="1716088"/>
            <a:ext cx="4354512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843C0C"/>
                </a:solidFill>
              </a:rPr>
              <a:t/>
            </a:r>
            <a:br>
              <a:rPr lang="ru-RU" smtClean="0">
                <a:solidFill>
                  <a:srgbClr val="843C0C"/>
                </a:solidFill>
              </a:rPr>
            </a:br>
            <a:r>
              <a:rPr lang="ru-RU" smtClean="0">
                <a:solidFill>
                  <a:srgbClr val="843C0C"/>
                </a:solidFill>
              </a:rPr>
              <a:t>Фото-галерея «Самые родные»</a:t>
            </a:r>
            <a:br>
              <a:rPr lang="ru-RU" smtClean="0">
                <a:solidFill>
                  <a:srgbClr val="843C0C"/>
                </a:solidFill>
              </a:rPr>
            </a:br>
            <a:endParaRPr lang="ru-RU" smtClean="0"/>
          </a:p>
        </p:txBody>
      </p:sp>
      <p:sp>
        <p:nvSpPr>
          <p:cNvPr id="33795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3379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2800" y="2322513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IMG-afd3ff0930f8c8c6129000d63c1e5371-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0150" y="2000250"/>
            <a:ext cx="3952875" cy="3787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843C0C"/>
                </a:solidFill>
              </a:rPr>
              <a:t/>
            </a:r>
            <a:br>
              <a:rPr lang="ru-RU" smtClean="0">
                <a:solidFill>
                  <a:srgbClr val="843C0C"/>
                </a:solidFill>
              </a:rPr>
            </a:br>
            <a:r>
              <a:rPr lang="ru-RU" smtClean="0">
                <a:solidFill>
                  <a:srgbClr val="843C0C"/>
                </a:solidFill>
              </a:rPr>
              <a:t>Фото-галерея «Самые родные»</a:t>
            </a:r>
            <a:br>
              <a:rPr lang="ru-RU" smtClean="0">
                <a:solidFill>
                  <a:srgbClr val="843C0C"/>
                </a:solidFill>
              </a:rPr>
            </a:br>
            <a:endParaRPr lang="ru-RU" smtClean="0"/>
          </a:p>
        </p:txBody>
      </p:sp>
      <p:sp>
        <p:nvSpPr>
          <p:cNvPr id="34819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3482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3288" y="2452688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4363" y="1804988"/>
            <a:ext cx="4383087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843C0C"/>
                </a:solidFill>
              </a:rPr>
              <a:t>Выставка рисунков </a:t>
            </a:r>
            <a:br>
              <a:rPr lang="ru-RU" smtClean="0">
                <a:solidFill>
                  <a:srgbClr val="843C0C"/>
                </a:solidFill>
              </a:rPr>
            </a:br>
            <a:r>
              <a:rPr lang="ru-RU" smtClean="0">
                <a:solidFill>
                  <a:srgbClr val="843C0C"/>
                </a:solidFill>
              </a:rPr>
              <a:t>«Мои любимые бабушка и дедушка»</a:t>
            </a:r>
            <a:endParaRPr lang="ru-RU" smtClean="0"/>
          </a:p>
        </p:txBody>
      </p:sp>
      <p:sp>
        <p:nvSpPr>
          <p:cNvPr id="40964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4096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3838" y="2647950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0" descr="IMG_20221019_1237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50" y="2141538"/>
            <a:ext cx="3919538" cy="3789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843C0C"/>
                </a:solidFill>
              </a:rPr>
              <a:t>Выставка рисунков </a:t>
            </a:r>
            <a:br>
              <a:rPr lang="ru-RU" smtClean="0">
                <a:solidFill>
                  <a:srgbClr val="843C0C"/>
                </a:solidFill>
              </a:rPr>
            </a:br>
            <a:r>
              <a:rPr lang="ru-RU" smtClean="0">
                <a:solidFill>
                  <a:srgbClr val="843C0C"/>
                </a:solidFill>
              </a:rPr>
              <a:t>«Мои любимые бабушка и дедушка»</a:t>
            </a:r>
            <a:endParaRPr lang="ru-RU" smtClean="0"/>
          </a:p>
        </p:txBody>
      </p:sp>
      <p:sp>
        <p:nvSpPr>
          <p:cNvPr id="35843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3584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3088" y="3824288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9" descr="Рисунки-на-тему-Мои-дедушка-и-бабушка-сборка-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263" y="1695450"/>
            <a:ext cx="3846512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1" descr="Мои-дедушка-и-бабушка-рисунки-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0563" y="1666875"/>
            <a:ext cx="415925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2" descr="Рисунки-детские-на-тему-бабушка-и-дедушка-подборка-0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8" y="4264025"/>
            <a:ext cx="38306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3" descr="0e78fcd9306252c6a5a3ba906322daf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46913" y="4297363"/>
            <a:ext cx="414655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843C0C"/>
                </a:solidFill>
              </a:rPr>
              <a:t>Выставка рисунков </a:t>
            </a:r>
            <a:br>
              <a:rPr lang="ru-RU" smtClean="0">
                <a:solidFill>
                  <a:srgbClr val="843C0C"/>
                </a:solidFill>
              </a:rPr>
            </a:br>
            <a:r>
              <a:rPr lang="ru-RU" smtClean="0">
                <a:solidFill>
                  <a:srgbClr val="843C0C"/>
                </a:solidFill>
              </a:rPr>
              <a:t>«Мои любимые бабушка и дедушка»</a:t>
            </a:r>
            <a:endParaRPr lang="ru-RU" smtClean="0"/>
          </a:p>
        </p:txBody>
      </p:sp>
      <p:sp>
        <p:nvSpPr>
          <p:cNvPr id="36867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3686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3088" y="3824288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0" descr="2512ce2c471d49c1eb2cc8e8ffde90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8" y="1849438"/>
            <a:ext cx="3846512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1" descr="d00d0f7339b40713f7f690bb3f054e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2300" y="1863725"/>
            <a:ext cx="3929063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2" descr="detsad-78663-14121748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8138" y="4284663"/>
            <a:ext cx="3835400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3" descr="detsad-78663-141217434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89763" y="4322763"/>
            <a:ext cx="3898900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843C0C"/>
                </a:solidFill>
              </a:rPr>
              <a:t>Выставка рисунков </a:t>
            </a:r>
            <a:br>
              <a:rPr lang="ru-RU" smtClean="0">
                <a:solidFill>
                  <a:srgbClr val="843C0C"/>
                </a:solidFill>
              </a:rPr>
            </a:br>
            <a:r>
              <a:rPr lang="ru-RU" smtClean="0">
                <a:solidFill>
                  <a:srgbClr val="843C0C"/>
                </a:solidFill>
              </a:rPr>
              <a:t>«Мои любимые бабушка и дедушка»</a:t>
            </a:r>
            <a:endParaRPr lang="ru-RU" smtClean="0"/>
          </a:p>
        </p:txBody>
      </p:sp>
      <p:sp>
        <p:nvSpPr>
          <p:cNvPr id="37891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/>
            <a:endParaRPr lang="ru-RU" smtClean="0"/>
          </a:p>
        </p:txBody>
      </p:sp>
      <p:pic>
        <p:nvPicPr>
          <p:cNvPr id="3789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2838" y="2844800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1" descr="IMG_20221010_1246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7663" y="2297113"/>
            <a:ext cx="617696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6230938" cy="1325563"/>
          </a:xfrm>
        </p:spPr>
        <p:txBody>
          <a:bodyPr/>
          <a:lstStyle/>
          <a:p>
            <a:pPr algn="ctr"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38915" name="Объект 2"/>
          <p:cNvSpPr>
            <a:spLocks noGrp="1"/>
          </p:cNvSpPr>
          <p:nvPr>
            <p:ph idx="4294967295"/>
          </p:nvPr>
        </p:nvSpPr>
        <p:spPr>
          <a:xfrm>
            <a:off x="785813" y="1800225"/>
            <a:ext cx="6729412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843C0C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ru-RU" sz="5400" b="1" smtClean="0">
                <a:solidFill>
                  <a:srgbClr val="CC0000"/>
                </a:solidFill>
                <a:latin typeface="Times New Roman" pitchFamily="18" charset="0"/>
              </a:rPr>
              <a:t>Спасибо</a:t>
            </a:r>
          </a:p>
          <a:p>
            <a:pPr algn="ctr" eaLnBrk="1" hangingPunct="1">
              <a:buFont typeface="Arial" charset="0"/>
              <a:buNone/>
            </a:pPr>
            <a:r>
              <a:rPr lang="ru-RU" sz="5400" b="1" smtClean="0">
                <a:solidFill>
                  <a:srgbClr val="CC0000"/>
                </a:solidFill>
                <a:latin typeface="Times New Roman" pitchFamily="18" charset="0"/>
              </a:rPr>
              <a:t>  за</a:t>
            </a:r>
          </a:p>
          <a:p>
            <a:pPr algn="r" eaLnBrk="1" hangingPunct="1">
              <a:buFont typeface="Arial" charset="0"/>
              <a:buNone/>
            </a:pPr>
            <a:r>
              <a:rPr lang="ru-RU" sz="5400" b="1" smtClean="0">
                <a:solidFill>
                  <a:srgbClr val="CC0000"/>
                </a:solidFill>
                <a:latin typeface="Times New Roman" pitchFamily="18" charset="0"/>
              </a:rPr>
              <a:t> внимание!</a:t>
            </a:r>
          </a:p>
        </p:txBody>
      </p:sp>
      <p:pic>
        <p:nvPicPr>
          <p:cNvPr id="3891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20138" y="2178050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77950"/>
            <a:ext cx="10515600" cy="47990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</a:rPr>
              <a:t>В настоящее время наблюдается отсутствие тесного контакта детей со старшим семейным поколением. Это приводит к утрате семейных традиций, разрываются представления о преемственности поколений. Поэтому сегодня актуальным становится поиск путей и средств ценностного отношения к представителям старшего поколения, повышения их активности в вопросах воспитания. Для этого необходимо расширять представление детей о семье, укрепить связи между поколениями.</a:t>
            </a:r>
          </a:p>
        </p:txBody>
      </p:sp>
      <p:pic>
        <p:nvPicPr>
          <p:cNvPr id="1536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6600" y="3927475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Ожидаемый результат.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838200" y="1309688"/>
            <a:ext cx="10515600" cy="48672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2600" smtClean="0">
                <a:solidFill>
                  <a:srgbClr val="843C0C"/>
                </a:solidFill>
              </a:rPr>
              <a:t>Предполагается, что реализация данного проекта приведет к положительной динамике следующих показателей:</a:t>
            </a:r>
            <a:br>
              <a:rPr lang="ru-RU" sz="2600" smtClean="0">
                <a:solidFill>
                  <a:srgbClr val="843C0C"/>
                </a:solidFill>
              </a:rPr>
            </a:br>
            <a:r>
              <a:rPr lang="ru-RU" sz="2600" smtClean="0">
                <a:solidFill>
                  <a:srgbClr val="843C0C"/>
                </a:solidFill>
              </a:rPr>
              <a:t> Дети получат информацию о празднике «День пожилых людей»</a:t>
            </a:r>
            <a:br>
              <a:rPr lang="ru-RU" sz="2600" smtClean="0">
                <a:solidFill>
                  <a:srgbClr val="843C0C"/>
                </a:solidFill>
              </a:rPr>
            </a:br>
            <a:r>
              <a:rPr lang="ru-RU" sz="2600" smtClean="0">
                <a:solidFill>
                  <a:srgbClr val="843C0C"/>
                </a:solidFill>
              </a:rPr>
              <a:t> Научатся проявлять заботу, толерантность, милосердие, доброту, отзывчивость и уважение к людям старшего поколения;</a:t>
            </a:r>
            <a:br>
              <a:rPr lang="ru-RU" sz="2600" smtClean="0">
                <a:solidFill>
                  <a:srgbClr val="843C0C"/>
                </a:solidFill>
              </a:rPr>
            </a:br>
            <a:r>
              <a:rPr lang="ru-RU" sz="2600" smtClean="0">
                <a:solidFill>
                  <a:srgbClr val="843C0C"/>
                </a:solidFill>
              </a:rPr>
              <a:t> Дети получат заряд положительных эмоций, радость и хорошее настроение в целом.</a:t>
            </a:r>
          </a:p>
        </p:txBody>
      </p:sp>
      <p:pic>
        <p:nvPicPr>
          <p:cNvPr id="1638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3743325"/>
            <a:ext cx="25019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415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реализации проекта.</a:t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 </a:t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Подготовительный: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06638"/>
            <a:ext cx="10515600" cy="387032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определение темы, формулировка цели и задач.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- выявление первоначальных знаний детей о семье;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- информация для родителей о предстоящей деятельности;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- подобрать методическую, художественную, детскую литературу для рассматривания, чтения;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- подбор музыкального репертуара, разработка сценария;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- подготовить картины, фото, плакаты о семье;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- подобрать дидактические игры, сюжетно – ролевые игры;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-составить перспективный план мероприятий.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 </a:t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Практический.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453" name="Group 21"/>
          <p:cNvGraphicFramePr>
            <a:graphicFrameLocks noGrp="1"/>
          </p:cNvGraphicFramePr>
          <p:nvPr>
            <p:ph idx="1"/>
          </p:nvPr>
        </p:nvGraphicFramePr>
        <p:xfrm>
          <a:off x="368300" y="1825625"/>
          <a:ext cx="11641138" cy="3894138"/>
        </p:xfrm>
        <a:graphic>
          <a:graphicData uri="http://schemas.openxmlformats.org/drawingml/2006/table">
            <a:tbl>
              <a:tblPr/>
              <a:tblGrid>
                <a:gridCol w="649288"/>
                <a:gridCol w="7466012"/>
                <a:gridCol w="1628775"/>
                <a:gridCol w="1897063"/>
              </a:tblGrid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Мероприятие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Срок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Ответственные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529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Беседы: «Старость надо уважать», «Мои любимые бабушка и дедушка», «Мамина мама».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Просмотр презентаций: «Наши любимые бабушки и дедушки», «Наша дружная семья».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Чтение художественной литературы «Моя бабушка» С. Капутикян, «Мой дедушка» Р. Гамзатов.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Выставка детских рисунков: «Мой любимый дедушка и бабушка».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03.10 – 14.10.2022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течении месяца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течении месяца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Воспитатели групп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Воспитатели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Воспитатели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481" name="Group 25"/>
          <p:cNvGraphicFramePr>
            <a:graphicFrameLocks noGrp="1"/>
          </p:cNvGraphicFramePr>
          <p:nvPr>
            <p:ph idx="1"/>
          </p:nvPr>
        </p:nvGraphicFramePr>
        <p:xfrm>
          <a:off x="398463" y="957263"/>
          <a:ext cx="11395075" cy="4943475"/>
        </p:xfrm>
        <a:graphic>
          <a:graphicData uri="http://schemas.openxmlformats.org/drawingml/2006/table">
            <a:tbl>
              <a:tblPr/>
              <a:tblGrid>
                <a:gridCol w="449262"/>
                <a:gridCol w="6851650"/>
                <a:gridCol w="1870075"/>
                <a:gridCol w="2224088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Мероприятие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Срок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Ответственные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Беседы: «Лучший помощник для бабушки и дедушки», «Оказание помощи пожилым людям».  «За что я люблю бабушку и дедушку».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Сюжетно-ролевые игры: «Дом», «Семья» Игры драматизации: «Репка», «Красная шапочка»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Вечер встречи:  «В какие игры играли бабушки и дедушки»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17.10 – 31.10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течении месяца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Воспитатели групп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Воспитатели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  <a:tr h="153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Беседы: «За что я люблю бабушку и дедушку».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Аппликация: «Фартук для бабушки»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Выставка: «Чудеса с бабушкиной грядки»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Мастер-класс:  «Бабушкины секреты»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Ярмарка: «Бабушкины пироги»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течении месяца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Воспитатели групп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5" name="Group 25"/>
          <p:cNvGraphicFramePr>
            <a:graphicFrameLocks noGrp="1"/>
          </p:cNvGraphicFramePr>
          <p:nvPr/>
        </p:nvGraphicFramePr>
        <p:xfrm>
          <a:off x="398463" y="957263"/>
          <a:ext cx="11395075" cy="5232400"/>
        </p:xfrm>
        <a:graphic>
          <a:graphicData uri="http://schemas.openxmlformats.org/drawingml/2006/table">
            <a:tbl>
              <a:tblPr/>
              <a:tblGrid>
                <a:gridCol w="449262"/>
                <a:gridCol w="6851650"/>
                <a:gridCol w="1870075"/>
                <a:gridCol w="2224088"/>
              </a:tblGrid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Мероприятие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Срок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Ответственные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470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Беседы: « Мамина мама»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Подвижные игры бабушек и дедушек: «Цепи кованные», «Краски»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Выставка детских поделок «Дедушка с бабушкой рядышком»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Мастер – класс: «Дедушкина мастерская»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24.10 – 28.10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Воспитатели групп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  <a:tr h="2227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Беседы: «Их труд достоин уважения»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Заучивание стихов про бабушку и дедушку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Составление генеалогического древа семьи.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Создание альбомов: «Моя семья», «Рисунки, фотографии, пословицы и поговорки о семье»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24.10 – 31.10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течении всего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Воспитатели групп и родители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4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525" name="Group 21"/>
          <p:cNvGraphicFramePr>
            <a:graphicFrameLocks noGrp="1"/>
          </p:cNvGraphicFramePr>
          <p:nvPr>
            <p:ph idx="1"/>
          </p:nvPr>
        </p:nvGraphicFramePr>
        <p:xfrm>
          <a:off x="274638" y="638175"/>
          <a:ext cx="11642725" cy="4846638"/>
        </p:xfrm>
        <a:graphic>
          <a:graphicData uri="http://schemas.openxmlformats.org/drawingml/2006/table">
            <a:tbl>
              <a:tblPr/>
              <a:tblGrid>
                <a:gridCol w="650875"/>
                <a:gridCol w="7466012"/>
                <a:gridCol w="1628775"/>
                <a:gridCol w="1897063"/>
              </a:tblGrid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Мероприятие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Срок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Ответственные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529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Беседы: «Бабушкины руки»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Фотовыставки: «Нам года не беда», «Бабушка, дедушка и я - лучшие друзья», «Старики у нас в почете»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Знакомство с мультфильмами: «Жили-были Дед и баба»; «Ошибки дедушки АУ»:, «Дедушка Мазай и зайцы», «Дедушка   и внучек», «День рождение бабушки», «»Бабушка научи!», «Завтра день рождение у бабушки», «Встречайте бабушку».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Акция «День добра и уважения».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21.10 – 31.10.2022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течении всего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843C0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43C0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Воспитатели групп и родители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C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682</Words>
  <Application>Microsoft Office PowerPoint</Application>
  <PresentationFormat>Произвольный</PresentationFormat>
  <Paragraphs>145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 Light</vt:lpstr>
      <vt:lpstr>Calibri</vt:lpstr>
      <vt:lpstr>Times New Roman</vt:lpstr>
      <vt:lpstr>Тема Office</vt:lpstr>
      <vt:lpstr>Проект   «Добрая связь поколений»</vt:lpstr>
      <vt:lpstr>Слайд 2</vt:lpstr>
      <vt:lpstr>Актуальность.</vt:lpstr>
      <vt:lpstr>Ожидаемый результат.</vt:lpstr>
      <vt:lpstr>Этапы реализации проекта. I этап  Подготовительный:</vt:lpstr>
      <vt:lpstr>II этап  Практический.</vt:lpstr>
      <vt:lpstr>Слайд 7</vt:lpstr>
      <vt:lpstr>Слайд 8</vt:lpstr>
      <vt:lpstr>Слайд 9</vt:lpstr>
      <vt:lpstr>Работа с родителями.</vt:lpstr>
      <vt:lpstr>III этап  Презентация проекта.</vt:lpstr>
      <vt:lpstr>  Изготовление подарков для бабушек и дедушек.  </vt:lpstr>
      <vt:lpstr>  Изготовление подарков для бабушек и дедушек.  </vt:lpstr>
      <vt:lpstr>  Изготовление подарков для бабушек и дедушек.  </vt:lpstr>
      <vt:lpstr>  Изготовление подарков для бабушек и дедушек.  </vt:lpstr>
      <vt:lpstr>  Изготовление подарков для бабушек и дедушек.  </vt:lpstr>
      <vt:lpstr>  Изготовление подарков для бабушек и дедушек.  </vt:lpstr>
      <vt:lpstr> Фото-галерея «Самые родные» </vt:lpstr>
      <vt:lpstr> Фото-галерея «Самые родные» </vt:lpstr>
      <vt:lpstr> Фото-галерея «Самые родные» </vt:lpstr>
      <vt:lpstr> Фото-галерея «Самые родные» </vt:lpstr>
      <vt:lpstr> Фото-галерея «Самые родные» </vt:lpstr>
      <vt:lpstr> Фото-галерея «Самые родные» </vt:lpstr>
      <vt:lpstr> Фото-галерея «Самые родные» </vt:lpstr>
      <vt:lpstr>Выставка рисунков  «Мои любимые бабушка и дедушка»</vt:lpstr>
      <vt:lpstr>Выставка рисунков  «Мои любимые бабушка и дедушка»</vt:lpstr>
      <vt:lpstr>Выставка рисунков  «Мои любимые бабушка и дедушка»</vt:lpstr>
      <vt:lpstr>Выставка рисунков  «Мои любимые бабушка и дедушка»</vt:lpstr>
      <vt:lpstr>                            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к дню добра  и уважения  «Мудрость рядом с нами»</dc:title>
  <dc:creator>Надежда Сергеевна</dc:creator>
  <cp:lastModifiedBy>User</cp:lastModifiedBy>
  <cp:revision>26</cp:revision>
  <dcterms:created xsi:type="dcterms:W3CDTF">2018-09-10T09:31:31Z</dcterms:created>
  <dcterms:modified xsi:type="dcterms:W3CDTF">2022-10-19T16:29:25Z</dcterms:modified>
</cp:coreProperties>
</file>