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96" r:id="rId1"/>
  </p:sldMasterIdLst>
  <p:notesMasterIdLst>
    <p:notesMasterId r:id="rId24"/>
  </p:notesMasterIdLst>
  <p:sldIdLst>
    <p:sldId id="316" r:id="rId2"/>
    <p:sldId id="314" r:id="rId3"/>
    <p:sldId id="313" r:id="rId4"/>
    <p:sldId id="315" r:id="rId5"/>
    <p:sldId id="261" r:id="rId6"/>
    <p:sldId id="292" r:id="rId7"/>
    <p:sldId id="294" r:id="rId8"/>
    <p:sldId id="293" r:id="rId9"/>
    <p:sldId id="286" r:id="rId10"/>
    <p:sldId id="306" r:id="rId11"/>
    <p:sldId id="309" r:id="rId12"/>
    <p:sldId id="318" r:id="rId13"/>
    <p:sldId id="263" r:id="rId14"/>
    <p:sldId id="307" r:id="rId15"/>
    <p:sldId id="317" r:id="rId16"/>
    <p:sldId id="282" r:id="rId17"/>
    <p:sldId id="291" r:id="rId18"/>
    <p:sldId id="290" r:id="rId19"/>
    <p:sldId id="321" r:id="rId20"/>
    <p:sldId id="308" r:id="rId21"/>
    <p:sldId id="305" r:id="rId22"/>
    <p:sldId id="30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842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00D201-25B5-4096-9707-6E3CE10B63E0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A768E7B-D8C5-467D-BA1A-64FA2B7B0297}">
      <dgm:prSet phldrT="[Текст]"/>
      <dgm:spPr/>
      <dgm:t>
        <a:bodyPr/>
        <a:lstStyle/>
        <a:p>
          <a:r>
            <a:rPr lang="ru-RU" dirty="0" smtClean="0"/>
            <a:t>Я, Моя семья</a:t>
          </a:r>
          <a:endParaRPr lang="ru-RU" dirty="0"/>
        </a:p>
      </dgm:t>
    </dgm:pt>
    <dgm:pt modelId="{2CBF0AE1-01B3-4BB7-A7FF-C8ED5BFCA161}" type="parTrans" cxnId="{E744B5C1-FE05-4590-B1EE-E8719D76C1FE}">
      <dgm:prSet/>
      <dgm:spPr/>
      <dgm:t>
        <a:bodyPr/>
        <a:lstStyle/>
        <a:p>
          <a:endParaRPr lang="ru-RU"/>
        </a:p>
      </dgm:t>
    </dgm:pt>
    <dgm:pt modelId="{3875A991-C337-4286-8979-069AE932845F}" type="sibTrans" cxnId="{E744B5C1-FE05-4590-B1EE-E8719D76C1FE}">
      <dgm:prSet/>
      <dgm:spPr/>
      <dgm:t>
        <a:bodyPr/>
        <a:lstStyle/>
        <a:p>
          <a:endParaRPr lang="ru-RU"/>
        </a:p>
      </dgm:t>
    </dgm:pt>
    <dgm:pt modelId="{9B169113-A535-45F0-99D6-2917F1FFFAB6}">
      <dgm:prSet phldrT="[Текст]"/>
      <dgm:spPr/>
      <dgm:t>
        <a:bodyPr/>
        <a:lstStyle/>
        <a:p>
          <a:r>
            <a:rPr lang="ru-RU" dirty="0" smtClean="0"/>
            <a:t>Детский сад</a:t>
          </a:r>
          <a:endParaRPr lang="ru-RU" dirty="0"/>
        </a:p>
      </dgm:t>
    </dgm:pt>
    <dgm:pt modelId="{12FB5A4E-1F62-4394-AA4F-50502D90A210}" type="parTrans" cxnId="{7294303A-C510-47C4-9415-D43B9D5EE0DA}">
      <dgm:prSet/>
      <dgm:spPr/>
      <dgm:t>
        <a:bodyPr/>
        <a:lstStyle/>
        <a:p>
          <a:endParaRPr lang="ru-RU"/>
        </a:p>
      </dgm:t>
    </dgm:pt>
    <dgm:pt modelId="{C14944FB-D181-4CC6-BFC7-D225A28EE52D}" type="sibTrans" cxnId="{7294303A-C510-47C4-9415-D43B9D5EE0DA}">
      <dgm:prSet/>
      <dgm:spPr/>
      <dgm:t>
        <a:bodyPr/>
        <a:lstStyle/>
        <a:p>
          <a:endParaRPr lang="ru-RU"/>
        </a:p>
      </dgm:t>
    </dgm:pt>
    <dgm:pt modelId="{F0B50C52-86F9-4E47-900F-372A8D2CEAFE}">
      <dgm:prSet phldrT="[Текст]"/>
      <dgm:spPr/>
      <dgm:t>
        <a:bodyPr/>
        <a:lstStyle/>
        <a:p>
          <a:r>
            <a:rPr lang="ru-RU" dirty="0" smtClean="0"/>
            <a:t>Традиции</a:t>
          </a:r>
          <a:endParaRPr lang="ru-RU" dirty="0"/>
        </a:p>
      </dgm:t>
    </dgm:pt>
    <dgm:pt modelId="{C7E62952-F632-4056-9B3C-AFD4CF5E9F21}" type="parTrans" cxnId="{5B8939AB-2E33-4E5A-81F6-471CEC83C880}">
      <dgm:prSet/>
      <dgm:spPr/>
      <dgm:t>
        <a:bodyPr/>
        <a:lstStyle/>
        <a:p>
          <a:endParaRPr lang="ru-RU"/>
        </a:p>
      </dgm:t>
    </dgm:pt>
    <dgm:pt modelId="{7F930654-7011-43F0-9C6E-85CAD587D54D}" type="sibTrans" cxnId="{5B8939AB-2E33-4E5A-81F6-471CEC83C880}">
      <dgm:prSet/>
      <dgm:spPr/>
      <dgm:t>
        <a:bodyPr/>
        <a:lstStyle/>
        <a:p>
          <a:endParaRPr lang="ru-RU"/>
        </a:p>
      </dgm:t>
    </dgm:pt>
    <dgm:pt modelId="{DA47F29B-A740-400F-91E3-C8C622AAA20D}">
      <dgm:prSet phldrT="[Текст]"/>
      <dgm:spPr/>
      <dgm:t>
        <a:bodyPr/>
        <a:lstStyle/>
        <a:p>
          <a:r>
            <a:rPr lang="ru-RU" dirty="0" smtClean="0"/>
            <a:t>Родина- Россия</a:t>
          </a:r>
          <a:endParaRPr lang="ru-RU" dirty="0"/>
        </a:p>
      </dgm:t>
    </dgm:pt>
    <dgm:pt modelId="{DF6DDEC1-C700-4E89-9FC8-DB6366703DFD}" type="parTrans" cxnId="{E774804F-FE77-48C3-ABF5-F2E9BC0ACDE0}">
      <dgm:prSet/>
      <dgm:spPr/>
      <dgm:t>
        <a:bodyPr/>
        <a:lstStyle/>
        <a:p>
          <a:endParaRPr lang="ru-RU"/>
        </a:p>
      </dgm:t>
    </dgm:pt>
    <dgm:pt modelId="{4A72678A-C408-4313-8E8A-AC33F12E90F1}" type="sibTrans" cxnId="{E774804F-FE77-48C3-ABF5-F2E9BC0ACDE0}">
      <dgm:prSet/>
      <dgm:spPr/>
      <dgm:t>
        <a:bodyPr/>
        <a:lstStyle/>
        <a:p>
          <a:endParaRPr lang="ru-RU"/>
        </a:p>
      </dgm:t>
    </dgm:pt>
    <dgm:pt modelId="{3AE8EB66-00C2-4CD1-BA81-4D984E531722}">
      <dgm:prSet phldrT="[Текст]"/>
      <dgm:spPr/>
      <dgm:t>
        <a:bodyPr/>
        <a:lstStyle/>
        <a:p>
          <a:r>
            <a:rPr lang="ru-RU" dirty="0" smtClean="0"/>
            <a:t>Моё село</a:t>
          </a:r>
          <a:endParaRPr lang="ru-RU" dirty="0"/>
        </a:p>
      </dgm:t>
    </dgm:pt>
    <dgm:pt modelId="{D5FCC5A3-5F0C-4D8D-AB84-9677B152D8B7}" type="sibTrans" cxnId="{DE46C9EF-8E55-47B1-A102-9AFE92FBF61F}">
      <dgm:prSet/>
      <dgm:spPr/>
      <dgm:t>
        <a:bodyPr/>
        <a:lstStyle/>
        <a:p>
          <a:endParaRPr lang="ru-RU"/>
        </a:p>
      </dgm:t>
    </dgm:pt>
    <dgm:pt modelId="{8EB3E582-2A50-400B-95A4-FA0CCF60C65F}" type="parTrans" cxnId="{DE46C9EF-8E55-47B1-A102-9AFE92FBF61F}">
      <dgm:prSet/>
      <dgm:spPr/>
      <dgm:t>
        <a:bodyPr/>
        <a:lstStyle/>
        <a:p>
          <a:endParaRPr lang="ru-RU"/>
        </a:p>
      </dgm:t>
    </dgm:pt>
    <dgm:pt modelId="{64D04844-6B66-4368-9099-C90C38A73049}" type="pres">
      <dgm:prSet presAssocID="{9D00D201-25B5-4096-9707-6E3CE10B63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4A5A79-E1DE-41F8-869A-EDDE381DAD54}" type="pres">
      <dgm:prSet presAssocID="{9D00D201-25B5-4096-9707-6E3CE10B63E0}" presName="cycle" presStyleCnt="0"/>
      <dgm:spPr/>
      <dgm:t>
        <a:bodyPr/>
        <a:lstStyle/>
        <a:p>
          <a:endParaRPr lang="ru-RU"/>
        </a:p>
      </dgm:t>
    </dgm:pt>
    <dgm:pt modelId="{FC42C22B-739D-4E93-8085-E1DF5387C258}" type="pres">
      <dgm:prSet presAssocID="{AA768E7B-D8C5-467D-BA1A-64FA2B7B0297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3531A-ECA7-498C-9620-914EC5333F5F}" type="pres">
      <dgm:prSet presAssocID="{3875A991-C337-4286-8979-069AE932845F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324EFB3-ACFE-49D4-8D24-0ED17CA7E689}" type="pres">
      <dgm:prSet presAssocID="{9B169113-A535-45F0-99D6-2917F1FFFAB6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DD1B3-3DD4-48BD-A27A-0BF7225123BB}" type="pres">
      <dgm:prSet presAssocID="{3AE8EB66-00C2-4CD1-BA81-4D984E531722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D4945-C6D1-4FC7-9F78-F38304B79989}" type="pres">
      <dgm:prSet presAssocID="{F0B50C52-86F9-4E47-900F-372A8D2CEAFE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FA332-B1BA-4C2D-A067-C9CFD2A2A57F}" type="pres">
      <dgm:prSet presAssocID="{DA47F29B-A740-400F-91E3-C8C622AAA20D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5F6653-A778-479B-A6B8-09FA929F6A4F}" type="presOf" srcId="{AA768E7B-D8C5-467D-BA1A-64FA2B7B0297}" destId="{FC42C22B-739D-4E93-8085-E1DF5387C258}" srcOrd="0" destOrd="0" presId="urn:microsoft.com/office/officeart/2005/8/layout/cycle3"/>
    <dgm:cxn modelId="{BA50B7F4-2205-4ECB-BE1B-F37B4768D530}" type="presOf" srcId="{3875A991-C337-4286-8979-069AE932845F}" destId="{AE93531A-ECA7-498C-9620-914EC5333F5F}" srcOrd="0" destOrd="0" presId="urn:microsoft.com/office/officeart/2005/8/layout/cycle3"/>
    <dgm:cxn modelId="{57B92348-FCDD-4399-BAE3-03E54753C9A2}" type="presOf" srcId="{9D00D201-25B5-4096-9707-6E3CE10B63E0}" destId="{64D04844-6B66-4368-9099-C90C38A73049}" srcOrd="0" destOrd="0" presId="urn:microsoft.com/office/officeart/2005/8/layout/cycle3"/>
    <dgm:cxn modelId="{5B8939AB-2E33-4E5A-81F6-471CEC83C880}" srcId="{9D00D201-25B5-4096-9707-6E3CE10B63E0}" destId="{F0B50C52-86F9-4E47-900F-372A8D2CEAFE}" srcOrd="3" destOrd="0" parTransId="{C7E62952-F632-4056-9B3C-AFD4CF5E9F21}" sibTransId="{7F930654-7011-43F0-9C6E-85CAD587D54D}"/>
    <dgm:cxn modelId="{7294303A-C510-47C4-9415-D43B9D5EE0DA}" srcId="{9D00D201-25B5-4096-9707-6E3CE10B63E0}" destId="{9B169113-A535-45F0-99D6-2917F1FFFAB6}" srcOrd="1" destOrd="0" parTransId="{12FB5A4E-1F62-4394-AA4F-50502D90A210}" sibTransId="{C14944FB-D181-4CC6-BFC7-D225A28EE52D}"/>
    <dgm:cxn modelId="{9D2CD579-A6DA-4CA4-9289-8C0FC85CD495}" type="presOf" srcId="{9B169113-A535-45F0-99D6-2917F1FFFAB6}" destId="{4324EFB3-ACFE-49D4-8D24-0ED17CA7E689}" srcOrd="0" destOrd="0" presId="urn:microsoft.com/office/officeart/2005/8/layout/cycle3"/>
    <dgm:cxn modelId="{E1B2850B-2E55-421F-957E-8780142DA58D}" type="presOf" srcId="{DA47F29B-A740-400F-91E3-C8C622AAA20D}" destId="{C83FA332-B1BA-4C2D-A067-C9CFD2A2A57F}" srcOrd="0" destOrd="0" presId="urn:microsoft.com/office/officeart/2005/8/layout/cycle3"/>
    <dgm:cxn modelId="{DE46C9EF-8E55-47B1-A102-9AFE92FBF61F}" srcId="{9D00D201-25B5-4096-9707-6E3CE10B63E0}" destId="{3AE8EB66-00C2-4CD1-BA81-4D984E531722}" srcOrd="2" destOrd="0" parTransId="{8EB3E582-2A50-400B-95A4-FA0CCF60C65F}" sibTransId="{D5FCC5A3-5F0C-4D8D-AB84-9677B152D8B7}"/>
    <dgm:cxn modelId="{E774804F-FE77-48C3-ABF5-F2E9BC0ACDE0}" srcId="{9D00D201-25B5-4096-9707-6E3CE10B63E0}" destId="{DA47F29B-A740-400F-91E3-C8C622AAA20D}" srcOrd="4" destOrd="0" parTransId="{DF6DDEC1-C700-4E89-9FC8-DB6366703DFD}" sibTransId="{4A72678A-C408-4313-8E8A-AC33F12E90F1}"/>
    <dgm:cxn modelId="{D37E1E70-A015-409C-9710-14BE08C3BE1E}" type="presOf" srcId="{3AE8EB66-00C2-4CD1-BA81-4D984E531722}" destId="{F77DD1B3-3DD4-48BD-A27A-0BF7225123BB}" srcOrd="0" destOrd="0" presId="urn:microsoft.com/office/officeart/2005/8/layout/cycle3"/>
    <dgm:cxn modelId="{E744B5C1-FE05-4590-B1EE-E8719D76C1FE}" srcId="{9D00D201-25B5-4096-9707-6E3CE10B63E0}" destId="{AA768E7B-D8C5-467D-BA1A-64FA2B7B0297}" srcOrd="0" destOrd="0" parTransId="{2CBF0AE1-01B3-4BB7-A7FF-C8ED5BFCA161}" sibTransId="{3875A991-C337-4286-8979-069AE932845F}"/>
    <dgm:cxn modelId="{D7B68909-784E-4ADD-B5B1-9E28FB4E23EB}" type="presOf" srcId="{F0B50C52-86F9-4E47-900F-372A8D2CEAFE}" destId="{16BD4945-C6D1-4FC7-9F78-F38304B79989}" srcOrd="0" destOrd="0" presId="urn:microsoft.com/office/officeart/2005/8/layout/cycle3"/>
    <dgm:cxn modelId="{B6945896-ED1E-461C-92D0-20C37F36098C}" type="presParOf" srcId="{64D04844-6B66-4368-9099-C90C38A73049}" destId="{1D4A5A79-E1DE-41F8-869A-EDDE381DAD54}" srcOrd="0" destOrd="0" presId="urn:microsoft.com/office/officeart/2005/8/layout/cycle3"/>
    <dgm:cxn modelId="{B51DA116-6FF7-47ED-998A-1A01D0841499}" type="presParOf" srcId="{1D4A5A79-E1DE-41F8-869A-EDDE381DAD54}" destId="{FC42C22B-739D-4E93-8085-E1DF5387C258}" srcOrd="0" destOrd="0" presId="urn:microsoft.com/office/officeart/2005/8/layout/cycle3"/>
    <dgm:cxn modelId="{F66C7808-CF7C-4319-AE10-97566B5696E7}" type="presParOf" srcId="{1D4A5A79-E1DE-41F8-869A-EDDE381DAD54}" destId="{AE93531A-ECA7-498C-9620-914EC5333F5F}" srcOrd="1" destOrd="0" presId="urn:microsoft.com/office/officeart/2005/8/layout/cycle3"/>
    <dgm:cxn modelId="{28732BA5-7F3F-4723-8F0B-AD530EA47B2A}" type="presParOf" srcId="{1D4A5A79-E1DE-41F8-869A-EDDE381DAD54}" destId="{4324EFB3-ACFE-49D4-8D24-0ED17CA7E689}" srcOrd="2" destOrd="0" presId="urn:microsoft.com/office/officeart/2005/8/layout/cycle3"/>
    <dgm:cxn modelId="{3226849B-209E-4B1B-8ABA-1C4AFBA5935E}" type="presParOf" srcId="{1D4A5A79-E1DE-41F8-869A-EDDE381DAD54}" destId="{F77DD1B3-3DD4-48BD-A27A-0BF7225123BB}" srcOrd="3" destOrd="0" presId="urn:microsoft.com/office/officeart/2005/8/layout/cycle3"/>
    <dgm:cxn modelId="{1D46D8F9-8E20-4955-B95B-45E45632D2A3}" type="presParOf" srcId="{1D4A5A79-E1DE-41F8-869A-EDDE381DAD54}" destId="{16BD4945-C6D1-4FC7-9F78-F38304B79989}" srcOrd="4" destOrd="0" presId="urn:microsoft.com/office/officeart/2005/8/layout/cycle3"/>
    <dgm:cxn modelId="{F15A576E-8513-4948-BC8E-EE6DAC755AFD}" type="presParOf" srcId="{1D4A5A79-E1DE-41F8-869A-EDDE381DAD54}" destId="{C83FA332-B1BA-4C2D-A067-C9CFD2A2A57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93531A-ECA7-498C-9620-914EC5333F5F}">
      <dsp:nvSpPr>
        <dsp:cNvPr id="0" name=""/>
        <dsp:cNvSpPr/>
      </dsp:nvSpPr>
      <dsp:spPr>
        <a:xfrm>
          <a:off x="1020730" y="-22083"/>
          <a:ext cx="4054539" cy="4054539"/>
        </a:xfrm>
        <a:prstGeom prst="circularArrow">
          <a:avLst>
            <a:gd name="adj1" fmla="val 5544"/>
            <a:gd name="adj2" fmla="val 330680"/>
            <a:gd name="adj3" fmla="val 13815233"/>
            <a:gd name="adj4" fmla="val 1736208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2C22B-739D-4E93-8085-E1DF5387C258}">
      <dsp:nvSpPr>
        <dsp:cNvPr id="0" name=""/>
        <dsp:cNvSpPr/>
      </dsp:nvSpPr>
      <dsp:spPr>
        <a:xfrm>
          <a:off x="2114847" y="1515"/>
          <a:ext cx="1866304" cy="933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Я, Моя семья</a:t>
          </a:r>
          <a:endParaRPr lang="ru-RU" sz="2300" kern="1200" dirty="0"/>
        </a:p>
      </dsp:txBody>
      <dsp:txXfrm>
        <a:off x="2114847" y="1515"/>
        <a:ext cx="1866304" cy="933152"/>
      </dsp:txXfrm>
    </dsp:sp>
    <dsp:sp modelId="{4324EFB3-ACFE-49D4-8D24-0ED17CA7E689}">
      <dsp:nvSpPr>
        <dsp:cNvPr id="0" name=""/>
        <dsp:cNvSpPr/>
      </dsp:nvSpPr>
      <dsp:spPr>
        <a:xfrm>
          <a:off x="3759238" y="1196235"/>
          <a:ext cx="1866304" cy="933152"/>
        </a:xfrm>
        <a:prstGeom prst="roundRect">
          <a:avLst/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Детский сад</a:t>
          </a:r>
          <a:endParaRPr lang="ru-RU" sz="2300" kern="1200" dirty="0"/>
        </a:p>
      </dsp:txBody>
      <dsp:txXfrm>
        <a:off x="3759238" y="1196235"/>
        <a:ext cx="1866304" cy="933152"/>
      </dsp:txXfrm>
    </dsp:sp>
    <dsp:sp modelId="{F77DD1B3-3DD4-48BD-A27A-0BF7225123BB}">
      <dsp:nvSpPr>
        <dsp:cNvPr id="0" name=""/>
        <dsp:cNvSpPr/>
      </dsp:nvSpPr>
      <dsp:spPr>
        <a:xfrm>
          <a:off x="3131137" y="3129332"/>
          <a:ext cx="1866304" cy="933152"/>
        </a:xfrm>
        <a:prstGeom prst="roundRect">
          <a:avLst/>
        </a:prstGeom>
        <a:solidFill>
          <a:schemeClr val="accent2">
            <a:hueOff val="-4533601"/>
            <a:satOff val="2618"/>
            <a:lumOff val="-4804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Моё село</a:t>
          </a:r>
          <a:endParaRPr lang="ru-RU" sz="2300" kern="1200" dirty="0"/>
        </a:p>
      </dsp:txBody>
      <dsp:txXfrm>
        <a:off x="3131137" y="3129332"/>
        <a:ext cx="1866304" cy="933152"/>
      </dsp:txXfrm>
    </dsp:sp>
    <dsp:sp modelId="{16BD4945-C6D1-4FC7-9F78-F38304B79989}">
      <dsp:nvSpPr>
        <dsp:cNvPr id="0" name=""/>
        <dsp:cNvSpPr/>
      </dsp:nvSpPr>
      <dsp:spPr>
        <a:xfrm>
          <a:off x="1098558" y="3129332"/>
          <a:ext cx="1866304" cy="933152"/>
        </a:xfrm>
        <a:prstGeom prst="roundRect">
          <a:avLst/>
        </a:prstGeom>
        <a:solidFill>
          <a:schemeClr val="accent2">
            <a:hueOff val="-6800402"/>
            <a:satOff val="3927"/>
            <a:lumOff val="-7205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Традиции</a:t>
          </a:r>
          <a:endParaRPr lang="ru-RU" sz="2300" kern="1200" dirty="0"/>
        </a:p>
      </dsp:txBody>
      <dsp:txXfrm>
        <a:off x="1098558" y="3129332"/>
        <a:ext cx="1866304" cy="933152"/>
      </dsp:txXfrm>
    </dsp:sp>
    <dsp:sp modelId="{C83FA332-B1BA-4C2D-A067-C9CFD2A2A57F}">
      <dsp:nvSpPr>
        <dsp:cNvPr id="0" name=""/>
        <dsp:cNvSpPr/>
      </dsp:nvSpPr>
      <dsp:spPr>
        <a:xfrm>
          <a:off x="470456" y="1196235"/>
          <a:ext cx="1866304" cy="933152"/>
        </a:xfrm>
        <a:prstGeom prst="roundRect">
          <a:avLst/>
        </a:prstGeom>
        <a:solidFill>
          <a:schemeClr val="accent2">
            <a:hueOff val="-9067202"/>
            <a:satOff val="5236"/>
            <a:lumOff val="-9607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Родина- Россия</a:t>
          </a:r>
          <a:endParaRPr lang="ru-RU" sz="2300" kern="1200" dirty="0"/>
        </a:p>
      </dsp:txBody>
      <dsp:txXfrm>
        <a:off x="470456" y="1196235"/>
        <a:ext cx="1866304" cy="933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90ACC-A851-45B9-AA64-C8E6F634BF4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50DAE-DA2C-4FD0-B237-8452F02DED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34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50DAE-DA2C-4FD0-B237-8452F02DED8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3000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ла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Восп Года  20\DSC03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2572891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95936" y="764704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Творческая</a:t>
            </a:r>
            <a:b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ru-RU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презентация</a:t>
            </a:r>
          </a:p>
          <a:p>
            <a:pPr algn="ctr"/>
            <a:endParaRPr lang="ru-RU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воспитателя </a:t>
            </a:r>
            <a:b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МБДОУ «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Большеигнатовский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 детский сад комбинированного вида»</a:t>
            </a:r>
            <a:b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Звонцовой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 Татьяны Ивановны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76312850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P1170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4320480" cy="3240360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777\Desktop\P1170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92696"/>
            <a:ext cx="33270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C:\Users\777\Desktop\P11707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338251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C:\Users\777\Desktop\P11707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01008"/>
            <a:ext cx="381642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777\Desktop\фотки на конкурс\день победы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45024"/>
            <a:ext cx="405435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777\Desktop\DSC018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48186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777\Desktop\ПЕЧАТЬ\DSC01820.JPG"/>
          <p:cNvPicPr>
            <a:picLocks noChangeAspect="1" noChangeArrowheads="1"/>
          </p:cNvPicPr>
          <p:nvPr/>
        </p:nvPicPr>
        <p:blipFill>
          <a:blip r:embed="rId4" cstate="print"/>
          <a:srcRect l="4359" b="7012"/>
          <a:stretch>
            <a:fillRect/>
          </a:stretch>
        </p:blipFill>
        <p:spPr bwMode="auto">
          <a:xfrm>
            <a:off x="3995936" y="260648"/>
            <a:ext cx="474001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777\Desktop\21.06.17\DSC01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1439">
            <a:off x="804051" y="298927"/>
            <a:ext cx="2586709" cy="280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3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Газета Д С\DSC008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4819596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E:\Газета Д С\DSC007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49999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777\Desktop\фотки на конкурс\4 (5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105275" cy="307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777\Desktop\фотки на конкурс\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2656"/>
            <a:ext cx="421424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777\Desktop\P11100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1044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777\Desktop\P7290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4043680" cy="303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777\Desktop\P11806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42119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777\Desktop\DSC016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02842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548680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Осенины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именины»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404665"/>
            <a:ext cx="2952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Масленица!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611560" y="3622810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«23 февраля»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3573016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Матери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777\Desktop\фотки на конкурс\1 (9).jpg"/>
          <p:cNvPicPr/>
          <p:nvPr/>
        </p:nvPicPr>
        <p:blipFill>
          <a:blip r:embed="rId2" cstate="print"/>
          <a:srcRect t="8621"/>
          <a:stretch>
            <a:fillRect/>
          </a:stretch>
        </p:blipFill>
        <p:spPr bwMode="auto">
          <a:xfrm>
            <a:off x="323528" y="332656"/>
            <a:ext cx="4454525" cy="3052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777\Desktop\фотки на конкурс\54.jpg"/>
          <p:cNvPicPr/>
          <p:nvPr/>
        </p:nvPicPr>
        <p:blipFill>
          <a:blip r:embed="rId3" cstate="print"/>
          <a:srcRect b="13043"/>
          <a:stretch>
            <a:fillRect/>
          </a:stretch>
        </p:blipFill>
        <p:spPr bwMode="auto">
          <a:xfrm>
            <a:off x="323528" y="3429000"/>
            <a:ext cx="45849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777\Desktop\фотки на конкурс\1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4012307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3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P123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08920"/>
            <a:ext cx="2808312" cy="374441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-309780"/>
            <a:ext cx="842493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Региональный модуль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в Мордовии живём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Важно приобщать детей к истокам национальной культуры, знакомить с культурным наследием родного края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Внедрение регионального компонента происходит не только в учебном процессе, но и в ходе праздников. На праздниках звучат эрзянские песни, дети играют в мордовские подвижные игры. В «Комнате мордовского быта» дети имеют возможность соприкоснуться со старинной утварью эрзянской семьи, рассмотреть домотканую одежду. Воспитывается любовь к эрзянскому народу, его обычаям и традициям.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F:\IMG_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6287"/>
            <a:ext cx="4735523" cy="3551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Музей\DSC02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5035298" cy="3130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777\Desktop\Музей\DSC02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83968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C:\Users\777\Desktop\Музей\DSC02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284984"/>
            <a:ext cx="441649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Users\777\Desktop\Музей\DSC02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0648"/>
            <a:ext cx="4320481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777\Desktop\Музей\DSC02595.JPG"/>
          <p:cNvPicPr>
            <a:picLocks noChangeAspect="1" noChangeArrowheads="1"/>
          </p:cNvPicPr>
          <p:nvPr/>
        </p:nvPicPr>
        <p:blipFill>
          <a:blip r:embed="rId2" cstate="print"/>
          <a:srcRect l="1399" t="8876" r="2088"/>
          <a:stretch>
            <a:fillRect/>
          </a:stretch>
        </p:blipFill>
        <p:spPr bwMode="auto">
          <a:xfrm>
            <a:off x="251519" y="3573016"/>
            <a:ext cx="5089537" cy="3029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777\Desktop\Музей\DSC02570.JPG"/>
          <p:cNvPicPr>
            <a:picLocks noChangeAspect="1" noChangeArrowheads="1"/>
          </p:cNvPicPr>
          <p:nvPr/>
        </p:nvPicPr>
        <p:blipFill>
          <a:blip r:embed="rId3" cstate="print"/>
          <a:srcRect t="2381" r="39507" b="16086"/>
          <a:stretch>
            <a:fillRect/>
          </a:stretch>
        </p:blipFill>
        <p:spPr bwMode="auto">
          <a:xfrm>
            <a:off x="5508104" y="3356992"/>
            <a:ext cx="3156917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777\Desktop\Музей\DSC02579.JPG"/>
          <p:cNvPicPr>
            <a:picLocks noChangeAspect="1" noChangeArrowheads="1"/>
          </p:cNvPicPr>
          <p:nvPr/>
        </p:nvPicPr>
        <p:blipFill>
          <a:blip r:embed="rId4" cstate="print"/>
          <a:srcRect t="10554"/>
          <a:stretch>
            <a:fillRect/>
          </a:stretch>
        </p:blipFill>
        <p:spPr bwMode="auto">
          <a:xfrm>
            <a:off x="251520" y="260648"/>
            <a:ext cx="4968552" cy="333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777\Desktop\Музей\DSC02607.JPG"/>
          <p:cNvPicPr>
            <a:picLocks noChangeAspect="1" noChangeArrowheads="1"/>
          </p:cNvPicPr>
          <p:nvPr/>
        </p:nvPicPr>
        <p:blipFill>
          <a:blip r:embed="rId5" cstate="print"/>
          <a:srcRect l="7265" t="5075" r="2653"/>
          <a:stretch>
            <a:fillRect/>
          </a:stretch>
        </p:blipFill>
        <p:spPr bwMode="auto">
          <a:xfrm>
            <a:off x="4716016" y="260648"/>
            <a:ext cx="419116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DSC02690.JPG"/>
          <p:cNvPicPr>
            <a:picLocks noChangeAspect="1" noChangeArrowheads="1"/>
          </p:cNvPicPr>
          <p:nvPr/>
        </p:nvPicPr>
        <p:blipFill>
          <a:blip r:embed="rId2" cstate="print"/>
          <a:srcRect b="16114"/>
          <a:stretch>
            <a:fillRect/>
          </a:stretch>
        </p:blipFill>
        <p:spPr bwMode="auto">
          <a:xfrm>
            <a:off x="323528" y="1988840"/>
            <a:ext cx="849694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C:\Users\777\Desktop\ЭрзКель 18\DSC02687.JPG"/>
          <p:cNvPicPr>
            <a:picLocks noChangeAspect="1" noChangeArrowheads="1"/>
          </p:cNvPicPr>
          <p:nvPr/>
        </p:nvPicPr>
        <p:blipFill>
          <a:blip r:embed="rId3" cstate="print"/>
          <a:srcRect l="2985" t="17155" r="13433" b="7907"/>
          <a:stretch>
            <a:fillRect/>
          </a:stretch>
        </p:blipFill>
        <p:spPr bwMode="auto">
          <a:xfrm>
            <a:off x="323528" y="188640"/>
            <a:ext cx="417646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777\Desktop\ЭрзКель 18\DSC02679.JPG"/>
          <p:cNvPicPr>
            <a:picLocks noChangeAspect="1" noChangeArrowheads="1"/>
          </p:cNvPicPr>
          <p:nvPr/>
        </p:nvPicPr>
        <p:blipFill>
          <a:blip r:embed="rId4" cstate="print"/>
          <a:srcRect t="5871" b="6720"/>
          <a:stretch>
            <a:fillRect/>
          </a:stretch>
        </p:blipFill>
        <p:spPr bwMode="auto">
          <a:xfrm>
            <a:off x="4499992" y="188640"/>
            <a:ext cx="428396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Дошкольное воспитание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- это основа для развития личности ребёнка. И от того, как мы будем воспитывать малыша, зависит его дальнейшая жизнь. Нравственно-патриотическое воспитание детей дошкольного возраста -  это  сложный  педагогический процесс, который требует профессионального подхода.                                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проекта.</a:t>
            </a:r>
          </a:p>
          <a:p>
            <a:pPr lvl="0">
              <a:buNone/>
            </a:pPr>
            <a:r>
              <a:rPr lang="ru-RU" sz="1400" dirty="0" smtClean="0"/>
              <a:t> 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 бы не менялось общество, воспитание у подрастающего поколения любви к своей стране, гордости за нее, необходимо всегда.   Нравственно-патриотическое воспитание ребенка дошкольника  - сложный педагогический процесс. В основе его лежит чувство Родины... Оно начинается у ребенка с отношения к семье, к самым близким людям — к матери, отцу, бабушке, дедушке. Это корни, связывающие его с родным домом и ближайшим окружением.  Любовь к Родине, привязанность к родной земле, родному языку, культуре, традициям лучше всего воспитываются в дошкольном возрасте. Ведь дети очень восприимчивы к словам и действиям. Поэтому работу по воспитанию патриотических чувств актуально вести в ДУ в процессе систематической, целенаправленной работы. Только таким образом  у детей может быть сформирован фундамент знаний, представлений для дальнейшего роста истинного патриота.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P130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924944"/>
            <a:ext cx="4992554" cy="3744416"/>
          </a:xfrm>
          <a:prstGeom prst="rect">
            <a:avLst/>
          </a:prstGeom>
          <a:noFill/>
        </p:spPr>
      </p:pic>
      <p:pic>
        <p:nvPicPr>
          <p:cNvPr id="4" name="Picture 3" descr="C:\Users\777\Desktop\P1300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184576" cy="3888432"/>
          </a:xfrm>
          <a:prstGeom prst="round2DiagRect">
            <a:avLst/>
          </a:prstGeom>
          <a:noFill/>
        </p:spPr>
      </p:pic>
      <p:pic>
        <p:nvPicPr>
          <p:cNvPr id="2050" name="Picture 2" descr="C:\Users\777\Desktop\DSC03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2790163" cy="2780929"/>
          </a:xfrm>
          <a:prstGeom prst="rect">
            <a:avLst/>
          </a:prstGeom>
          <a:noFill/>
        </p:spPr>
      </p:pic>
      <p:pic>
        <p:nvPicPr>
          <p:cNvPr id="2051" name="Picture 3" descr="C:\Users\777\Desktop\getImage03EOZZP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2716300" cy="27089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067" y="5877272"/>
            <a:ext cx="8183880" cy="69410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Эрзянь</a:t>
            </a:r>
            <a:r>
              <a:rPr lang="ru-RU" sz="4000" dirty="0" smtClean="0"/>
              <a:t> </a:t>
            </a:r>
            <a:r>
              <a:rPr lang="ru-RU" sz="4000" dirty="0" err="1" smtClean="0"/>
              <a:t>келень</a:t>
            </a:r>
            <a:r>
              <a:rPr lang="ru-RU" sz="4000" dirty="0" smtClean="0"/>
              <a:t> </a:t>
            </a:r>
            <a:r>
              <a:rPr lang="ru-RU" sz="4000" dirty="0" err="1" smtClean="0"/>
              <a:t>чи</a:t>
            </a:r>
            <a:r>
              <a:rPr lang="ru-RU" sz="4000" dirty="0" smtClean="0"/>
              <a:t> </a:t>
            </a:r>
            <a:r>
              <a:rPr lang="ru-RU" sz="4000" dirty="0" err="1" smtClean="0"/>
              <a:t>марто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1028" name="Picture 4" descr="C:\Users\777\Desktop\P1300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33806" cy="56268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777\Pictures\патроит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777\Pictures\патриот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15" y="1700808"/>
            <a:ext cx="7885981" cy="3024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1344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- формирование общей культуры, нравственных, эстетических и личностных качеств, организация эффективной системы работы по формированию у детей  дошкольного возраста чувства патриотизма и активной гражданской позиции.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- объединение обучения и воспитания в целостный образовательный процесс на  основе нравственных и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ценностей и принятых в обществе правил и норм поведения в интересах человека, семьи, общества;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- воспитывать у детей любовь и уважение к семье, людям труда, к народной культуре, народным традициям, фольклору, к Родине, родному краю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- способствовать совместной деятельности родителей и детей в условиях семьи и детского сада.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- вовлечение семьи в образовательный процесс.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23528" y="189109"/>
            <a:ext cx="8424936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Формат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проекта: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творческий,  познавательный,  групповой.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  участников  проектной  деятельности: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педагоги,  дети,  родители.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Целевая  группа: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 5-7 лет.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Интеграция: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познавательная,  социально-коммуникативная, физическая  культура,  художественно-эстетическая.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долгосрочный.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Этапы: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информационный, практический</a:t>
            </a:r>
            <a:r>
              <a:rPr lang="ru-RU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итоговый.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Прогнозируемые  результаты  реализации  проекта: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ети  испытывают  гордость  за  свою  страну,  интересуются  историей  Родины.   -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нают  традиции  родного  села,  символику  России,  Мордовии.  У  детей  более  глубокие  знания  о  России, о Мордовии.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 родителей: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∙   повышение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педагогической культуры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интерес  к  событиям,  происходящим  в  детском  саду;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∙   изменение  приоритетов  родителей  в  вопросе  нравственно-патриотического  воспитания 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 педагогов: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∙   повышение  уровня  педагогического  мастерства.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∙   совершенствование  системы  взаимодействия  между  детьми,  родителями  и  педагогами.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∙   заинтересованность    педагогов  проектным  методом.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777\Desktop\P11806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140968"/>
            <a:ext cx="421766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777\Desktop\P1180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4056450" cy="304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23528" y="624126"/>
            <a:ext cx="84969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Совместные  с родителями выставки и сюжетные игры, ф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ормируют у детей представления об армии, о родах войск,  об особенностях военной службы (солдаты тренируются, чтобы быть сильными, умелыми, учатся метко стрелять, преодолевать препятствия и т.д.).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Воспитывают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чувство гордости за свою армию,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своих родных, желание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быть похожими на сильных, смелых российских воинов.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DSC03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DSC03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896" y="332656"/>
            <a:ext cx="8726209" cy="62646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подг 21\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24936" cy="64087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23528" y="-70798"/>
            <a:ext cx="849694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родина – Россия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Знакомство дошкольников с родным селом и родной страной – процесс длительный и сложный. Он не может происходить от случая к случаю. Постепенно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ребёнок знакомится с детским садом, родной улицей, селом, а затем со своей страной , её столицей и символами.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Учитывается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комплексный подход  к вопросу формирования у детей чувства патриотизма: взаимосвязь различных областей, форм, методов и средств воспитания.  Широко используются такие формы организации деятельности детей: тематические занятия, наблюдения, экскурсии, посещение музеев.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2218</TotalTime>
  <Words>375</Words>
  <Application>Microsoft Office PowerPoint</Application>
  <PresentationFormat>Экран (4:3)</PresentationFormat>
  <Paragraphs>47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Эрзянь келень чи марто!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презентация воспитателя МБДОУ «Большеигнатовский детский сад комбинированного вида» Звонцовой Татьяны Ивановны</dc:title>
  <dc:creator>777</dc:creator>
  <cp:lastModifiedBy>777</cp:lastModifiedBy>
  <cp:revision>426</cp:revision>
  <dcterms:created xsi:type="dcterms:W3CDTF">2017-02-12T08:49:44Z</dcterms:created>
  <dcterms:modified xsi:type="dcterms:W3CDTF">2022-04-10T08:33:59Z</dcterms:modified>
</cp:coreProperties>
</file>