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70" r:id="rId4"/>
    <p:sldId id="261" r:id="rId5"/>
    <p:sldId id="262" r:id="rId6"/>
    <p:sldId id="263" r:id="rId7"/>
    <p:sldId id="271" r:id="rId8"/>
    <p:sldId id="272" r:id="rId9"/>
    <p:sldId id="273" r:id="rId10"/>
    <p:sldId id="264" r:id="rId11"/>
    <p:sldId id="266" r:id="rId12"/>
    <p:sldId id="267" r:id="rId13"/>
    <p:sldId id="274" r:id="rId14"/>
    <p:sldId id="275" r:id="rId15"/>
    <p:sldId id="269" r:id="rId16"/>
    <p:sldId id="26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05D0-D306-4CF6-83E8-3C2626409DEF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9BB5A-3E3A-4B19-BE2E-50AD04CAB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4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2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2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2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BB5A-3E3A-4B19-BE2E-50AD04CAB7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5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0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1475656" y="440026"/>
            <a:ext cx="727804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3000"/>
              </a:spcBef>
            </a:pPr>
            <a:r>
              <a:rPr lang="ru-RU" altLang="ru-RU" sz="36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Учитель года - </a:t>
            </a:r>
            <a:r>
              <a:rPr lang="ru-RU" altLang="ru-RU" sz="36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2017 </a:t>
            </a:r>
            <a:endParaRPr lang="ru-RU" altLang="ru-RU" sz="36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8731" name="Picture 11" descr="pelikan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07"/>
          <a:stretch>
            <a:fillRect/>
          </a:stretch>
        </p:blipFill>
        <p:spPr bwMode="auto">
          <a:xfrm>
            <a:off x="7380312" y="1041883"/>
            <a:ext cx="1474464" cy="123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6586" y="2356217"/>
            <a:ext cx="7163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663300"/>
                </a:solidFill>
                <a:latin typeface="Bookman Old Style" pitchFamily="18" charset="0"/>
              </a:rPr>
              <a:t>«Школа – </a:t>
            </a:r>
            <a:endParaRPr lang="ru-RU" sz="3200" b="1" i="1" dirty="0" smtClean="0">
              <a:solidFill>
                <a:srgbClr val="663300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663300"/>
                </a:solidFill>
                <a:latin typeface="Bookman Old Style" pitchFamily="18" charset="0"/>
              </a:rPr>
              <a:t>территория мастерства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663300"/>
                </a:solidFill>
                <a:latin typeface="Bookman Old Style" pitchFamily="18" charset="0"/>
              </a:rPr>
              <a:t>и </a:t>
            </a:r>
            <a:r>
              <a:rPr lang="ru-RU" sz="3200" b="1" i="1" dirty="0">
                <a:solidFill>
                  <a:srgbClr val="663300"/>
                </a:solidFill>
                <a:latin typeface="Bookman Old Style" pitchFamily="18" charset="0"/>
              </a:rPr>
              <a:t>творчества будущего</a:t>
            </a:r>
            <a:r>
              <a:rPr lang="ru-RU" sz="3200" b="1" i="1" dirty="0" smtClean="0">
                <a:solidFill>
                  <a:srgbClr val="663300"/>
                </a:solidFill>
                <a:latin typeface="Bookman Old Style" pitchFamily="18" charset="0"/>
              </a:rPr>
              <a:t>»</a:t>
            </a:r>
            <a:endParaRPr lang="ru-RU" sz="3200" b="1" i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8" y="4189318"/>
            <a:ext cx="697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>
                <a:solidFill>
                  <a:srgbClr val="663300"/>
                </a:solidFill>
                <a:latin typeface="Bookman Old Style" pitchFamily="18" charset="0"/>
              </a:rPr>
              <a:t>Конкурсное задание «Методический семинар</a:t>
            </a:r>
            <a:r>
              <a:rPr lang="ru-RU" sz="2000" b="1" i="1" dirty="0" smtClean="0">
                <a:solidFill>
                  <a:srgbClr val="663300"/>
                </a:solidFill>
                <a:latin typeface="Bookman Old Style" pitchFamily="18" charset="0"/>
              </a:rPr>
              <a:t>»</a:t>
            </a:r>
            <a:endParaRPr lang="ru-RU" sz="2000" b="1" i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153769"/>
            <a:ext cx="5909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 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Кандралеева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Р.Р.,</a:t>
            </a:r>
          </a:p>
          <a:p>
            <a:pPr algn="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МБОУ «Латышовская СОШ»</a:t>
            </a:r>
          </a:p>
          <a:p>
            <a:pPr algn="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Кадошкинского муниципального района</a:t>
            </a:r>
          </a:p>
          <a:p>
            <a:pPr algn="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Республики Мордовия</a:t>
            </a:r>
          </a:p>
        </p:txBody>
      </p:sp>
    </p:spTree>
    <p:extLst>
      <p:ext uri="{BB962C8B-B14F-4D97-AF65-F5344CB8AC3E}">
        <p14:creationId xmlns:p14="http://schemas.microsoft.com/office/powerpoint/2010/main" val="196753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260648"/>
            <a:ext cx="3816424" cy="62646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Наиболее эффективные </a:t>
            </a:r>
            <a:r>
              <a:rPr lang="ru-RU" sz="26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и продуктивные на сегодняшнее время следующие методы формирования учебной деятельности: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2900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ИЛЛЮСТРАТИВНО-ОБЪЯСНИТЕЛЬНЫЕ</a:t>
            </a:r>
            <a:r>
              <a:rPr lang="en-US" sz="2900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29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Отражают </a:t>
            </a:r>
            <a:r>
              <a:rPr lang="ru-RU" sz="29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деятельность учителя и ученика, состоящую в том, что учитель сообщает готовую информацию разными путями, с использованием демонстраций, а учащиеся воспринимают, осмысливают и запоминают ее. При необходимости воспроизводят полученные знания.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4939"/>
            <a:ext cx="4248471" cy="3186354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47002"/>
            <a:ext cx="4169523" cy="312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08" y="260649"/>
            <a:ext cx="4248471" cy="3186353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6" t="-4352" r="1996" b="4352"/>
          <a:stretch/>
        </p:blipFill>
        <p:spPr>
          <a:xfrm>
            <a:off x="4720209" y="3220872"/>
            <a:ext cx="4165328" cy="329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24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511311"/>
            <a:ext cx="3420380" cy="60930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РЕПРОДУКТИВНЫЕ</a:t>
            </a:r>
            <a:r>
              <a:rPr lang="ru-RU" b="1" i="1" u="sng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Способствуют </a:t>
            </a: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усвоению знаний (на основе заучивания), умений и навыков (через систему упражнений). При этом управленческая деятельность учителя состоит в подборе необходимых инструкций, алгоритмов и других заданий, обеспечивающих многократное воспроизведение знаний и умений по образцу.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3653"/>
            <a:ext cx="4041774" cy="3031331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562298"/>
            <a:ext cx="4257798" cy="3042049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46151"/>
            <a:ext cx="4149786" cy="3112339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277482"/>
            <a:ext cx="4257011" cy="33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3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32656"/>
            <a:ext cx="748883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ИССЛЕДОВАТЕЛЬСКИЕ</a:t>
            </a:r>
            <a:endParaRPr lang="en-US" sz="2200" b="1" i="1" u="sng" dirty="0" smtClean="0">
              <a:solidFill>
                <a:srgbClr val="FF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Д</a:t>
            </a:r>
            <a:r>
              <a:rPr lang="ru-RU" sz="22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обывание </a:t>
            </a:r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знаний и умений путем проведения наблюдений, постановки опытов, измерения, путем самостоятельного нахождения исходных данных, прогнозирования результатов работы.</a:t>
            </a:r>
          </a:p>
          <a:p>
            <a:pPr marL="0" indent="0">
              <a:buNone/>
            </a:pPr>
            <a:endParaRPr lang="ru-RU" sz="2200" b="1" i="1" dirty="0">
              <a:solidFill>
                <a:srgbClr val="6633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7" y="2507978"/>
            <a:ext cx="5471149" cy="410336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07978"/>
            <a:ext cx="5492633" cy="4119474"/>
          </a:xfrm>
        </p:spPr>
      </p:pic>
    </p:spTree>
    <p:extLst>
      <p:ext uri="{BB962C8B-B14F-4D97-AF65-F5344CB8AC3E}">
        <p14:creationId xmlns:p14="http://schemas.microsoft.com/office/powerpoint/2010/main" val="142494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32656"/>
            <a:ext cx="748883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ИССЛЕДОВАТЕЛЬСКИЕ</a:t>
            </a:r>
            <a:endParaRPr lang="en-US" sz="2200" b="1" i="1" u="sng" dirty="0" smtClean="0">
              <a:solidFill>
                <a:srgbClr val="FF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Д</a:t>
            </a:r>
            <a:r>
              <a:rPr lang="ru-RU" sz="22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обывание </a:t>
            </a:r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знаний и умений путем проведения наблюдений, постановки опытов, измерения, путем самостоятельного нахождения исходных данных, прогнозирования результатов работы.</a:t>
            </a:r>
          </a:p>
          <a:p>
            <a:pPr marL="0" indent="0">
              <a:buNone/>
            </a:pPr>
            <a:endParaRPr lang="ru-RU" sz="2200" b="1" i="1" dirty="0">
              <a:solidFill>
                <a:srgbClr val="6633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7" y="2507979"/>
            <a:ext cx="5471149" cy="410336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07978"/>
            <a:ext cx="5492632" cy="4119474"/>
          </a:xfrm>
        </p:spPr>
      </p:pic>
    </p:spTree>
    <p:extLst>
      <p:ext uri="{BB962C8B-B14F-4D97-AF65-F5344CB8AC3E}">
        <p14:creationId xmlns:p14="http://schemas.microsoft.com/office/powerpoint/2010/main" val="222508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332656"/>
            <a:ext cx="748883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u="sng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ИССЛЕДОВАТЕЛЬСКИЕ</a:t>
            </a:r>
            <a:endParaRPr lang="en-US" sz="2200" b="1" i="1" u="sng" dirty="0" smtClean="0">
              <a:solidFill>
                <a:srgbClr val="FF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Д</a:t>
            </a:r>
            <a:r>
              <a:rPr lang="ru-RU" sz="22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обывание </a:t>
            </a:r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знаний и умений путем проведения наблюдений, постановки опытов, измерения, путем самостоятельного нахождения исходных данных, прогнозирования результатов работы.</a:t>
            </a:r>
          </a:p>
          <a:p>
            <a:pPr marL="0" indent="0">
              <a:buNone/>
            </a:pPr>
            <a:endParaRPr lang="ru-RU" sz="2200" b="1" i="1" dirty="0">
              <a:solidFill>
                <a:srgbClr val="6633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7" y="2507979"/>
            <a:ext cx="5471149" cy="410336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07978"/>
            <a:ext cx="5492631" cy="4119474"/>
          </a:xfrm>
        </p:spPr>
      </p:pic>
    </p:spTree>
    <p:extLst>
      <p:ext uri="{BB962C8B-B14F-4D97-AF65-F5344CB8AC3E}">
        <p14:creationId xmlns:p14="http://schemas.microsoft.com/office/powerpoint/2010/main" val="184450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188640"/>
            <a:ext cx="7958077" cy="30963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Новые технологии, электронные образовательные ресурсы оказывают огромную помощь в достижении поставленных целей не просто репродуктивной передаче знаний, умений и навыков от учителя к ученику, а в формировании и развитии способностей ученика самостоятельно ставить учебную проблему, формулировать алгоритм ее решения, контролировать процесс и оценивать полученный результат, одним словом, научить учиться.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60533"/>
            <a:ext cx="4573701" cy="3430277"/>
          </a:xfr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142760"/>
            <a:ext cx="4573701" cy="34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1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01582" y="260648"/>
            <a:ext cx="777686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Анализируя свою работу, я заметила, что не совсем заметно для себя и окружающих в условиях  реализации ФГОС,  педагоги стали   выступать не только в роли учителя, но и в роли:</a:t>
            </a:r>
          </a:p>
          <a:p>
            <a:pPr lvl="0"/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ИНСТРУКТОРА (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человека, который систематически ведет со школьниками индивидуально-групповую работу по разработке, согласованию, оценке хода и результатов выполнения  учебной работы);</a:t>
            </a:r>
          </a:p>
          <a:p>
            <a:pPr lvl="0"/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НАСТАВНИКА (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человека, умеющего оказывать адресную помощь ребенку, не избавляя его от проблемной ситуации, а, помогая ее преодолеть</a:t>
            </a: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);</a:t>
            </a:r>
            <a:endParaRPr lang="ru-RU" sz="1800" b="1" i="1" dirty="0">
              <a:solidFill>
                <a:srgbClr val="6633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43610"/>
            <a:ext cx="4029703" cy="3022278"/>
          </a:xfr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82" y="3573015"/>
            <a:ext cx="3990498" cy="29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83946" y="404664"/>
            <a:ext cx="7416824" cy="2808312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КОНСУЛЬТАНТА (специалиста, способного  обсудить учебную задачу, дать консультацию по различным вопросам);</a:t>
            </a:r>
          </a:p>
          <a:p>
            <a:pPr lvl="0"/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КУРАТОРА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(участника образовательного процесса, главной целью которого является создание условий для приобретения детьми жизненного опыта (обобщения, выбора, ответственного поведения) и  жизненных ценностей</a:t>
            </a: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);</a:t>
            </a:r>
            <a:endParaRPr lang="ru-RU" sz="1800" b="1" i="1" dirty="0">
              <a:solidFill>
                <a:srgbClr val="6633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"/>
          <a:stretch/>
        </p:blipFill>
        <p:spPr>
          <a:xfrm>
            <a:off x="1475656" y="2945023"/>
            <a:ext cx="3821961" cy="3629138"/>
          </a:xfrm>
          <a:prstGeom prst="rect">
            <a:avLst/>
          </a:prstGeom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3607952" cy="3607952"/>
          </a:xfrm>
          <a:prstGeom prst="rect">
            <a:avLst/>
          </a:prstGeom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787596" cy="35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2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75656" y="620688"/>
            <a:ext cx="7416824" cy="64807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ПОМОЩНИКА</a:t>
            </a:r>
            <a:endParaRPr lang="ru-RU" sz="1800" b="1" i="1" dirty="0">
              <a:solidFill>
                <a:srgbClr val="6633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124744"/>
            <a:ext cx="4248474" cy="3186356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96" y="2708920"/>
            <a:ext cx="5151011" cy="3863259"/>
          </a:xfrm>
        </p:spPr>
      </p:pic>
    </p:spTree>
    <p:extLst>
      <p:ext uri="{BB962C8B-B14F-4D97-AF65-F5344CB8AC3E}">
        <p14:creationId xmlns:p14="http://schemas.microsoft.com/office/powerpoint/2010/main" val="306343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93503" y="260648"/>
            <a:ext cx="8229600" cy="57606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663300"/>
                </a:solidFill>
                <a:latin typeface="Bookman Old Style" pitchFamily="18" charset="0"/>
              </a:rPr>
              <a:t>Индивидом рождаются.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86" y="1200328"/>
            <a:ext cx="2767492" cy="2443267"/>
          </a:xfrm>
        </p:spPr>
      </p:pic>
      <p:pic>
        <p:nvPicPr>
          <p:cNvPr id="12" name="Объект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48" y="3573016"/>
            <a:ext cx="7103319" cy="2469511"/>
          </a:xfrm>
          <a:prstGeom prst="rect">
            <a:avLst/>
          </a:prstGeom>
        </p:spPr>
      </p:pic>
      <p:pic>
        <p:nvPicPr>
          <p:cNvPr id="13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00328"/>
            <a:ext cx="3679936" cy="28427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75656" y="6042527"/>
            <a:ext cx="699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Bookman Old Style" pitchFamily="18" charset="0"/>
              </a:rPr>
              <a:t>Индивидуальность </a:t>
            </a:r>
            <a:r>
              <a:rPr lang="ru-RU" sz="2800" b="1" i="1" dirty="0">
                <a:solidFill>
                  <a:srgbClr val="663300"/>
                </a:solidFill>
                <a:latin typeface="Bookman Old Style" pitchFamily="18" charset="0"/>
              </a:rPr>
              <a:t>отстаивают.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92143" y="677108"/>
            <a:ext cx="5330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663300"/>
                </a:solidFill>
                <a:latin typeface="Bookman Old Style" pitchFamily="18" charset="0"/>
              </a:rPr>
              <a:t>Личностью </a:t>
            </a:r>
            <a:r>
              <a:rPr lang="ru-RU" sz="2800" b="1" i="1" dirty="0">
                <a:solidFill>
                  <a:srgbClr val="663300"/>
                </a:solidFill>
                <a:latin typeface="Bookman Old Style" pitchFamily="18" charset="0"/>
              </a:rPr>
              <a:t>становятся.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959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59632" y="836712"/>
            <a:ext cx="74991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663300"/>
                </a:solidFill>
                <a:latin typeface="Bookman Old Style" pitchFamily="18" charset="0"/>
              </a:rPr>
              <a:t>Тема моей методической работы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«Реализация </a:t>
            </a:r>
            <a:r>
              <a:rPr lang="ru-RU" b="1" i="1" dirty="0" err="1" smtClean="0">
                <a:solidFill>
                  <a:srgbClr val="663300"/>
                </a:solidFill>
                <a:latin typeface="Bookman Old Style" pitchFamily="18" charset="0"/>
              </a:rPr>
              <a:t>деятельностного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 </a:t>
            </a:r>
            <a:r>
              <a:rPr lang="ru-RU" b="1" i="1" dirty="0">
                <a:solidFill>
                  <a:srgbClr val="663300"/>
                </a:solidFill>
                <a:latin typeface="Bookman Old Style" pitchFamily="18" charset="0"/>
              </a:rPr>
              <a:t>и личностно-ориентированного  обучения младших школьников  в условиях  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реализации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ФГОС </a:t>
            </a:r>
            <a:r>
              <a:rPr lang="ru-RU" b="1" i="1" dirty="0">
                <a:solidFill>
                  <a:srgbClr val="663300"/>
                </a:solidFill>
                <a:latin typeface="Bookman Old Style" pitchFamily="18" charset="0"/>
              </a:rPr>
              <a:t>НОО</a:t>
            </a:r>
            <a:r>
              <a:rPr lang="ru-RU" b="1" i="1" dirty="0" smtClean="0">
                <a:solidFill>
                  <a:srgbClr val="663300"/>
                </a:solidFill>
                <a:latin typeface="Bookman Old Style" pitchFamily="18" charset="0"/>
              </a:rPr>
              <a:t>»</a:t>
            </a:r>
            <a:endParaRPr lang="ru-RU" b="1" i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4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64740" y="548680"/>
            <a:ext cx="7067128" cy="1008253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Федеральный государственный образовательный стандарт предполагает следующий портрет учащегося</a:t>
            </a:r>
            <a:r>
              <a:rPr lang="ru-RU" sz="22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60310" y="1844824"/>
            <a:ext cx="71441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любящий свой народ, свой край и свою Родину;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уважающий </a:t>
            </a: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и принимающий ценности семьи и </a:t>
            </a: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общества;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деятельный</a:t>
            </a: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, любознательный и </a:t>
            </a: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активный;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владеющий </a:t>
            </a: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основами умения учиться, способный к организации собственной </a:t>
            </a: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готовый </a:t>
            </a: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самостоятельно действовать и отвечать за свои поступки перед семьей и </a:t>
            </a: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обществом;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доброжелательный, умеющий слушать и слышать собеседника, обосновывать свою позицию, высказывать свое мнение;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выполняющий правила здорового и безопасного для себя и окружающих образа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креативный.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46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4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4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4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4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4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4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4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44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1" y="404664"/>
            <a:ext cx="7632849" cy="17281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6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В своей работе я пытаюсь найти ответ на </a:t>
            </a:r>
            <a:r>
              <a:rPr lang="ru-RU" sz="16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вопрос: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«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Как учить</a:t>
            </a: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?»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6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Как </a:t>
            </a:r>
            <a:r>
              <a:rPr lang="ru-RU" sz="16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учить детей, чтобы они могли в дальнейшем самостоятельно развиваться, были готовы к решению многих задач, которые приготовит им жизнь. </a:t>
            </a:r>
            <a:endParaRPr lang="ru-RU" sz="1600" b="1" i="1" dirty="0" smtClean="0">
              <a:solidFill>
                <a:srgbClr val="66330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b="1" i="1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4" y="2813303"/>
            <a:ext cx="3153672" cy="31148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355976" y="2163957"/>
            <a:ext cx="4572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Готовясь к уроку, я задаю себе вопросы: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Как организовать собственную деятельность и деятельность учеников?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Как подвести учащихся к формулировке темы урока?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Как сформулировать цели урока и обеспечить их достижение?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Какой учебный материал отобрать?	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Какие методы и средства обучения выбрать?</a:t>
            </a:r>
          </a:p>
        </p:txBody>
      </p:sp>
    </p:spTree>
    <p:extLst>
      <p:ext uri="{BB962C8B-B14F-4D97-AF65-F5344CB8AC3E}">
        <p14:creationId xmlns:p14="http://schemas.microsoft.com/office/powerpoint/2010/main" val="350407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8000">
        <p:push dir="d"/>
      </p:transition>
    </mc:Choice>
    <mc:Fallback>
      <p:transition spd="slow" advClick="0" advTm="8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15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85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4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4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04856" cy="562074"/>
          </a:xfrm>
        </p:spPr>
        <p:txBody>
          <a:bodyPr/>
          <a:lstStyle/>
          <a:p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n-ea"/>
                <a:cs typeface="+mn-cs"/>
              </a:rPr>
              <a:t>Личностно-ориентированное</a:t>
            </a:r>
            <a:r>
              <a:rPr lang="ru-RU" sz="1800" dirty="0"/>
              <a:t>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n-ea"/>
                <a:cs typeface="+mn-cs"/>
              </a:rPr>
              <a:t>обучение включает следующие аспекты: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47664" y="1052736"/>
            <a:ext cx="7128792" cy="25922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РАЗНОУРОВНЕВЫЙ –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ориентация на разный уровень сложности программного материала, который доступен </a:t>
            </a: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ученику</a:t>
            </a:r>
            <a:endParaRPr lang="ru-RU" sz="1800" b="1" i="1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3429000"/>
            <a:ext cx="4975771" cy="3168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4752528" cy="3564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5696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562074"/>
          </a:xfrm>
        </p:spPr>
        <p:txBody>
          <a:bodyPr/>
          <a:lstStyle/>
          <a:p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n-ea"/>
                <a:cs typeface="+mn-cs"/>
              </a:rPr>
              <a:t>Личностно-ориентированное обучение включает </a:t>
            </a:r>
            <a:r>
              <a:rPr lang="en-US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en-US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следующие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n-ea"/>
                <a:cs typeface="+mn-cs"/>
              </a:rPr>
              <a:t>аспекты: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75656" y="1124744"/>
            <a:ext cx="7488832" cy="12241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ДИФФЕРЕНЦИРОВАННЫЙ –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выделение групп детей на основе внешней (точнее, смешанной) дифференциации: по знаниям, способностям, типу образовательного </a:t>
            </a: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учреждения</a:t>
            </a:r>
            <a:endParaRPr lang="ru-RU" sz="1800" b="1" i="1" dirty="0">
              <a:solidFill>
                <a:srgbClr val="6633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1"/>
          <a:stretch/>
        </p:blipFill>
        <p:spPr>
          <a:xfrm>
            <a:off x="4572000" y="2348880"/>
            <a:ext cx="4501421" cy="3535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5002253" cy="37516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8436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562074"/>
          </a:xfrm>
        </p:spPr>
        <p:txBody>
          <a:bodyPr/>
          <a:lstStyle/>
          <a:p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Личностно-ориентированное обучение включает </a:t>
            </a:r>
            <a:r>
              <a:rPr lang="en-US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/>
            </a:r>
            <a:br>
              <a:rPr lang="en-US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</a:b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следующие аспекты: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1065" y="980728"/>
            <a:ext cx="7341689" cy="10801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ИНДИВИДУАЛЬНЫЙ –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распределение детей по однородным группам: успеваемости, способностям, социальной (профессиональной) </a:t>
            </a: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направленности</a:t>
            </a:r>
            <a:endParaRPr lang="ru-RU" sz="1800" b="1" i="1" dirty="0">
              <a:solidFill>
                <a:srgbClr val="6633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2132856"/>
            <a:ext cx="4483094" cy="32419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4753800" cy="3565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7584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62074"/>
          </a:xfrm>
        </p:spPr>
        <p:txBody>
          <a:bodyPr/>
          <a:lstStyle/>
          <a:p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Личностно-ориентированное обучение включает </a:t>
            </a:r>
            <a:r>
              <a:rPr lang="en-US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/>
            </a:r>
            <a:br>
              <a:rPr lang="en-US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</a:b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</a:rPr>
              <a:t>следующие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</a:rPr>
              <a:t>аспекты: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3648" y="5589240"/>
            <a:ext cx="7200800" cy="10801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i="1" dirty="0" smtClean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СУБЪЕКТИВНО-ЛИЧНОСТНЫЙ </a:t>
            </a:r>
            <a:r>
              <a:rPr lang="ru-RU" sz="1800" b="1" i="1" dirty="0">
                <a:solidFill>
                  <a:srgbClr val="663300"/>
                </a:solidFill>
                <a:latin typeface="Bookman Old Style" panose="02050604050505020204" pitchFamily="18" charset="0"/>
                <a:ea typeface="+mj-ea"/>
                <a:cs typeface="+mj-cs"/>
              </a:rPr>
              <a:t>– отношение к каждому ребенку, как к уникальности, несхожести, неповторимости.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4104456" cy="3078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4" y="1628800"/>
            <a:ext cx="4392487" cy="35641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5241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">
        <p:push dir="d"/>
      </p:transition>
    </mc:Choice>
    <mc:Fallback>
      <p:transition spd="slow" advClick="0" advTm="4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640</Words>
  <Application>Microsoft Office PowerPoint</Application>
  <PresentationFormat>Экран (4:3)</PresentationFormat>
  <Paragraphs>66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Индивидом рождаются.</vt:lpstr>
      <vt:lpstr>Презентация PowerPoint</vt:lpstr>
      <vt:lpstr>Федеральный государственный образовательный стандарт предполагает следующий портрет учащегося:  </vt:lpstr>
      <vt:lpstr>Презентация PowerPoint</vt:lpstr>
      <vt:lpstr>Личностно-ориентированное обучение включает следующие аспекты:</vt:lpstr>
      <vt:lpstr>Личностно-ориентированное обучение включает  следующие аспекты:</vt:lpstr>
      <vt:lpstr>Личностно-ориентированное обучение включает  следующие аспекты:</vt:lpstr>
      <vt:lpstr>Личностно-ориентированное обучение включает  следующие аспекты: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admin</cp:lastModifiedBy>
  <cp:revision>37</cp:revision>
  <dcterms:created xsi:type="dcterms:W3CDTF">2014-11-07T17:01:55Z</dcterms:created>
  <dcterms:modified xsi:type="dcterms:W3CDTF">2017-03-14T13:12:16Z</dcterms:modified>
</cp:coreProperties>
</file>