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8" r:id="rId3"/>
    <p:sldId id="273" r:id="rId4"/>
    <p:sldId id="261" r:id="rId5"/>
    <p:sldId id="262" r:id="rId6"/>
    <p:sldId id="263" r:id="rId7"/>
    <p:sldId id="259" r:id="rId8"/>
    <p:sldId id="264" r:id="rId9"/>
    <p:sldId id="265" r:id="rId10"/>
    <p:sldId id="266" r:id="rId11"/>
    <p:sldId id="278" r:id="rId12"/>
    <p:sldId id="258" r:id="rId13"/>
    <p:sldId id="276" r:id="rId14"/>
    <p:sldId id="271" r:id="rId15"/>
    <p:sldId id="272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856" autoAdjust="0"/>
  </p:normalViewPr>
  <p:slideViewPr>
    <p:cSldViewPr>
      <p:cViewPr varScale="1">
        <p:scale>
          <a:sx n="58" d="100"/>
          <a:sy n="58" d="100"/>
        </p:scale>
        <p:origin x="-6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363870-7E7B-4BA3-BCFB-C8404A281F53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9FFD87-6399-4760-9785-C1C5D3EAE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B09625-C1CA-4ECA-9FA4-C0194BBF66B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4B9D54-0F3A-42DB-B21C-951BB55647C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A5E53-5E2A-454C-BCF1-EC9EE69E3B63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6EA1C-9C0C-44EA-8F1A-31355A227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9530-7BAD-4E27-B038-179BCFDF9754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F6BF8-13C2-4864-8735-70CEE8500E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42C5-1C69-41EF-901A-1933D5A383BC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01514-54BE-4D23-8CFC-34EA6E464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47C27-9D92-4AA7-B8B8-47D42649AE37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FFC7-752D-43D0-BC07-39D529E91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70785-B5D2-45F2-879D-7574E76F03EE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2145B-82DD-4C6C-99E4-DE328BFD6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7D8DC-87B1-4202-814E-DD4D693C6073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AF053-A23A-4027-B115-0DD606A4D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8F287-70F1-40A5-A0C7-0091601AB9EF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14675-0455-4504-99B7-93F75B5E1C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7D53D-F002-41B1-B5B6-911F6257E781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AC2E3-4980-4EF2-9372-8E8454250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1BB2E-07C9-4658-8C2D-8ACBA3E72FEA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B07C-D70E-4820-BB67-BB1A90153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E9EA7-8DF3-4D12-AC50-524A1F1E6442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FBAB4-D522-463C-8774-77ECA5CB8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375A8-381F-472B-8143-49DA8C66E431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FF25D-A2C6-4BFD-A48C-05FC03709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A6729-BA4A-4C62-A888-17F13807CFCE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D0CB5-B385-4989-A442-33AF98051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F85217-7826-4CDF-BF58-C2F2C528003D}" type="datetimeFigureOut">
              <a:rPr lang="ru-RU"/>
              <a:pPr>
                <a:defRPr/>
              </a:pPr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AEFBDB-75E4-43A1-93EA-8B60563F3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>О качестве горячего питания в общеобразовательных организациях Республики Мордовия и мерах, направленных на реализацию законопроекта 797249-7.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i="1" dirty="0"/>
              <a:t>(Закон о горячем питании для младших школьников)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 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Результаты контрольно-надзорных мероприятий по организации питания в общеобразовательных учреждениях  Республики Мордовия за прошедший период 2019 и 2020 г.г.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50" y="642938"/>
            <a:ext cx="6858000" cy="50784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/>
              <a:t>Письмо от 12.04.2012 N 06-731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/>
              <a:t>Минобрнауки</a:t>
            </a:r>
            <a:r>
              <a:rPr lang="ru-RU" sz="2400" dirty="0"/>
              <a:t> России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u="sng" dirty="0"/>
              <a:t/>
            </a:r>
            <a:br>
              <a:rPr lang="ru-RU" sz="2400" b="1" u="sng" dirty="0"/>
            </a:br>
            <a:r>
              <a:rPr lang="ru-RU" sz="2800" b="1" dirty="0"/>
              <a:t>"О формировании культуры здорового питания обучающихся, воспитанников"</a:t>
            </a:r>
            <a:br>
              <a:rPr lang="ru-RU" sz="2800" b="1" dirty="0"/>
            </a:br>
            <a:endParaRPr lang="ru-RU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(вместе с "Методическими рекомендациями "Формирование культуры здорового питания обучающихся, воспитанников")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endParaRPr lang="ru-RU" sz="4000" smtClean="0"/>
          </a:p>
        </p:txBody>
      </p:sp>
      <p:graphicFrame>
        <p:nvGraphicFramePr>
          <p:cNvPr id="39662" name="Group 750"/>
          <p:cNvGraphicFramePr>
            <a:graphicFrameLocks noGrp="1"/>
          </p:cNvGraphicFramePr>
          <p:nvPr/>
        </p:nvGraphicFramePr>
        <p:xfrm>
          <a:off x="468313" y="1844675"/>
          <a:ext cx="8229600" cy="4032250"/>
        </p:xfrm>
        <a:graphic>
          <a:graphicData uri="http://schemas.openxmlformats.org/drawingml/2006/table">
            <a:tbl>
              <a:tblPr/>
              <a:tblGrid>
                <a:gridCol w="3860800"/>
                <a:gridCol w="663575"/>
                <a:gridCol w="511175"/>
                <a:gridCol w="590550"/>
                <a:gridCol w="609600"/>
                <a:gridCol w="947737"/>
                <a:gridCol w="1046163"/>
              </a:tblGrid>
              <a:tr h="723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Исследование проб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проб, не соответствующих гигиеническим требованиям,%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3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2015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2016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2017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2018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2018  РФ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2019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микробиологические показатели, готовых блюд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1,8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1,9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4,5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3,1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2,1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0,9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санитарно - химические показатели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8,0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0,6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0,3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1,09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0,3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калорийность и химический состав,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3,4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2,5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1,2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0,7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4,5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0,6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Вложение витамина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2,8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1,9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4,3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1,7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7,9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Times New Roman" pitchFamily="18" charset="0"/>
                        </a:rPr>
                        <a:t>2,3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ndale Sans UI" charset="-52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96" name="Group 216"/>
          <p:cNvGraphicFramePr>
            <a:graphicFrameLocks noGrp="1"/>
          </p:cNvGraphicFramePr>
          <p:nvPr/>
        </p:nvGraphicFramePr>
        <p:xfrm>
          <a:off x="714375" y="857250"/>
          <a:ext cx="7386638" cy="5172075"/>
        </p:xfrm>
        <a:graphic>
          <a:graphicData uri="http://schemas.openxmlformats.org/drawingml/2006/table">
            <a:tbl>
              <a:tblPr/>
              <a:tblGrid>
                <a:gridCol w="3495675"/>
                <a:gridCol w="601663"/>
                <a:gridCol w="534987"/>
                <a:gridCol w="760413"/>
                <a:gridCol w="841375"/>
                <a:gridCol w="1152525"/>
              </a:tblGrid>
              <a:tr h="546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Исследование проб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проб, не соответствующих гигиеническим требованиям,%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2015</a:t>
                      </a: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2016</a:t>
                      </a: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2017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2018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2019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микробиологические показатели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1,8</a:t>
                      </a: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1,9</a:t>
                      </a: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4,5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3,0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0,9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числе, в  - ДДУ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2,7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1,9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0,3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школах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2,6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2,7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1,2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7,3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4,0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1,1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санитарно - химические показатели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8,0</a:t>
                      </a: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0,6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0,3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0,3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калорийность и химический состав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3,4</a:t>
                      </a: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2,5</a:t>
                      </a: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1,2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0,7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0,6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числе, в - ДДУ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0,6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0,9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0,4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школах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1,1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0,4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0,4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средних специальных ОУ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4,2 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0,0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ЛОУ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1,8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0,8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0,9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Вложение витамина «С», всего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2,8</a:t>
                      </a: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1,9</a:t>
                      </a: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4,3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1,7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2,3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 числе, в  - ДДУ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7,0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6,5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школах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0,0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ЛОУ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ndale Sans UI" charset="-52"/>
                        <a:cs typeface="Andale Sans UI" charset="-52"/>
                      </a:endParaRPr>
                    </a:p>
                  </a:txBody>
                  <a:tcPr marL="25932" marR="25932" marT="25932" marB="2593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4,8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0,0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ndale Sans UI" charset="-52"/>
                          <a:cs typeface="Andale Sans UI" charset="-52"/>
                        </a:rPr>
                        <a:t>7,0</a:t>
                      </a:r>
                    </a:p>
                  </a:txBody>
                  <a:tcPr marL="25932" marR="25932" marT="25932" marB="259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1621" name="Rectangle 1"/>
          <p:cNvSpPr>
            <a:spLocks noChangeArrowheads="1"/>
          </p:cNvSpPr>
          <p:nvPr/>
        </p:nvSpPr>
        <p:spPr bwMode="auto">
          <a:xfrm>
            <a:off x="611188" y="14288"/>
            <a:ext cx="7929562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084388" algn="l"/>
              </a:tabLst>
            </a:pPr>
            <a:r>
              <a:rPr lang="ru-RU" sz="1400" b="1">
                <a:latin typeface="Times New Roman" pitchFamily="18" charset="0"/>
                <a:cs typeface="Times New Roman" pitchFamily="18" charset="0"/>
              </a:rPr>
              <a:t>Результаты исследований пищевых продуктов, </a:t>
            </a:r>
          </a:p>
          <a:p>
            <a:pPr>
              <a:tabLst>
                <a:tab pos="2084388" algn="l"/>
              </a:tabLst>
            </a:pPr>
            <a:r>
              <a:rPr lang="ru-RU" sz="1400" b="1">
                <a:latin typeface="Times New Roman" pitchFamily="18" charset="0"/>
                <a:cs typeface="Times New Roman" pitchFamily="18" charset="0"/>
              </a:rPr>
              <a:t>готовых блюд и санитарно-гигиенического состояния в организованных детских и подростковых учреждениях (%)</a:t>
            </a:r>
          </a:p>
          <a:p>
            <a:pPr>
              <a:tabLst>
                <a:tab pos="2084388" algn="l"/>
              </a:tabLst>
            </a:pPr>
            <a:endParaRPr lang="ru-RU" sz="1400"/>
          </a:p>
          <a:p>
            <a:pPr eaLnBrk="0" hangingPunct="0">
              <a:tabLst>
                <a:tab pos="2084388" algn="l"/>
              </a:tabLst>
            </a:pP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63" y="760413"/>
          <a:ext cx="6429375" cy="6092825"/>
        </p:xfrm>
        <a:graphic>
          <a:graphicData uri="http://schemas.openxmlformats.org/drawingml/2006/table">
            <a:tbl>
              <a:tblPr/>
              <a:tblGrid>
                <a:gridCol w="1917841"/>
                <a:gridCol w="1051241"/>
                <a:gridCol w="768215"/>
                <a:gridCol w="859189"/>
                <a:gridCol w="955552"/>
                <a:gridCol w="877381"/>
              </a:tblGrid>
              <a:tr h="365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продуктов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продуктов в зависимости от возраста обучающихся 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Цена, кг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Стоимость набора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Стоимость набора 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9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кг, мл, брутто 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руб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руб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руб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9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7-10 лет 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11-18 лет 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7-10 лет 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11-18 лет 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6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Хлеб ржаной (ржано-пшеничный)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0,08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38,28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3,06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4,59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Хлеб пшеничный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44,71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6,71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8,94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Мука пшеничная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0,015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31,20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0,47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0,62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Крупы, бобовые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0,045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48,00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2,16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2,40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Макаронные изделия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0,015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28,80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0,43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0,58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Картофель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20,40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5,10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5,10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Овощи свежие, зелень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52,20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18,27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20,88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Фрукты (плоды) свежие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96,60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19,32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19,32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7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Фрукты (плоды) сухие,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0,015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147,36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2,21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2,95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Соки плодоовощные,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напитки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54,36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10,87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10,87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Мясо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мясо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на кости) 1 кат.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0,077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0,086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359,76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27,70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30,94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8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Куры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кат. </a:t>
                      </a:r>
                      <a:r>
                        <a:rPr lang="ru-RU" sz="10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0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 в т.ч. грудки)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0,04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0,06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175,73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7,03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10,54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Рыба-филе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0,06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0,08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230,57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13,83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18,45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Колбасные изделия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0,015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201,00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3,02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4,02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9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Молоко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(м.д.ж. 2,5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%, 3,2%)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47,47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14,24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14,24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Кисломолочные продукты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2,5% 3,2%)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0,18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67,62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10,14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12,17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Творог </a:t>
                      </a:r>
                      <a:r>
                        <a:rPr lang="ru-RU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%)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0,06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205,03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10,25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12,30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Сыр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0,012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456,12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4,56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5,47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8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Сметана (массовая доля жира не более 15%)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154,12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1,54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1,54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Масло сливочное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0,03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0,035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550,70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16,52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19,27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Масло растительное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0,015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0,018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89,21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1,34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1,61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Яйцо диетическое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шт.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шт.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58,80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5,90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5,90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Сахар***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0,04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0,045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34,20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1,37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1,54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Кондитерские изделия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0,015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96,72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0,97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1,45</a:t>
                      </a:r>
                      <a:endParaRPr lang="ru-RU" sz="1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Чай 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0,0004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0,0004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351,96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0,14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0,14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9705">
                <a:tc gridSpan="4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187,16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215,84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44" marR="3814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76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761" name="Заголовок 3"/>
          <p:cNvSpPr>
            <a:spLocks noGrp="1"/>
          </p:cNvSpPr>
          <p:nvPr>
            <p:ph type="ctrTitle"/>
          </p:nvPr>
        </p:nvSpPr>
        <p:spPr>
          <a:xfrm>
            <a:off x="142875" y="214313"/>
            <a:ext cx="8343900" cy="357187"/>
          </a:xfrm>
        </p:spPr>
        <p:txBody>
          <a:bodyPr/>
          <a:lstStyle/>
          <a:p>
            <a:pPr eaLnBrk="1" hangingPunct="1"/>
            <a:r>
              <a:rPr lang="ru-RU" sz="2400" b="1" u="sng" smtClean="0"/>
              <a:t>Стоимость рациона  питания по рекомендуемым нормам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1143000"/>
          <a:ext cx="8429625" cy="5500688"/>
        </p:xfrm>
        <a:graphic>
          <a:graphicData uri="http://schemas.openxmlformats.org/drawingml/2006/table">
            <a:tbl>
              <a:tblPr/>
              <a:tblGrid>
                <a:gridCol w="3849076"/>
                <a:gridCol w="1782995"/>
                <a:gridCol w="1274339"/>
                <a:gridCol w="1523275"/>
              </a:tblGrid>
              <a:tr h="343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Столовая МБОУ "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Инсарская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СОШ №1"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Завтрак+Обед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Завтрак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41,54 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37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Столовая МБОУ "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Инсарская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СОШ №2"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37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Столовая МБОУ "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Кадошкинская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СОШ"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37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Столовая МБОУ "Ромодановская СОШ №3"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Обед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62,32 ₽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37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Столовая МБОУ "Ромодановская СОШ №1"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3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Столовая в МОУ "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Берсеневская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школа"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Завтрак+Обед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Завтрак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41,51 ₽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37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Столовая МОУ "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Лямбирская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СОШ №2"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Обед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62,35 ₽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7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Столовая МБОУ "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Атемарская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СОШ"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Завтрак+Обед+Полдник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Завтрак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41,51 ₽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3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Обед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48,08 ₽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3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Полдник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14,27 ₽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7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Столовая МБОУ "Комсомольская СОШ №1"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Завтрак+Обед+Полдник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Завтрак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41,54 ₽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379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Столовая МБОУ "Комсомольская СОШ №2 младшие"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37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Столовая МБОУ "Комсомольская СОШ №2 старшие"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Обед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47,44 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37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Столовая МБОУ "Комсомольская СОШ №3"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649" name="Rectangle 1"/>
          <p:cNvSpPr>
            <a:spLocks noChangeArrowheads="1"/>
          </p:cNvSpPr>
          <p:nvPr/>
        </p:nvSpPr>
        <p:spPr bwMode="auto">
          <a:xfrm>
            <a:off x="857250" y="-217488"/>
            <a:ext cx="7858125" cy="1384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000" b="1" u="sng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Стоимость суточного рациона по школам на 01.01.2020 г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ru-RU" sz="20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2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75" y="785813"/>
          <a:ext cx="7786688" cy="5049837"/>
        </p:xfrm>
        <a:graphic>
          <a:graphicData uri="http://schemas.openxmlformats.org/drawingml/2006/table">
            <a:tbl>
              <a:tblPr/>
              <a:tblGrid>
                <a:gridCol w="3555502"/>
                <a:gridCol w="1647004"/>
                <a:gridCol w="1177143"/>
                <a:gridCol w="1407092"/>
              </a:tblGrid>
              <a:tr h="736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Все школы Саранска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Завтрак+Обед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Завтрак младшие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45,00 ₽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636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Обед младшие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55,00 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636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Завтрак старшие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50,00 ₽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81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Обед старшие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60,00 ₽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04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Столовая ГНОУ "Республиканский лицей"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Завтрак+II Завтрак+Обед+Ужин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Завтрак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37,00 ₽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81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II Завтрак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38,00 ₽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81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Обед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85,00 ₽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81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Ужин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65,00 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Zver\Desktop\ФОТО питание\img2018108-1024x6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61" y="1096946"/>
            <a:ext cx="7858180" cy="492922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Приятного аппетита!</a:t>
            </a:r>
            <a:endParaRPr lang="ru-RU" b="1" dirty="0"/>
          </a:p>
        </p:txBody>
      </p:sp>
      <p:pic>
        <p:nvPicPr>
          <p:cNvPr id="34818" name="Picture 2" descr="https://avatars.mds.yandex.net/get-zen_doc/1887828/pub_5d43eebff2df2500ad2f1081_5d43f30a9f272100adcc8c2d/scale_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500188"/>
            <a:ext cx="7072312" cy="485775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Zver\Desktop\ФОТО питание\W7A63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857232"/>
            <a:ext cx="6715172" cy="464347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Законопроект №797249-7 финансово-экономическое обоснование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Средняя стоимость одноразового горячего питания одного обучающегося в день с учетом требований </a:t>
            </a:r>
            <a:r>
              <a:rPr lang="ru-RU" b="1" u="sng" dirty="0" smtClean="0"/>
              <a:t>проекта </a:t>
            </a:r>
            <a:r>
              <a:rPr lang="ru-RU" b="1" u="sng" dirty="0" err="1" smtClean="0"/>
              <a:t>СанПиН</a:t>
            </a:r>
            <a:r>
              <a:rPr lang="ru-RU" b="1" u="sng" dirty="0" smtClean="0"/>
              <a:t> по детскому питанию</a:t>
            </a:r>
            <a:r>
              <a:rPr lang="ru-RU" dirty="0" smtClean="0"/>
              <a:t> (с учетом норм потребления основных видов пищевой продукции, обеспечения энергией, пищевыми веществами, массы порций, распределения в процентом отношении пищевых веществ и энергии по приемам пищи) и средних потребительских цен на товары (согласно данным Росстата) </a:t>
            </a:r>
            <a:r>
              <a:rPr lang="ru-RU" b="1" u="sng" dirty="0" smtClean="0"/>
              <a:t>составит 75,79 рублей.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14348" y="411351"/>
            <a:ext cx="8001056" cy="6186309"/>
          </a:xfrm>
          <a:prstGeom prst="rect">
            <a:avLst/>
          </a:prstGeom>
          <a:ln w="38100">
            <a:solidFill>
              <a:schemeClr val="accent1"/>
            </a:solidFill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49263" algn="just">
              <a:lnSpc>
                <a:spcPct val="150000"/>
              </a:lnSpc>
              <a:defRPr/>
            </a:pPr>
            <a:endParaRPr lang="ru-RU" sz="2400" b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just">
              <a:defRPr/>
            </a:pPr>
            <a:r>
              <a:rPr lang="ru-RU" sz="3600" b="1" u="sng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Цель совещания </a:t>
            </a:r>
            <a:r>
              <a:rPr lang="ru-RU" sz="36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– рассмотрение вопросов по организации горячего питания в школе и принятие необходимых решений по  выполнению основных  нормативно-правовых требований, устранение имеющихся нарушений по вопросам питания учащихся в кратчайшие сроки.  </a:t>
            </a:r>
          </a:p>
          <a:p>
            <a:pPr indent="449263" algn="just">
              <a:lnSpc>
                <a:spcPct val="150000"/>
              </a:lnSpc>
              <a:defRPr/>
            </a:pP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u="sng" dirty="0" err="1" smtClean="0">
                <a:hlinkClick r:id="" action="ppaction://hlinkfile"/>
              </a:rPr>
              <a:t>СанПиН</a:t>
            </a:r>
            <a:r>
              <a:rPr lang="ru-RU" sz="2000" b="1" u="sng" dirty="0" smtClean="0">
                <a:hlinkClick r:id="" action="ppaction://hlinkfile"/>
              </a:rPr>
              <a:t> 2.4.5.2409-08</a:t>
            </a:r>
            <a:r>
              <a:rPr lang="ru-RU" sz="2000" b="1" dirty="0" smtClean="0"/>
              <a:t> "Санитарно-эпидемиологические требования к организации питания обучающихся в общеобразовательных учреждениях, учреждениях начального и среднего профессионального образования"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/>
              <a:t>2.8</a:t>
            </a:r>
            <a:r>
              <a:rPr lang="ru-RU" sz="1800" dirty="0"/>
              <a:t>. Для обеспечения посадки всех обучающихся в обеденном зале </a:t>
            </a:r>
            <a:r>
              <a:rPr lang="ru-RU" sz="1800" b="1" u="sng" dirty="0"/>
              <a:t>в течение не более чем в 3 перемены</a:t>
            </a:r>
            <a:r>
              <a:rPr lang="ru-RU" sz="1800" dirty="0"/>
              <a:t>, а для учреждений </a:t>
            </a:r>
            <a:r>
              <a:rPr lang="ru-RU" sz="1800" dirty="0" err="1"/>
              <a:t>интернатного</a:t>
            </a:r>
            <a:r>
              <a:rPr lang="ru-RU" sz="1800" dirty="0"/>
              <a:t> типа не более чем в 2 перемены, раздельно по классам, площадь обеденного зала рекомендуется принимать из расчета </a:t>
            </a:r>
            <a:r>
              <a:rPr lang="ru-RU" sz="1800" b="1" u="sng" dirty="0"/>
              <a:t>не менее 0,7 кв. м на одно посадочное место.</a:t>
            </a:r>
            <a:endParaRPr lang="ru-RU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6.8. Для обучающихся образовательных учреждений необходимо организовать двухразовое горячее питание (завтрак и обед). Для детей, посещающих группу продленного дня, </a:t>
            </a:r>
            <a:r>
              <a:rPr lang="ru-RU" sz="1800" b="1" u="sng" dirty="0"/>
              <a:t>должен быть организован дополнительно полдник.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Интервалы между приемами пищи </a:t>
            </a:r>
            <a:r>
              <a:rPr lang="ru-RU" sz="1800" b="1" u="sng" dirty="0"/>
              <a:t>не должны превышать 3,5 - 4-х часов.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/>
              <a:t>7.2. </a:t>
            </a:r>
            <a:r>
              <a:rPr lang="ru-RU" sz="1800" b="1" u="sng" dirty="0"/>
              <a:t>Отпуск горячего питания</a:t>
            </a:r>
            <a:r>
              <a:rPr lang="ru-RU" sz="1800" dirty="0"/>
              <a:t> обучающимся необходимо организовывать по классам (группам) </a:t>
            </a:r>
            <a:r>
              <a:rPr lang="ru-RU" sz="1800" b="1" u="sng" dirty="0"/>
              <a:t>на переменах, продолжительностью не менее 20 минут</a:t>
            </a:r>
            <a:r>
              <a:rPr lang="ru-RU" sz="1800" dirty="0"/>
              <a:t>, в соответствии с режимом учебных занятий. В учреждениях </a:t>
            </a:r>
            <a:r>
              <a:rPr lang="ru-RU" sz="1800" dirty="0" err="1"/>
              <a:t>интернатного</a:t>
            </a:r>
            <a:r>
              <a:rPr lang="ru-RU" sz="1800" dirty="0"/>
              <a:t> типа питание обучающихся организуется в соответствии с режимом дня. За каждым классом (группой) в столовой должны быть закреплены определенные обеденные столы.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Для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3.4</a:t>
            </a:r>
            <a:r>
              <a:rPr lang="ru-RU" dirty="0"/>
              <a:t>. При обеденном зале столовой устанавливают умывальники из расчета </a:t>
            </a:r>
            <a:r>
              <a:rPr lang="ru-RU" b="1" u="sng" dirty="0"/>
              <a:t>1 кран на 20 посадочных мест.</a:t>
            </a:r>
            <a:r>
              <a:rPr lang="ru-RU" dirty="0"/>
              <a:t> Рядом с умывальниками следует предусмотреть установку </a:t>
            </a:r>
            <a:r>
              <a:rPr lang="ru-RU" dirty="0" err="1"/>
              <a:t>электрополотенца</a:t>
            </a:r>
            <a:r>
              <a:rPr lang="ru-RU" dirty="0"/>
              <a:t> (не менее 2-х) и (или) одноразовые полотенца.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Количество  обучающихся , получающих горячее питание.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072062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	</a:t>
            </a:r>
            <a:endParaRPr lang="ru-RU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/>
              <a:t> </a:t>
            </a:r>
            <a:r>
              <a:rPr lang="ru-RU" sz="2400" b="1" dirty="0" smtClean="0"/>
              <a:t>    В </a:t>
            </a:r>
            <a:r>
              <a:rPr lang="ru-RU" sz="2400" b="1" dirty="0"/>
              <a:t>2018 - 2019 учебном году горячее питание </a:t>
            </a:r>
            <a:r>
              <a:rPr lang="ru-RU" sz="2400" b="1" dirty="0" smtClean="0"/>
              <a:t>получали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      69 </a:t>
            </a:r>
            <a:r>
              <a:rPr lang="ru-RU" sz="2400" b="1" dirty="0"/>
              <a:t>961 обучающихся (96% от всех учащихся), </a:t>
            </a:r>
            <a:endParaRPr lang="ru-RU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     при </a:t>
            </a:r>
            <a:r>
              <a:rPr lang="ru-RU" sz="2400" b="1" dirty="0"/>
              <a:t>этом двухразовое горячее питание (завтраки и обеды) получали 40,9% обучающихся, </a:t>
            </a:r>
            <a:endParaRPr lang="ru-RU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     горячие </a:t>
            </a:r>
            <a:r>
              <a:rPr lang="ru-RU" sz="2400" b="1" dirty="0"/>
              <a:t>завтраки - 21,7%, </a:t>
            </a:r>
            <a:endParaRPr lang="ru-RU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     обеды </a:t>
            </a:r>
            <a:r>
              <a:rPr lang="ru-RU" sz="2400" b="1" dirty="0"/>
              <a:t>- 33,6%. </a:t>
            </a:r>
            <a:endParaRPr lang="ru-RU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     Учащиеся </a:t>
            </a:r>
            <a:r>
              <a:rPr lang="ru-RU" sz="2400" b="1" dirty="0"/>
              <a:t>с 1 по 4 классы горячим питанием были обеспечены на 100%.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err="1" smtClean="0"/>
              <a:t>СанПиН</a:t>
            </a:r>
            <a:r>
              <a:rPr lang="ru-RU" sz="2000" b="1" dirty="0" smtClean="0"/>
              <a:t> 2.4.2.2821-10 "Санитарно-эпидемиологические требования к условиям и организации обучения в общеобразовательных учреждениях"</a:t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22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0000"/>
                </a:solidFill>
              </a:rPr>
              <a:t>10.12. Продолжительность перемен между уроками составляет не менее 10 минут, большой перемены (после 2 или 3 уроков) </a:t>
            </a:r>
            <a:r>
              <a:rPr lang="ru-RU" sz="2400" b="1" u="sng" smtClean="0">
                <a:solidFill>
                  <a:srgbClr val="000000"/>
                </a:solidFill>
              </a:rPr>
              <a:t>- 20 - 30 минут.</a:t>
            </a:r>
            <a:r>
              <a:rPr lang="ru-RU" sz="2400" smtClean="0">
                <a:solidFill>
                  <a:srgbClr val="000000"/>
                </a:solidFill>
              </a:rPr>
              <a:t> Вместо одной большой перемены допускается после 2-го и 3-го уроков устанавливать две перемены по 20 минут каждая.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rgbClr val="000000"/>
                </a:solidFill>
              </a:rPr>
              <a:t>10.13. </a:t>
            </a:r>
            <a:r>
              <a:rPr lang="ru-RU" sz="2400" b="1" smtClean="0">
                <a:solidFill>
                  <a:srgbClr val="000000"/>
                </a:solidFill>
              </a:rPr>
              <a:t>Перерыв между сменами </a:t>
            </a:r>
            <a:r>
              <a:rPr lang="ru-RU" sz="2400" smtClean="0">
                <a:solidFill>
                  <a:srgbClr val="000000"/>
                </a:solidFill>
              </a:rPr>
              <a:t>должен составлять не менее </a:t>
            </a:r>
            <a:r>
              <a:rPr lang="ru-RU" sz="2400" b="1" smtClean="0">
                <a:solidFill>
                  <a:srgbClr val="000000"/>
                </a:solidFill>
              </a:rPr>
              <a:t>30 минут </a:t>
            </a:r>
            <a:r>
              <a:rPr lang="ru-RU" sz="2400" smtClean="0">
                <a:solidFill>
                  <a:srgbClr val="000000"/>
                </a:solidFill>
              </a:rPr>
              <a:t>для проведения влажной уборки в помещениях и их проветривания, в случае неблагополучной эпидемиологической ситуации для проведения дезинфекционной обработки перерыв увеличивают до 60 минут.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u="sng" dirty="0" smtClean="0"/>
              <a:t>Распорядок дня учащихся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а</a:t>
            </a:r>
            <a:r>
              <a:rPr lang="ru-RU" dirty="0"/>
              <a:t>) при посещении школы в первую смену: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- завтрак в школе для учеников I - V классов - после второго урока, для учеников VI -XI классов - после третьего урока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-обед в школе для учащихся I-V классов организуется в период с 13 до 14 часов, а для учащихся VI -XI классов - с 14 до 15 часов (после окончания обязательных занятий)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1052</Words>
  <Application>Microsoft Office PowerPoint</Application>
  <PresentationFormat>Экран (4:3)</PresentationFormat>
  <Paragraphs>370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Andale Sans UI</vt:lpstr>
      <vt:lpstr>Тема Office</vt:lpstr>
      <vt:lpstr>Слайд 1</vt:lpstr>
      <vt:lpstr>Слайд 2</vt:lpstr>
      <vt:lpstr>Законопроект №797249-7 финансово-экономическое обоснование</vt:lpstr>
      <vt:lpstr>Слайд 4</vt:lpstr>
      <vt:lpstr>СанПиН 2.4.5.2409-08 "Санитарно-эпидемиологические требования к организации питания обучающихся в общеобразовательных учреждениях, учреждениях начального и среднего профессионального образования"</vt:lpstr>
      <vt:lpstr>Для учащихся</vt:lpstr>
      <vt:lpstr>Количество  обучающихся , получающих горячее питание.</vt:lpstr>
      <vt:lpstr>СанПиН 2.4.2.2821-10 "Санитарно-эпидемиологические требования к условиям и организации обучения в общеобразовательных учреждениях" </vt:lpstr>
      <vt:lpstr>Распорядок дня учащихся</vt:lpstr>
      <vt:lpstr>Слайд 10</vt:lpstr>
      <vt:lpstr>Слайд 11</vt:lpstr>
      <vt:lpstr>Слайд 12</vt:lpstr>
      <vt:lpstr>Стоимость рациона  питания по рекомендуемым нормам</vt:lpstr>
      <vt:lpstr>Слайд 14</vt:lpstr>
      <vt:lpstr>Слайд 15</vt:lpstr>
      <vt:lpstr>Слайд 16</vt:lpstr>
      <vt:lpstr>Приятного аппетита!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Zverdvd.org</dc:creator>
  <cp:lastModifiedBy>Панченко</cp:lastModifiedBy>
  <cp:revision>53</cp:revision>
  <dcterms:created xsi:type="dcterms:W3CDTF">2020-02-21T17:07:07Z</dcterms:created>
  <dcterms:modified xsi:type="dcterms:W3CDTF">2020-08-11T11:12:41Z</dcterms:modified>
</cp:coreProperties>
</file>