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59"/>
  </p:notesMasterIdLst>
  <p:handoutMasterIdLst>
    <p:handoutMasterId r:id="rId60"/>
  </p:handoutMasterIdLst>
  <p:sldIdLst>
    <p:sldId id="277" r:id="rId2"/>
    <p:sldId id="257" r:id="rId3"/>
    <p:sldId id="300" r:id="rId4"/>
    <p:sldId id="361" r:id="rId5"/>
    <p:sldId id="424" r:id="rId6"/>
    <p:sldId id="339" r:id="rId7"/>
    <p:sldId id="390" r:id="rId8"/>
    <p:sldId id="394" r:id="rId9"/>
    <p:sldId id="388" r:id="rId10"/>
    <p:sldId id="409" r:id="rId11"/>
    <p:sldId id="389" r:id="rId12"/>
    <p:sldId id="386" r:id="rId13"/>
    <p:sldId id="366" r:id="rId14"/>
    <p:sldId id="391" r:id="rId15"/>
    <p:sldId id="392" r:id="rId16"/>
    <p:sldId id="393" r:id="rId17"/>
    <p:sldId id="411" r:id="rId18"/>
    <p:sldId id="410" r:id="rId19"/>
    <p:sldId id="395" r:id="rId20"/>
    <p:sldId id="418" r:id="rId21"/>
    <p:sldId id="419" r:id="rId22"/>
    <p:sldId id="420" r:id="rId23"/>
    <p:sldId id="340" r:id="rId24"/>
    <p:sldId id="408" r:id="rId25"/>
    <p:sldId id="416" r:id="rId26"/>
    <p:sldId id="417" r:id="rId27"/>
    <p:sldId id="399" r:id="rId28"/>
    <p:sldId id="401" r:id="rId29"/>
    <p:sldId id="398" r:id="rId30"/>
    <p:sldId id="402" r:id="rId31"/>
    <p:sldId id="323" r:id="rId32"/>
    <p:sldId id="403" r:id="rId33"/>
    <p:sldId id="372" r:id="rId34"/>
    <p:sldId id="396" r:id="rId35"/>
    <p:sldId id="412" r:id="rId36"/>
    <p:sldId id="373" r:id="rId37"/>
    <p:sldId id="404" r:id="rId38"/>
    <p:sldId id="405" r:id="rId39"/>
    <p:sldId id="422" r:id="rId40"/>
    <p:sldId id="297" r:id="rId41"/>
    <p:sldId id="360" r:id="rId42"/>
    <p:sldId id="363" r:id="rId43"/>
    <p:sldId id="362" r:id="rId44"/>
    <p:sldId id="296" r:id="rId45"/>
    <p:sldId id="356" r:id="rId46"/>
    <p:sldId id="268" r:id="rId47"/>
    <p:sldId id="329" r:id="rId48"/>
    <p:sldId id="421" r:id="rId49"/>
    <p:sldId id="415" r:id="rId50"/>
    <p:sldId id="413" r:id="rId51"/>
    <p:sldId id="406" r:id="rId52"/>
    <p:sldId id="423" r:id="rId53"/>
    <p:sldId id="272" r:id="rId54"/>
    <p:sldId id="378" r:id="rId55"/>
    <p:sldId id="407" r:id="rId56"/>
    <p:sldId id="414" r:id="rId57"/>
    <p:sldId id="349" r:id="rId5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008080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23" autoAdjust="0"/>
    <p:restoredTop sz="86632" autoAdjust="0"/>
  </p:normalViewPr>
  <p:slideViewPr>
    <p:cSldViewPr>
      <p:cViewPr>
        <p:scale>
          <a:sx n="90" d="100"/>
          <a:sy n="90" d="100"/>
        </p:scale>
        <p:origin x="-364" y="8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A4B9B20B-8A67-4040-8EC6-932F82800FF1}" type="datetimeFigureOut">
              <a:rPr lang="ru-RU"/>
              <a:pPr/>
              <a:t>19.02.2023</a:t>
            </a:fld>
            <a:endParaRPr lang="ru-RU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0D1CBA32-5F8A-41B4-9EF1-FE5202F515A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90481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AC43849-2294-4C44-991D-A1EFC62CAB2F}" type="datetimeFigureOut">
              <a:rPr lang="ru-RU"/>
              <a:pPr>
                <a:defRPr/>
              </a:pPr>
              <a:t>19.02.2023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EE77294-A82D-47C0-912C-6834171A6B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3942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EB346-F636-4E7C-B7E0-58B10A1F6D4A}" type="datetimeFigureOut">
              <a:rPr lang="ru-RU"/>
              <a:pPr>
                <a:defRPr/>
              </a:pPr>
              <a:t>19.02.2023</a:t>
            </a:fld>
            <a:endParaRPr lang="ru-RU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37B0F-C5E9-4AC1-92D7-C3191F3DD5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FE9FE-2D16-4504-AB57-576AA393D1F3}" type="datetimeFigureOut">
              <a:rPr lang="ru-RU"/>
              <a:pPr>
                <a:defRPr/>
              </a:pPr>
              <a:t>19.02.2023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E3751-72EB-4BAE-A396-F224FF7BCA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5E965-458E-47FD-A89E-BDD3DC254A18}" type="datetimeFigureOut">
              <a:rPr lang="ru-RU"/>
              <a:pPr>
                <a:defRPr/>
              </a:pPr>
              <a:t>19.02.2023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E388B-D488-4C9A-9EF2-CAC320CFB7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D6905-302D-459F-906D-21C1C4FAAD99}" type="datetimeFigureOut">
              <a:rPr lang="ru-RU"/>
              <a:pPr>
                <a:defRPr/>
              </a:pPr>
              <a:t>19.02.2023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E06C6-890B-459A-AADC-C84E4D1078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BDF51-C432-4168-AAC0-0A2A47427764}" type="datetimeFigureOut">
              <a:rPr lang="ru-RU"/>
              <a:pPr>
                <a:defRPr/>
              </a:pPr>
              <a:t>19.02.2023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349AC-19FF-4E17-A1B1-D90070B43F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30FE7-A4C8-49E9-8889-8BDEE2A9B4B6}" type="datetimeFigureOut">
              <a:rPr lang="ru-RU"/>
              <a:pPr>
                <a:defRPr/>
              </a:pPr>
              <a:t>19.02.2023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9131E-AE33-4B56-B6A3-3C4F07868C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04C80-F2D6-4979-AC16-57698F83B516}" type="datetimeFigureOut">
              <a:rPr lang="ru-RU"/>
              <a:pPr>
                <a:defRPr/>
              </a:pPr>
              <a:t>19.02.2023</a:t>
            </a:fld>
            <a:endParaRPr lang="ru-RU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8227D-16EB-442C-89BB-0B9707C729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D8D5E-E0F9-44A9-8072-87984944B7D8}" type="datetimeFigureOut">
              <a:rPr lang="ru-RU"/>
              <a:pPr>
                <a:defRPr/>
              </a:pPr>
              <a:t>19.02.2023</a:t>
            </a:fld>
            <a:endParaRPr lang="ru-RU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EBB24-B9AA-4CCF-AA41-825AAC750C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F1A48-C877-4435-8E37-D8B766ACDF49}" type="datetimeFigureOut">
              <a:rPr lang="ru-RU"/>
              <a:pPr>
                <a:defRPr/>
              </a:pPr>
              <a:t>19.02.2023</a:t>
            </a:fld>
            <a:endParaRPr lang="ru-RU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80C4B-202B-440D-8A39-BC494D66A6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A6B0C-398F-4633-8FD7-8E636FBC5F5F}" type="datetimeFigureOut">
              <a:rPr lang="ru-RU"/>
              <a:pPr>
                <a:defRPr/>
              </a:pPr>
              <a:t>19.02.2023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935A1-C50F-49FF-8D2D-1C68537D35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E3491-B26E-405A-84A5-FB5DE5578CBB}" type="datetimeFigureOut">
              <a:rPr lang="ru-RU"/>
              <a:pPr>
                <a:defRPr/>
              </a:pPr>
              <a:t>19.02.2023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F0B18-1CDC-4DFE-A3D6-5C3576AF91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A61CFA-45C3-46BA-911D-AB7A4873C582}" type="datetimeFigureOut">
              <a:rPr lang="ru-RU"/>
              <a:pPr>
                <a:defRPr/>
              </a:pPr>
              <a:t>19.02.2023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D029A6D-BF59-4D1E-A486-0DE578D492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24" r:id="rId2"/>
    <p:sldLayoutId id="2147483733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4" r:id="rId9"/>
    <p:sldLayoutId id="2147483730" r:id="rId10"/>
    <p:sldLayoutId id="214748373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imes New Roman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imes New Roman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imes New Roman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imes New Roman" pitchFamily="18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A7EA52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A7EA52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5DCEAF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Подзаголовок 2"/>
          <p:cNvSpPr>
            <a:spLocks/>
          </p:cNvSpPr>
          <p:nvPr/>
        </p:nvSpPr>
        <p:spPr bwMode="auto">
          <a:xfrm>
            <a:off x="1763688" y="908720"/>
            <a:ext cx="5249868" cy="2232248"/>
          </a:xfrm>
          <a:prstGeom prst="rect">
            <a:avLst/>
          </a:prstGeom>
          <a:noFill/>
          <a:ln>
            <a:noFill/>
          </a:ln>
          <a:extLst/>
        </p:spPr>
        <p:txBody>
          <a:bodyPr lIns="0" rIns="18288" anchor="ctr"/>
          <a:lstStyle/>
          <a:p>
            <a:pPr algn="ctr">
              <a:spcBef>
                <a:spcPct val="20000"/>
              </a:spcBef>
              <a:buClr>
                <a:srgbClr val="A7EA52"/>
              </a:buClr>
              <a:buSzPct val="95000"/>
              <a:buFont typeface="Wingdings 2" pitchFamily="18" charset="2"/>
              <a:buNone/>
            </a:pPr>
            <a:r>
              <a:rPr lang="ru-RU" sz="2400" b="1" i="1" dirty="0" err="1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24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spcBef>
                <a:spcPct val="20000"/>
              </a:spcBef>
              <a:buClr>
                <a:srgbClr val="A7EA52"/>
              </a:buClr>
              <a:buSzPct val="95000"/>
              <a:buFont typeface="Wingdings 2" pitchFamily="18" charset="2"/>
              <a:buNone/>
            </a:pPr>
            <a:r>
              <a:rPr lang="ru-RU" sz="2400" b="1" i="1" dirty="0" err="1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Биушкиной</a:t>
            </a:r>
            <a:r>
              <a:rPr lang="ru-RU" sz="24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 Марии Сергеевны, </a:t>
            </a:r>
            <a:endParaRPr lang="ru-RU" sz="2400" b="1" i="1" dirty="0">
              <a:solidFill>
                <a:srgbClr val="0C779D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20000"/>
              </a:spcBef>
              <a:buClr>
                <a:srgbClr val="A7EA52"/>
              </a:buClr>
              <a:buSzPct val="95000"/>
              <a:buFont typeface="Wingdings 2" pitchFamily="18" charset="2"/>
              <a:buNone/>
            </a:pPr>
            <a:r>
              <a:rPr lang="ru-RU" sz="24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педагога дополнительного образования </a:t>
            </a:r>
            <a:r>
              <a:rPr lang="ru-RU" sz="24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МУ ДО                   «</a:t>
            </a:r>
            <a:r>
              <a:rPr lang="ru-RU" sz="24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Центр детского творчества №2» </a:t>
            </a:r>
          </a:p>
          <a:p>
            <a:pPr algn="ctr">
              <a:spcBef>
                <a:spcPct val="20000"/>
              </a:spcBef>
              <a:buClr>
                <a:srgbClr val="A7EA52"/>
              </a:buClr>
              <a:buSzPct val="95000"/>
              <a:buFont typeface="Wingdings 2" pitchFamily="18" charset="2"/>
              <a:buNone/>
            </a:pPr>
            <a:r>
              <a:rPr lang="ru-RU" sz="24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г. о. Саранск</a:t>
            </a:r>
          </a:p>
        </p:txBody>
      </p:sp>
      <p:sp>
        <p:nvSpPr>
          <p:cNvPr id="3076" name="TextBox 4"/>
          <p:cNvSpPr txBox="1">
            <a:spLocks noChangeArrowheads="1"/>
          </p:cNvSpPr>
          <p:nvPr/>
        </p:nvSpPr>
        <p:spPr bwMode="auto">
          <a:xfrm>
            <a:off x="126933" y="3140968"/>
            <a:ext cx="8821644" cy="347787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/>
          <a:p>
            <a:pPr algn="just"/>
            <a:r>
              <a:rPr lang="ru-RU" sz="20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20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09.02. 1986 </a:t>
            </a:r>
            <a:r>
              <a:rPr lang="ru-RU" sz="20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r>
              <a:rPr lang="ru-RU" sz="20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</a:t>
            </a:r>
            <a:r>
              <a:rPr lang="ru-RU" sz="20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: Художественный руководитель хореографического коллектива, преподаватель по специальности « Народное художественное творчество»  </a:t>
            </a:r>
          </a:p>
          <a:p>
            <a:pPr algn="just"/>
            <a:r>
              <a:rPr lang="ru-RU" sz="2000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г.Саранск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Государственное образовательное учреждение высшего профессионального образования «Мордовский государственный университет им. Н. П. Огарёва» диплом ВСГ №3102054, регистрационный номер №51 от 30.06.2008</a:t>
            </a:r>
          </a:p>
          <a:p>
            <a:pPr algn="just"/>
            <a:r>
              <a:rPr lang="ru-RU" sz="20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Стаж </a:t>
            </a:r>
            <a:r>
              <a:rPr lang="ru-RU" sz="20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педагогической работы: </a:t>
            </a:r>
            <a:r>
              <a:rPr lang="ru-RU" sz="20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15 лет </a:t>
            </a:r>
            <a:endParaRPr lang="ru-RU" sz="2000" b="1" i="1" dirty="0">
              <a:solidFill>
                <a:srgbClr val="0C779D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sz="20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 15 лет</a:t>
            </a:r>
          </a:p>
          <a:p>
            <a:pPr algn="just"/>
            <a:r>
              <a:rPr lang="ru-RU" sz="20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</a:t>
            </a:r>
            <a:endParaRPr lang="ru-RU" sz="2000" b="1" i="1" dirty="0">
              <a:solidFill>
                <a:srgbClr val="0C779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46088" y="195263"/>
            <a:ext cx="8229600" cy="719137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Министерство образования РМ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08720"/>
            <a:ext cx="7596843" cy="569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424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2"/>
          <p:cNvSpPr txBox="1">
            <a:spLocks/>
          </p:cNvSpPr>
          <p:nvPr/>
        </p:nvSpPr>
        <p:spPr bwMode="auto">
          <a:xfrm>
            <a:off x="1000100" y="214290"/>
            <a:ext cx="7750199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Участие детей в конкурсах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26026" y="-543667"/>
            <a:ext cx="5268227" cy="838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9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23233" y="-402953"/>
            <a:ext cx="5369542" cy="82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080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51720" y="-243405"/>
            <a:ext cx="5184577" cy="777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073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968" y="836711"/>
            <a:ext cx="4465029" cy="561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22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680150"/>
            <a:ext cx="4368574" cy="600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38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715300"/>
            <a:ext cx="4440582" cy="610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37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7623" y="1412776"/>
            <a:ext cx="6120680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6087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6690" y="1533288"/>
            <a:ext cx="6076661" cy="439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390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812658"/>
            <a:ext cx="4584598" cy="601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1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650" y="188640"/>
            <a:ext cx="7653338" cy="576064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i="1" dirty="0" smtClean="0">
                <a:solidFill>
                  <a:srgbClr val="002060"/>
                </a:solidFill>
                <a:latin typeface="+mn-lt"/>
              </a:rPr>
              <a:t>                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itchFamily="18" charset="0"/>
              </a:rPr>
              <a:t>Характеристика- представление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9953"/>
            <a:ext cx="3934692" cy="54113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918399"/>
            <a:ext cx="3820613" cy="52544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604" y="812658"/>
            <a:ext cx="4256781" cy="601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40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604" y="812658"/>
            <a:ext cx="4256781" cy="601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7632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604" y="812658"/>
            <a:ext cx="4256780" cy="601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9561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214282" y="357166"/>
            <a:ext cx="8713788" cy="434973"/>
          </a:xfrm>
        </p:spPr>
        <p:txBody>
          <a:bodyPr>
            <a:no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Участие детей во Всероссийских конкурсах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788086"/>
              </p:ext>
            </p:extLst>
          </p:nvPr>
        </p:nvGraphicFramePr>
        <p:xfrm>
          <a:off x="395536" y="1124744"/>
          <a:ext cx="8496944" cy="4058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236"/>
                <a:gridCol w="2124236"/>
                <a:gridCol w="2124236"/>
                <a:gridCol w="2124236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 конкурса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Коллектив,</a:t>
                      </a:r>
                    </a:p>
                    <a:p>
                      <a:r>
                        <a:rPr lang="ru-RU" dirty="0" smtClean="0"/>
                        <a:t>группа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Результативность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16 ноября 2019 г.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Добрые звуки</a:t>
                      </a:r>
                      <a:r>
                        <a:rPr lang="ru-RU" baseline="0" dirty="0" smtClean="0"/>
                        <a:t> Земли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ADAGIO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800" dirty="0" smtClean="0"/>
                        <a:t>8-10</a:t>
                      </a:r>
                      <a:r>
                        <a:rPr lang="ru-RU" sz="1800" baseline="0" dirty="0" smtClean="0"/>
                        <a:t> лет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Лауреат </a:t>
                      </a:r>
                      <a:r>
                        <a:rPr lang="en-US" dirty="0" smtClean="0"/>
                        <a:t>I </a:t>
                      </a:r>
                      <a:r>
                        <a:rPr lang="ru-RU" dirty="0" smtClean="0"/>
                        <a:t>степени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ADAGIO</a:t>
                      </a:r>
                      <a:r>
                        <a:rPr lang="ru-RU" sz="1400" dirty="0" smtClean="0"/>
                        <a:t>-</a:t>
                      </a:r>
                      <a:r>
                        <a:rPr lang="en-US" sz="1400" dirty="0" smtClean="0"/>
                        <a:t>NEXT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800" baseline="0" dirty="0" smtClean="0"/>
                        <a:t>11-14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800" baseline="0" dirty="0" smtClean="0"/>
                        <a:t>лет</a:t>
                      </a:r>
                      <a:endParaRPr lang="ru-RU" sz="1800" dirty="0" smtClean="0"/>
                    </a:p>
                    <a:p>
                      <a:r>
                        <a:rPr lang="en-US" sz="1400" baseline="0" dirty="0" smtClean="0"/>
                        <a:t> 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800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Лауреат </a:t>
                      </a:r>
                      <a:r>
                        <a:rPr lang="en-US" dirty="0" smtClean="0"/>
                        <a:t>I </a:t>
                      </a:r>
                      <a:r>
                        <a:rPr lang="ru-RU" dirty="0" smtClean="0"/>
                        <a:t>степени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ADAGIO</a:t>
                      </a:r>
                      <a:r>
                        <a:rPr lang="ru-RU" sz="1400" dirty="0" smtClean="0"/>
                        <a:t>-</a:t>
                      </a:r>
                      <a:r>
                        <a:rPr lang="en-US" sz="1400" dirty="0" smtClean="0"/>
                        <a:t>BABY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ru-RU" sz="1400" baseline="0" dirty="0" smtClean="0"/>
                        <a:t> </a:t>
                      </a:r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Лауреат </a:t>
                      </a:r>
                      <a:r>
                        <a:rPr lang="en-US" dirty="0" smtClean="0"/>
                        <a:t>II </a:t>
                      </a:r>
                      <a:r>
                        <a:rPr lang="ru-RU" dirty="0" smtClean="0"/>
                        <a:t>степени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ADAGIO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800" dirty="0" smtClean="0"/>
                        <a:t>8-10</a:t>
                      </a:r>
                      <a:r>
                        <a:rPr lang="ru-RU" sz="1800" baseline="0" dirty="0" smtClean="0"/>
                        <a:t> лет</a:t>
                      </a:r>
                      <a:endParaRPr lang="ru-RU" sz="1800" dirty="0" smtClean="0"/>
                    </a:p>
                    <a:p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Лауреат </a:t>
                      </a:r>
                      <a:r>
                        <a:rPr lang="en-US" dirty="0" smtClean="0"/>
                        <a:t>II </a:t>
                      </a:r>
                      <a:r>
                        <a:rPr lang="ru-RU" dirty="0" smtClean="0"/>
                        <a:t>степени</a:t>
                      </a:r>
                    </a:p>
                    <a:p>
                      <a:endParaRPr lang="ru-RU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ADAGIO</a:t>
                      </a:r>
                      <a:r>
                        <a:rPr lang="ru-RU" sz="1400" dirty="0" smtClean="0"/>
                        <a:t>-</a:t>
                      </a:r>
                      <a:r>
                        <a:rPr lang="en-US" sz="1400" dirty="0" smtClean="0"/>
                        <a:t>NEXT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800" baseline="0" dirty="0" smtClean="0"/>
                        <a:t>11-14 лет</a:t>
                      </a:r>
                      <a:endParaRPr lang="ru-RU" sz="1800" dirty="0" smtClean="0"/>
                    </a:p>
                    <a:p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Лауреат </a:t>
                      </a:r>
                      <a:r>
                        <a:rPr lang="en-US" dirty="0" smtClean="0"/>
                        <a:t>II </a:t>
                      </a:r>
                      <a:r>
                        <a:rPr lang="ru-RU" dirty="0" smtClean="0"/>
                        <a:t>степени</a:t>
                      </a:r>
                    </a:p>
                    <a:p>
                      <a:endParaRPr lang="ru-RU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214282" y="357166"/>
            <a:ext cx="8713788" cy="434973"/>
          </a:xfrm>
        </p:spPr>
        <p:txBody>
          <a:bodyPr>
            <a:no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Участие детей во Всероссийских конкурсах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569004"/>
              </p:ext>
            </p:extLst>
          </p:nvPr>
        </p:nvGraphicFramePr>
        <p:xfrm>
          <a:off x="395536" y="1124744"/>
          <a:ext cx="8496944" cy="4881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236"/>
                <a:gridCol w="2124236"/>
                <a:gridCol w="2124236"/>
                <a:gridCol w="2124236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 конкурса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Коллектив,</a:t>
                      </a:r>
                    </a:p>
                    <a:p>
                      <a:r>
                        <a:rPr lang="ru-RU" dirty="0" smtClean="0"/>
                        <a:t>группа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Результативность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18 апреля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2021 г.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Всероссийский многожанровый конкурс –фестиваль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«Надежда</a:t>
                      </a:r>
                      <a:r>
                        <a:rPr lang="ru-RU" baseline="0" dirty="0" smtClean="0"/>
                        <a:t>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ADAGIO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800" dirty="0" smtClean="0"/>
                        <a:t>10-12</a:t>
                      </a:r>
                      <a:r>
                        <a:rPr lang="ru-RU" sz="1800" baseline="0" dirty="0" smtClean="0"/>
                        <a:t> лет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Дипломант </a:t>
                      </a:r>
                      <a:r>
                        <a:rPr lang="en-US" dirty="0" smtClean="0"/>
                        <a:t>II </a:t>
                      </a:r>
                      <a:r>
                        <a:rPr lang="ru-RU" dirty="0" smtClean="0"/>
                        <a:t>степени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ADAGIO</a:t>
                      </a:r>
                      <a:r>
                        <a:rPr lang="ru-RU" sz="1400" dirty="0" smtClean="0"/>
                        <a:t>-</a:t>
                      </a:r>
                      <a:r>
                        <a:rPr lang="en-US" sz="1400" dirty="0" smtClean="0"/>
                        <a:t>NEXT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800" baseline="0" dirty="0" smtClean="0"/>
                        <a:t>13-15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800" baseline="0" dirty="0" smtClean="0"/>
                        <a:t>лет</a:t>
                      </a:r>
                      <a:endParaRPr lang="ru-RU" sz="1800" dirty="0" smtClean="0"/>
                    </a:p>
                    <a:p>
                      <a:r>
                        <a:rPr lang="en-US" sz="1400" baseline="0" dirty="0" smtClean="0"/>
                        <a:t> 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800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Дипломант </a:t>
                      </a:r>
                      <a:r>
                        <a:rPr lang="en-US" dirty="0" smtClean="0"/>
                        <a:t>II </a:t>
                      </a:r>
                      <a:r>
                        <a:rPr lang="ru-RU" dirty="0" smtClean="0"/>
                        <a:t>степени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ADAGIO</a:t>
                      </a:r>
                      <a:r>
                        <a:rPr lang="ru-RU" sz="1400" dirty="0" smtClean="0"/>
                        <a:t>-</a:t>
                      </a:r>
                      <a:r>
                        <a:rPr lang="en-US" sz="1400" dirty="0" smtClean="0"/>
                        <a:t>BABY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ru-RU" sz="1400" baseline="0" dirty="0" smtClean="0"/>
                        <a:t> </a:t>
                      </a:r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Лауреат </a:t>
                      </a:r>
                      <a:r>
                        <a:rPr lang="en-US" dirty="0" smtClean="0"/>
                        <a:t>II </a:t>
                      </a:r>
                      <a:r>
                        <a:rPr lang="ru-RU" dirty="0" smtClean="0"/>
                        <a:t>степени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ADAGIO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800" dirty="0" smtClean="0"/>
                        <a:t>8-10</a:t>
                      </a:r>
                      <a:r>
                        <a:rPr lang="ru-RU" sz="1800" baseline="0" dirty="0" smtClean="0"/>
                        <a:t> лет</a:t>
                      </a:r>
                      <a:endParaRPr lang="ru-RU" sz="1800" dirty="0" smtClean="0"/>
                    </a:p>
                    <a:p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Лауреат </a:t>
                      </a:r>
                      <a:r>
                        <a:rPr lang="en-US" dirty="0" smtClean="0"/>
                        <a:t>II </a:t>
                      </a:r>
                      <a:r>
                        <a:rPr lang="ru-RU" dirty="0" smtClean="0"/>
                        <a:t>степени</a:t>
                      </a:r>
                    </a:p>
                    <a:p>
                      <a:endParaRPr lang="ru-RU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ADAGIO</a:t>
                      </a:r>
                      <a:r>
                        <a:rPr lang="ru-RU" sz="1400" dirty="0" smtClean="0"/>
                        <a:t>-</a:t>
                      </a:r>
                      <a:r>
                        <a:rPr lang="en-US" sz="1400" dirty="0" smtClean="0"/>
                        <a:t>NEXT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800" baseline="0" dirty="0" smtClean="0"/>
                        <a:t>11-14 лет</a:t>
                      </a:r>
                      <a:endParaRPr lang="ru-RU" sz="1800" dirty="0" smtClean="0"/>
                    </a:p>
                    <a:p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Лауреат </a:t>
                      </a:r>
                      <a:r>
                        <a:rPr lang="en-US" dirty="0" smtClean="0"/>
                        <a:t>II </a:t>
                      </a:r>
                      <a:r>
                        <a:rPr lang="ru-RU" dirty="0" smtClean="0"/>
                        <a:t>степени</a:t>
                      </a:r>
                    </a:p>
                    <a:p>
                      <a:endParaRPr lang="ru-RU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712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214282" y="188641"/>
            <a:ext cx="8713788" cy="360040"/>
          </a:xfrm>
        </p:spPr>
        <p:txBody>
          <a:bodyPr>
            <a:no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Участие детей во Всероссийских конкурсах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926214"/>
              </p:ext>
            </p:extLst>
          </p:nvPr>
        </p:nvGraphicFramePr>
        <p:xfrm>
          <a:off x="395536" y="1268760"/>
          <a:ext cx="8496944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236"/>
                <a:gridCol w="2124236"/>
                <a:gridCol w="2124236"/>
                <a:gridCol w="2124236"/>
              </a:tblGrid>
              <a:tr h="229363"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 конкурса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mtClean="0"/>
                        <a:t>Коллектив,</a:t>
                      </a:r>
                    </a:p>
                    <a:p>
                      <a:r>
                        <a:rPr lang="ru-RU" smtClean="0"/>
                        <a:t>группа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Результативность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18 апреля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2021 г.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Всероссийский многожанровый конкурс –фестиваль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«Надежда</a:t>
                      </a:r>
                      <a:r>
                        <a:rPr lang="ru-RU" baseline="0" dirty="0" smtClean="0"/>
                        <a:t>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ADAGIO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800" dirty="0" smtClean="0"/>
                        <a:t>10-12</a:t>
                      </a:r>
                      <a:r>
                        <a:rPr lang="ru-RU" sz="1800" baseline="0" dirty="0" smtClean="0"/>
                        <a:t> лет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Дипломант </a:t>
                      </a:r>
                      <a:r>
                        <a:rPr lang="en-US" dirty="0" smtClean="0"/>
                        <a:t>II </a:t>
                      </a:r>
                      <a:r>
                        <a:rPr lang="ru-RU" dirty="0" smtClean="0"/>
                        <a:t>степени</a:t>
                      </a:r>
                      <a:endParaRPr lang="ru-RU" dirty="0"/>
                    </a:p>
                  </a:txBody>
                  <a:tcPr/>
                </a:tc>
              </a:tr>
              <a:tr h="68386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ADAGIO</a:t>
                      </a:r>
                      <a:r>
                        <a:rPr lang="ru-RU" sz="1400" dirty="0" smtClean="0"/>
                        <a:t>-</a:t>
                      </a:r>
                      <a:r>
                        <a:rPr lang="en-US" sz="1400" dirty="0" smtClean="0"/>
                        <a:t>NEXT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800" baseline="0" dirty="0" smtClean="0"/>
                        <a:t>13-15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800" baseline="0" dirty="0" smtClean="0"/>
                        <a:t>лет</a:t>
                      </a:r>
                      <a:endParaRPr lang="ru-RU" sz="1800" dirty="0" smtClean="0"/>
                    </a:p>
                    <a:p>
                      <a:r>
                        <a:rPr lang="en-US" sz="1400" baseline="0" dirty="0" smtClean="0"/>
                        <a:t> 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800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Дипломант </a:t>
                      </a:r>
                      <a:r>
                        <a:rPr lang="en-US" dirty="0" smtClean="0"/>
                        <a:t>II </a:t>
                      </a:r>
                      <a:r>
                        <a:rPr lang="ru-RU" dirty="0" smtClean="0"/>
                        <a:t>степени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16 апреля 2022 г.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Всероссийский</a:t>
                      </a:r>
                      <a:r>
                        <a:rPr lang="ru-RU" baseline="0" dirty="0" smtClean="0"/>
                        <a:t> хореографический </a:t>
                      </a:r>
                      <a:r>
                        <a:rPr lang="ru-RU" dirty="0" smtClean="0"/>
                        <a:t>конкурс –фестиваль</a:t>
                      </a:r>
                      <a:r>
                        <a:rPr lang="ru-RU" baseline="0" dirty="0" smtClean="0"/>
                        <a:t> «Ступени»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ADAGIO</a:t>
                      </a:r>
                      <a:r>
                        <a:rPr lang="ru-RU" sz="1400" dirty="0" smtClean="0"/>
                        <a:t>-</a:t>
                      </a:r>
                      <a:r>
                        <a:rPr lang="en-US" sz="1400" dirty="0" smtClean="0"/>
                        <a:t>NEXT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800" baseline="0" dirty="0" smtClean="0"/>
                        <a:t>13-15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800" baseline="0" dirty="0" smtClean="0"/>
                        <a:t>лет</a:t>
                      </a:r>
                      <a:endParaRPr lang="ru-RU" sz="1800" dirty="0" smtClean="0"/>
                    </a:p>
                    <a:p>
                      <a:r>
                        <a:rPr lang="en-US" sz="1400" baseline="0" dirty="0" smtClean="0"/>
                        <a:t> 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800" baseline="0" dirty="0" smtClean="0"/>
                        <a:t>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Диплом</a:t>
                      </a:r>
                      <a:r>
                        <a:rPr lang="ru-RU" baseline="0" dirty="0" smtClean="0"/>
                        <a:t> участника</a:t>
                      </a:r>
                      <a:endParaRPr lang="ru-RU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154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214282" y="188641"/>
            <a:ext cx="8713788" cy="360040"/>
          </a:xfrm>
        </p:spPr>
        <p:txBody>
          <a:bodyPr>
            <a:no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Участие детей во Всероссийских конкурсах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8618794"/>
              </p:ext>
            </p:extLst>
          </p:nvPr>
        </p:nvGraphicFramePr>
        <p:xfrm>
          <a:off x="251520" y="1124744"/>
          <a:ext cx="8496944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236"/>
                <a:gridCol w="2124236"/>
                <a:gridCol w="2124236"/>
                <a:gridCol w="2124236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 конкурса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Коллектив,</a:t>
                      </a:r>
                    </a:p>
                    <a:p>
                      <a:r>
                        <a:rPr lang="ru-RU" dirty="0" smtClean="0"/>
                        <a:t>группа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Результативность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15 января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2023 г.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Всероссийский многожанровый конкурс –фестиваль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«Вдохновение</a:t>
                      </a:r>
                      <a:r>
                        <a:rPr lang="ru-RU" baseline="0" dirty="0" smtClean="0"/>
                        <a:t>»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ADAGIO</a:t>
                      </a:r>
                      <a:r>
                        <a:rPr lang="ru-RU" sz="1400" dirty="0" smtClean="0"/>
                        <a:t>-</a:t>
                      </a:r>
                      <a:r>
                        <a:rPr lang="en-US" sz="1400" dirty="0" smtClean="0"/>
                        <a:t>NEXT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800" baseline="0" dirty="0" smtClean="0"/>
                        <a:t>11-14 лет</a:t>
                      </a:r>
                      <a:endParaRPr lang="ru-RU" sz="1800" dirty="0" smtClean="0"/>
                    </a:p>
                    <a:p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Диплом</a:t>
                      </a:r>
                      <a:r>
                        <a:rPr lang="ru-RU" baseline="0" dirty="0" smtClean="0"/>
                        <a:t> участника</a:t>
                      </a:r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357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239" y="863711"/>
            <a:ext cx="4148837" cy="570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752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239" y="863711"/>
            <a:ext cx="4148837" cy="570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727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239" y="863711"/>
            <a:ext cx="4148837" cy="570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303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>
          <a:xfrm>
            <a:off x="1475656" y="214290"/>
            <a:ext cx="6025302" cy="47625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Реализация образовательной программы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j-ea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76" y="1262257"/>
            <a:ext cx="3812776" cy="50837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489" y="1264233"/>
            <a:ext cx="3906958" cy="52092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239" y="863711"/>
            <a:ext cx="4148837" cy="570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266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239" y="863711"/>
            <a:ext cx="4148837" cy="570587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239" y="863710"/>
            <a:ext cx="4148837" cy="570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4153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239" y="863711"/>
            <a:ext cx="4148837" cy="570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235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239" y="863711"/>
            <a:ext cx="4148837" cy="570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7408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55675" y="1376772"/>
            <a:ext cx="5688632" cy="432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544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988" y="863711"/>
            <a:ext cx="4033338" cy="570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194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988" y="863711"/>
            <a:ext cx="4033338" cy="570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557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988" y="863711"/>
            <a:ext cx="4033337" cy="570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692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35877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Наличие публикаций в интернете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836712"/>
            <a:ext cx="4130045" cy="584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86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764704"/>
            <a:ext cx="4659885" cy="5867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33559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116632"/>
            <a:ext cx="85010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Выступления на научно-практических конференциях, </a:t>
            </a:r>
            <a:r>
              <a:rPr lang="ru-RU" sz="2400" b="1" i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педчтениях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, семинарах, секциях; проведение  мероприятий, открытых занятий и .т.п.</a:t>
            </a:r>
            <a:endParaRPr lang="ru-RU" sz="2400" dirty="0">
              <a:latin typeface="+mj-lt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221868"/>
              </p:ext>
            </p:extLst>
          </p:nvPr>
        </p:nvGraphicFramePr>
        <p:xfrm>
          <a:off x="107505" y="1412776"/>
          <a:ext cx="8928991" cy="3323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5"/>
                <a:gridCol w="2736304"/>
                <a:gridCol w="3960440"/>
                <a:gridCol w="1008112"/>
              </a:tblGrid>
              <a:tr h="671384"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r>
                        <a:rPr lang="ru-RU" baseline="0" dirty="0" smtClean="0"/>
                        <a:t> выступления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5275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30.08.2021 г.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Педагогический совет МУДО «Центр детского творчества №2»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«</a:t>
                      </a: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Совершенствование качества обучения и воспитания в танцевальном  коллективе </a:t>
                      </a:r>
                      <a:r>
                        <a:rPr lang="ru-RU" sz="1600" baseline="0" dirty="0" smtClean="0"/>
                        <a:t>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доклад</a:t>
                      </a:r>
                      <a:endParaRPr lang="ru-RU" sz="1600" dirty="0"/>
                    </a:p>
                  </a:txBody>
                  <a:tcPr/>
                </a:tc>
              </a:tr>
              <a:tr h="93610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27.08.2022 г.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Педагогический совет МУДО «Центр детского творчества №2»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«</a:t>
                      </a: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Организация деятельного</a:t>
                      </a:r>
                      <a:r>
                        <a:rPr kumimoji="0" lang="ru-RU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подхода в обучении</a:t>
                      </a:r>
                      <a:r>
                        <a:rPr kumimoji="0" lang="ru-RU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и </a:t>
                      </a: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увеличение самостоятельности учащихся в приобретении знаний, а так же работа с различными источниками информации</a:t>
                      </a:r>
                      <a:r>
                        <a:rPr lang="ru-RU" sz="1600" dirty="0" smtClean="0"/>
                        <a:t>».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доклад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010274"/>
            <a:ext cx="4320480" cy="5941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01246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3805847"/>
              </p:ext>
            </p:extLst>
          </p:nvPr>
        </p:nvGraphicFramePr>
        <p:xfrm>
          <a:off x="107505" y="1412776"/>
          <a:ext cx="8928991" cy="3122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1"/>
                <a:gridCol w="2592288"/>
                <a:gridCol w="3744416"/>
                <a:gridCol w="1224136"/>
              </a:tblGrid>
              <a:tr h="671384"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r>
                        <a:rPr lang="ru-RU" baseline="0" dirty="0" smtClean="0"/>
                        <a:t> проведения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5275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20.11.2021 г.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МУДО «Центр детского творчества №2»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«Тепло</a:t>
                      </a:r>
                      <a:r>
                        <a:rPr lang="ru-RU" sz="1600" baseline="0" dirty="0" smtClean="0"/>
                        <a:t> по Родине</a:t>
                      </a:r>
                      <a:r>
                        <a:rPr lang="ru-RU" sz="1600" dirty="0" smtClean="0"/>
                        <a:t>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Открытое занятие</a:t>
                      </a:r>
                      <a:endParaRPr lang="ru-RU" sz="1600" dirty="0"/>
                    </a:p>
                  </a:txBody>
                  <a:tcPr/>
                </a:tc>
              </a:tr>
              <a:tr h="93610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11.02.2022 г.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МУДО «Центр детского творчества №2»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«Мордовский народный</a:t>
                      </a:r>
                      <a:r>
                        <a:rPr lang="ru-RU" sz="1600" baseline="0" dirty="0" smtClean="0"/>
                        <a:t> танец-как национально региональный компонент на занятиях по хореографии</a:t>
                      </a:r>
                      <a:r>
                        <a:rPr lang="ru-RU" sz="1600" dirty="0" smtClean="0"/>
                        <a:t>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Открытое</a:t>
                      </a:r>
                      <a:r>
                        <a:rPr lang="ru-RU" sz="1600" baseline="0" dirty="0" smtClean="0"/>
                        <a:t> занятие</a:t>
                      </a:r>
                      <a:endParaRPr lang="ru-RU" sz="1600" dirty="0"/>
                    </a:p>
                  </a:txBody>
                  <a:tcPr/>
                </a:tc>
              </a:tr>
              <a:tr h="93610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13.02.2023</a:t>
                      </a:r>
                      <a:r>
                        <a:rPr lang="ru-RU" sz="1600" baseline="0" dirty="0" smtClean="0"/>
                        <a:t> г.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МУДО «Центр детского творчества №2»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«Эх,</a:t>
                      </a:r>
                      <a:r>
                        <a:rPr lang="ru-RU" sz="1600" baseline="0" dirty="0" smtClean="0"/>
                        <a:t> яблочко</a:t>
                      </a:r>
                      <a:r>
                        <a:rPr lang="ru-RU" sz="1600" dirty="0" smtClean="0"/>
                        <a:t>»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Открытое</a:t>
                      </a:r>
                      <a:r>
                        <a:rPr lang="ru-RU" sz="1600" baseline="0" dirty="0" smtClean="0"/>
                        <a:t> занятие</a:t>
                      </a:r>
                      <a:endParaRPr lang="ru-RU" sz="1600" dirty="0" smtClean="0"/>
                    </a:p>
                    <a:p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116632"/>
            <a:ext cx="8305800" cy="864096"/>
          </a:xfrm>
        </p:spPr>
        <p:txBody>
          <a:bodyPr/>
          <a:lstStyle/>
          <a:p>
            <a:r>
              <a:rPr lang="ru-RU" sz="2500" b="1" i="1" dirty="0">
                <a:solidFill>
                  <a:srgbClr val="006666"/>
                </a:solidFill>
              </a:rPr>
              <a:t>Проведение мастер-классов и открытых мероприятий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16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00" y="404664"/>
            <a:ext cx="8305800" cy="564672"/>
          </a:xfrm>
        </p:spPr>
        <p:txBody>
          <a:bodyPr>
            <a:normAutofit fontScale="90000"/>
          </a:bodyPr>
          <a:lstStyle/>
          <a:p>
            <a:r>
              <a:rPr lang="ru-RU" sz="2800" b="1" i="1" dirty="0" smtClean="0">
                <a:solidFill>
                  <a:srgbClr val="006666"/>
                </a:solidFill>
              </a:rPr>
              <a:t>Проведение мастер-классов и открытых мероприятий</a:t>
            </a:r>
            <a:endParaRPr lang="ru-RU" sz="2800" b="1" i="1" dirty="0">
              <a:solidFill>
                <a:srgbClr val="006666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5"/>
            <a:ext cx="3888432" cy="4861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10538"/>
            <a:ext cx="4044643" cy="4982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78559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468313" y="333375"/>
            <a:ext cx="8229600" cy="35877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Общественно-педагогическая активность педагога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42" y="764704"/>
            <a:ext cx="4589189" cy="544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836712"/>
            <a:ext cx="4053905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49266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         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Наставничество</a:t>
            </a:r>
            <a:endParaRPr lang="ru-RU" sz="2400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3488092" cy="47971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255078"/>
            <a:ext cx="3861437" cy="531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8139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3"/>
          <p:cNvSpPr txBox="1">
            <a:spLocks/>
          </p:cNvSpPr>
          <p:nvPr/>
        </p:nvSpPr>
        <p:spPr>
          <a:xfrm>
            <a:off x="1214414" y="285728"/>
            <a:ext cx="6697681" cy="35877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Позитивные результаты работы с детьми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Times New Roman" pitchFamily="18" charset="0"/>
            </a:endParaRPr>
          </a:p>
        </p:txBody>
      </p:sp>
      <p:pic>
        <p:nvPicPr>
          <p:cNvPr id="2052" name="Picture 4" descr="D:\_\файлы скрыты трояном\аттестация\Позитивные 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23680"/>
            <a:ext cx="3951694" cy="543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_\файлы скрыты трояном\аттестация\Позитивные 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96752"/>
            <a:ext cx="3753162" cy="518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35877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Участие педагога в профессиональных конкурсах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6423" y="366697"/>
            <a:ext cx="3234326" cy="44481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27034" y="1947706"/>
            <a:ext cx="3426998" cy="4713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35877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Участие педагога в профессиональных конкурсах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39008" y="-302704"/>
            <a:ext cx="5304635" cy="729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1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075240" cy="504056"/>
          </a:xfrm>
        </p:spPr>
        <p:txBody>
          <a:bodyPr/>
          <a:lstStyle/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        Участие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педагога в профессиональных конкурсах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36171" y="1496277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2684869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>
          <a:xfrm>
            <a:off x="1475656" y="214290"/>
            <a:ext cx="6025302" cy="47625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j-ea"/>
                <a:cs typeface="Times New Roman" pitchFamily="18" charset="0"/>
              </a:rPr>
              <a:t>Результаты участия в инновационной деятельности </a:t>
            </a:r>
            <a:r>
              <a:rPr kumimoji="0" lang="ru-RU" sz="2400" b="1" i="1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j-ea"/>
                <a:cs typeface="Times New Roman" pitchFamily="18" charset="0"/>
              </a:rPr>
              <a:t> 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j-ea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89" y="1262257"/>
            <a:ext cx="3696446" cy="50837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090" y="1264233"/>
            <a:ext cx="3787754" cy="520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6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35877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Награды и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поощрения в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межаттестационный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период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268760"/>
            <a:ext cx="6408712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5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83671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Награды и поощрения в межаттестационный период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46" y="1004290"/>
            <a:ext cx="3954063" cy="543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3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83671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Награды и поощрения в межаттестационный период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46" y="1004290"/>
            <a:ext cx="3954062" cy="543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25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83671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Награды и поощрения в межаттестационный период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46" y="1004289"/>
            <a:ext cx="3954065" cy="5438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83671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Награды и поощрения в межаттестационный период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46" y="1004290"/>
            <a:ext cx="3954064" cy="543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3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83671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Награды и поощрения в межаттестационный период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584" y="1004290"/>
            <a:ext cx="3843985" cy="543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5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35877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Награды и поощрения в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межаттестационный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период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3420" y="1626848"/>
            <a:ext cx="5191699" cy="38852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8236" y="2103109"/>
            <a:ext cx="4896544" cy="380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19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00" y="620688"/>
            <a:ext cx="8305800" cy="720080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Наличие собственного инновационного педагогического опыта</a:t>
            </a:r>
            <a:endParaRPr lang="ru-R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4348" y="3000372"/>
            <a:ext cx="7715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6666"/>
                </a:solidFill>
              </a:rPr>
              <a:t>Обобщение педагогического опыта представлены на официальном сайте МУ ДО «Центр детского творчества № 2»  г.о.Саранск : </a:t>
            </a:r>
            <a:r>
              <a:rPr lang="en-US" b="1" dirty="0">
                <a:solidFill>
                  <a:srgbClr val="006666"/>
                </a:solidFill>
              </a:rPr>
              <a:t>https://cdt2sar.schoolrm.ru</a:t>
            </a:r>
            <a:endParaRPr lang="ru-RU" b="1" dirty="0" smtClean="0">
              <a:solidFill>
                <a:srgbClr val="006666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251520" y="0"/>
            <a:ext cx="8713788" cy="434973"/>
          </a:xfrm>
        </p:spPr>
        <p:txBody>
          <a:bodyPr>
            <a:no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Участие детей в международных конкурсах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50693"/>
              </p:ext>
            </p:extLst>
          </p:nvPr>
        </p:nvGraphicFramePr>
        <p:xfrm>
          <a:off x="539552" y="1097280"/>
          <a:ext cx="8064896" cy="549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/>
                <a:gridCol w="1944216"/>
                <a:gridCol w="1944216"/>
                <a:gridCol w="2160240"/>
              </a:tblGrid>
              <a:tr h="194736"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 конкурса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Коллектив,</a:t>
                      </a:r>
                    </a:p>
                    <a:p>
                      <a:r>
                        <a:rPr lang="ru-RU" dirty="0" smtClean="0"/>
                        <a:t>группа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Результативность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25 октября</a:t>
                      </a:r>
                      <a:r>
                        <a:rPr lang="ru-RU" baseline="0" dirty="0" smtClean="0"/>
                        <a:t> 2019 г.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III</a:t>
                      </a:r>
                      <a:r>
                        <a:rPr lang="ru-RU" dirty="0" smtClean="0"/>
                        <a:t> Международный фестиваль-конкурс «Чудеса искусства»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Адажио 6-9 лет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Лауреат </a:t>
                      </a:r>
                      <a:r>
                        <a:rPr lang="en-US" dirty="0" smtClean="0"/>
                        <a:t>III </a:t>
                      </a:r>
                      <a:r>
                        <a:rPr lang="ru-RU" dirty="0" smtClean="0"/>
                        <a:t>степени</a:t>
                      </a:r>
                      <a:endParaRPr lang="ru-RU" dirty="0"/>
                    </a:p>
                  </a:txBody>
                  <a:tcPr/>
                </a:tc>
              </a:tr>
              <a:tr h="41716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Адажио</a:t>
                      </a:r>
                      <a:r>
                        <a:rPr lang="ru-RU" baseline="0" dirty="0" smtClean="0"/>
                        <a:t> 6-9 лет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Диплом</a:t>
                      </a:r>
                      <a:r>
                        <a:rPr lang="ru-RU" baseline="0" dirty="0" smtClean="0"/>
                        <a:t> </a:t>
                      </a:r>
                      <a:r>
                        <a:rPr lang="en-US" dirty="0" smtClean="0"/>
                        <a:t>I </a:t>
                      </a:r>
                      <a:r>
                        <a:rPr lang="ru-RU" dirty="0" smtClean="0"/>
                        <a:t>степени</a:t>
                      </a:r>
                    </a:p>
                  </a:txBody>
                  <a:tcPr/>
                </a:tc>
              </a:tr>
              <a:tr h="41716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Адажио</a:t>
                      </a:r>
                      <a:r>
                        <a:rPr lang="ru-RU" baseline="0" dirty="0" smtClean="0"/>
                        <a:t> </a:t>
                      </a:r>
                      <a:r>
                        <a:rPr lang="en-US" baseline="0" dirty="0" smtClean="0"/>
                        <a:t>10-12</a:t>
                      </a:r>
                      <a:r>
                        <a:rPr lang="ru-RU" baseline="0" dirty="0" smtClean="0"/>
                        <a:t> лет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Диплом</a:t>
                      </a:r>
                      <a:r>
                        <a:rPr lang="ru-RU" baseline="0" dirty="0" smtClean="0"/>
                        <a:t> </a:t>
                      </a:r>
                      <a:r>
                        <a:rPr lang="en-US" dirty="0" smtClean="0"/>
                        <a:t>I </a:t>
                      </a:r>
                      <a:r>
                        <a:rPr lang="ru-RU" dirty="0" smtClean="0"/>
                        <a:t>степени</a:t>
                      </a:r>
                    </a:p>
                    <a:p>
                      <a:endParaRPr lang="ru-RU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Адажио</a:t>
                      </a:r>
                      <a:r>
                        <a:rPr lang="ru-RU" baseline="0" dirty="0" smtClean="0"/>
                        <a:t> 6-9 лет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Диплом </a:t>
                      </a:r>
                      <a:r>
                        <a:rPr lang="en-US" baseline="0" dirty="0" smtClean="0"/>
                        <a:t>III </a:t>
                      </a:r>
                      <a:r>
                        <a:rPr lang="ru-RU" baseline="0" dirty="0" smtClean="0"/>
                        <a:t>степени </a:t>
                      </a:r>
                      <a:endParaRPr lang="ru-RU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25</a:t>
                      </a:r>
                      <a:r>
                        <a:rPr lang="en-US" baseline="0" dirty="0" smtClean="0"/>
                        <a:t> </a:t>
                      </a:r>
                      <a:r>
                        <a:rPr lang="ru-RU" baseline="0" dirty="0" smtClean="0"/>
                        <a:t>января 2019 г.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III</a:t>
                      </a:r>
                      <a:r>
                        <a:rPr lang="ru-RU" dirty="0" smtClean="0"/>
                        <a:t> Международный фестиваль-конкурс «Чудеса искусства» 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Адажио</a:t>
                      </a:r>
                      <a:r>
                        <a:rPr lang="ru-RU" baseline="0" dirty="0" smtClean="0"/>
                        <a:t> 10-12лет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Лауреат </a:t>
                      </a:r>
                      <a:r>
                        <a:rPr lang="en-US" dirty="0" smtClean="0"/>
                        <a:t>III </a:t>
                      </a:r>
                      <a:r>
                        <a:rPr lang="ru-RU" dirty="0" smtClean="0"/>
                        <a:t>степени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251520" y="0"/>
            <a:ext cx="8713788" cy="434973"/>
          </a:xfrm>
        </p:spPr>
        <p:txBody>
          <a:bodyPr>
            <a:no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Участие детей в международных конкурсах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6541714"/>
              </p:ext>
            </p:extLst>
          </p:nvPr>
        </p:nvGraphicFramePr>
        <p:xfrm>
          <a:off x="611560" y="1124744"/>
          <a:ext cx="8064896" cy="4705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/>
                <a:gridCol w="1944216"/>
                <a:gridCol w="1944216"/>
                <a:gridCol w="2160240"/>
              </a:tblGrid>
              <a:tr h="280040"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 конкурса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Коллектив,</a:t>
                      </a:r>
                    </a:p>
                    <a:p>
                      <a:r>
                        <a:rPr lang="ru-RU" dirty="0" smtClean="0"/>
                        <a:t>группа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Результативность</a:t>
                      </a:r>
                      <a:endParaRPr lang="ru-RU" dirty="0"/>
                    </a:p>
                  </a:txBody>
                  <a:tcPr/>
                </a:tc>
              </a:tr>
              <a:tr h="625159">
                <a:tc>
                  <a:txBody>
                    <a:bodyPr/>
                    <a:lstStyle/>
                    <a:p>
                      <a:r>
                        <a:rPr lang="ru-RU" dirty="0" smtClean="0"/>
                        <a:t>16 марта 2019 г.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Музыка звезд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Адажио</a:t>
                      </a:r>
                      <a:r>
                        <a:rPr lang="ru-RU" baseline="0" dirty="0" smtClean="0"/>
                        <a:t> 5</a:t>
                      </a:r>
                      <a:r>
                        <a:rPr lang="en-US" baseline="0" dirty="0" smtClean="0"/>
                        <a:t>-</a:t>
                      </a:r>
                      <a:r>
                        <a:rPr lang="ru-RU" baseline="0" dirty="0" smtClean="0"/>
                        <a:t>6 лет</a:t>
                      </a:r>
                      <a:endParaRPr lang="ru-RU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Лауреат </a:t>
                      </a:r>
                      <a:r>
                        <a:rPr lang="en-US" dirty="0" smtClean="0"/>
                        <a:t>III </a:t>
                      </a:r>
                      <a:r>
                        <a:rPr lang="ru-RU" dirty="0" smtClean="0"/>
                        <a:t>степени</a:t>
                      </a:r>
                    </a:p>
                  </a:txBody>
                  <a:tcPr/>
                </a:tc>
              </a:tr>
              <a:tr h="40743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Адажио</a:t>
                      </a:r>
                      <a:r>
                        <a:rPr lang="ru-RU" baseline="0" dirty="0" smtClean="0"/>
                        <a:t> 8-9лет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Лауреат </a:t>
                      </a:r>
                      <a:r>
                        <a:rPr lang="en-US" dirty="0" smtClean="0"/>
                        <a:t>III </a:t>
                      </a:r>
                      <a:r>
                        <a:rPr lang="ru-RU" dirty="0" smtClean="0"/>
                        <a:t>степени</a:t>
                      </a:r>
                    </a:p>
                  </a:txBody>
                  <a:tcPr/>
                </a:tc>
              </a:tr>
              <a:tr h="1428934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r>
                        <a:rPr lang="en-US" baseline="0" dirty="0" smtClean="0"/>
                        <a:t> </a:t>
                      </a:r>
                      <a:r>
                        <a:rPr lang="ru-RU" baseline="0" dirty="0" smtClean="0"/>
                        <a:t>апреля 2022г.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 Международный фестиваль-конкурс «Музыка</a:t>
                      </a:r>
                      <a:r>
                        <a:rPr lang="ru-RU" baseline="0" dirty="0" smtClean="0"/>
                        <a:t> звезд</a:t>
                      </a:r>
                      <a:r>
                        <a:rPr lang="ru-RU" dirty="0" smtClean="0"/>
                        <a:t>» 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ADAGIO</a:t>
                      </a:r>
                      <a:r>
                        <a:rPr lang="ru-RU" sz="1400" dirty="0" smtClean="0"/>
                        <a:t>-</a:t>
                      </a:r>
                      <a:r>
                        <a:rPr lang="en-US" sz="1400" dirty="0" smtClean="0"/>
                        <a:t>NEXT</a:t>
                      </a:r>
                      <a:r>
                        <a:rPr lang="ru-RU" baseline="0" dirty="0" smtClean="0"/>
                        <a:t> 11-14</a:t>
                      </a:r>
                      <a:r>
                        <a:rPr lang="en-US" baseline="0" dirty="0" smtClean="0"/>
                        <a:t> </a:t>
                      </a:r>
                      <a:r>
                        <a:rPr lang="ru-RU" baseline="0" dirty="0" smtClean="0"/>
                        <a:t>лет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Лауреат </a:t>
                      </a:r>
                      <a:r>
                        <a:rPr lang="en-US" dirty="0" smtClean="0"/>
                        <a:t>II </a:t>
                      </a:r>
                      <a:r>
                        <a:rPr lang="ru-RU" dirty="0" smtClean="0"/>
                        <a:t>степени</a:t>
                      </a:r>
                      <a:endParaRPr lang="ru-RU" dirty="0"/>
                    </a:p>
                  </a:txBody>
                  <a:tcPr/>
                </a:tc>
              </a:tr>
              <a:tr h="89308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ADAGIO</a:t>
                      </a:r>
                      <a:r>
                        <a:rPr lang="ru-RU" sz="1400" dirty="0" smtClean="0"/>
                        <a:t>-</a:t>
                      </a:r>
                      <a:r>
                        <a:rPr lang="en-US" sz="1400" dirty="0" smtClean="0"/>
                        <a:t>BABY</a:t>
                      </a:r>
                      <a:r>
                        <a:rPr lang="en-US" baseline="0" dirty="0" smtClean="0"/>
                        <a:t> 7</a:t>
                      </a:r>
                      <a:r>
                        <a:rPr lang="ru-RU" baseline="0" dirty="0" smtClean="0"/>
                        <a:t>-</a:t>
                      </a:r>
                      <a:r>
                        <a:rPr lang="en-US" baseline="0" dirty="0" smtClean="0"/>
                        <a:t>9 </a:t>
                      </a:r>
                      <a:r>
                        <a:rPr lang="ru-RU" baseline="0" dirty="0" smtClean="0"/>
                        <a:t>лет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Лауреат </a:t>
                      </a:r>
                      <a:r>
                        <a:rPr lang="en-US" dirty="0" smtClean="0"/>
                        <a:t>III </a:t>
                      </a:r>
                      <a:r>
                        <a:rPr lang="ru-RU" dirty="0" smtClean="0"/>
                        <a:t>степени</a:t>
                      </a:r>
                    </a:p>
                  </a:txBody>
                  <a:tcPr/>
                </a:tc>
              </a:tr>
              <a:tr h="62515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ADAGIO</a:t>
                      </a:r>
                      <a:r>
                        <a:rPr lang="ru-RU" baseline="0" dirty="0" smtClean="0"/>
                        <a:t> </a:t>
                      </a:r>
                      <a:r>
                        <a:rPr lang="en-US" baseline="0" dirty="0" smtClean="0"/>
                        <a:t>9</a:t>
                      </a:r>
                      <a:r>
                        <a:rPr lang="ru-RU" baseline="0" dirty="0" smtClean="0"/>
                        <a:t>-1</a:t>
                      </a:r>
                      <a:r>
                        <a:rPr lang="en-US" baseline="0" dirty="0" smtClean="0"/>
                        <a:t>2 </a:t>
                      </a:r>
                      <a:r>
                        <a:rPr lang="ru-RU" baseline="0" dirty="0" smtClean="0"/>
                        <a:t>лет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Лауреат </a:t>
                      </a:r>
                      <a:r>
                        <a:rPr lang="en-US" dirty="0" smtClean="0"/>
                        <a:t>III </a:t>
                      </a:r>
                      <a:r>
                        <a:rPr lang="ru-RU" dirty="0" smtClean="0"/>
                        <a:t>степени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047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251520" y="0"/>
            <a:ext cx="8713788" cy="434973"/>
          </a:xfrm>
        </p:spPr>
        <p:txBody>
          <a:bodyPr>
            <a:no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Участие детей в международных конкурсах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0217589"/>
              </p:ext>
            </p:extLst>
          </p:nvPr>
        </p:nvGraphicFramePr>
        <p:xfrm>
          <a:off x="611560" y="1124743"/>
          <a:ext cx="8064896" cy="55251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/>
                <a:gridCol w="1944216"/>
                <a:gridCol w="1944216"/>
                <a:gridCol w="2160240"/>
              </a:tblGrid>
              <a:tr h="496064"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 конкурса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Коллектив,</a:t>
                      </a:r>
                    </a:p>
                    <a:p>
                      <a:r>
                        <a:rPr lang="ru-RU" dirty="0" smtClean="0"/>
                        <a:t>группа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Результативность</a:t>
                      </a:r>
                      <a:endParaRPr lang="ru-RU" dirty="0"/>
                    </a:p>
                  </a:txBody>
                  <a:tcPr/>
                </a:tc>
              </a:tr>
              <a:tr h="1428934">
                <a:tc>
                  <a:txBody>
                    <a:bodyPr/>
                    <a:lstStyle/>
                    <a:p>
                      <a:r>
                        <a:rPr lang="ru-RU" dirty="0" smtClean="0"/>
                        <a:t>5 марта 2022 г.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Международный</a:t>
                      </a:r>
                      <a:r>
                        <a:rPr lang="ru-RU" baseline="0" dirty="0" smtClean="0"/>
                        <a:t> конкурс- фестиваль «Солнечный свет» </a:t>
                      </a:r>
                      <a:r>
                        <a:rPr lang="en-US" baseline="0" dirty="0" smtClean="0"/>
                        <a:t>(</a:t>
                      </a:r>
                      <a:r>
                        <a:rPr lang="ru-RU" baseline="0" dirty="0" smtClean="0"/>
                        <a:t>образовательный портал</a:t>
                      </a:r>
                      <a:r>
                        <a:rPr lang="en-US" baseline="0" dirty="0" smtClean="0"/>
                        <a:t>)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Адажио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 </a:t>
                      </a:r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/>
                </a:tc>
              </a:tr>
              <a:tr h="70519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Адажио-</a:t>
                      </a:r>
                      <a:r>
                        <a:rPr lang="ru-RU" dirty="0" err="1" smtClean="0"/>
                        <a:t>беби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 </a:t>
                      </a:r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/>
                </a:tc>
              </a:tr>
              <a:tr h="70519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Адажио-</a:t>
                      </a:r>
                      <a:r>
                        <a:rPr lang="en-US" dirty="0" smtClean="0"/>
                        <a:t>next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I </a:t>
                      </a:r>
                      <a:r>
                        <a:rPr lang="ru-RU" dirty="0" smtClean="0"/>
                        <a:t>место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1428934">
                <a:tc>
                  <a:txBody>
                    <a:bodyPr/>
                    <a:lstStyle/>
                    <a:p>
                      <a:r>
                        <a:rPr lang="en-US" dirty="0" smtClean="0"/>
                        <a:t>19 </a:t>
                      </a:r>
                      <a:r>
                        <a:rPr lang="ru-RU" dirty="0" smtClean="0"/>
                        <a:t>ноября</a:t>
                      </a:r>
                      <a:r>
                        <a:rPr lang="ru-RU" baseline="0" dirty="0" smtClean="0"/>
                        <a:t> 2022г.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Международный фестиваль-конкурс «Таланты</a:t>
                      </a:r>
                      <a:r>
                        <a:rPr lang="ru-RU" baseline="0" dirty="0" smtClean="0"/>
                        <a:t> России</a:t>
                      </a:r>
                      <a:r>
                        <a:rPr lang="ru-RU" dirty="0" smtClean="0"/>
                        <a:t>»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ADAGIO</a:t>
                      </a:r>
                      <a:r>
                        <a:rPr lang="ru-RU" sz="1600" dirty="0" smtClean="0"/>
                        <a:t>-</a:t>
                      </a:r>
                      <a:r>
                        <a:rPr lang="en-US" sz="1600" dirty="0" smtClean="0"/>
                        <a:t>NEXT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baseline="0" dirty="0" smtClean="0"/>
                        <a:t>11-14</a:t>
                      </a:r>
                      <a:r>
                        <a:rPr lang="en-US" baseline="0" dirty="0" smtClean="0"/>
                        <a:t> </a:t>
                      </a:r>
                      <a:r>
                        <a:rPr lang="ru-RU" baseline="0" dirty="0" smtClean="0"/>
                        <a:t>лет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Лауреат </a:t>
                      </a:r>
                      <a:r>
                        <a:rPr lang="en-US" dirty="0" smtClean="0"/>
                        <a:t>III </a:t>
                      </a:r>
                      <a:r>
                        <a:rPr lang="ru-RU" dirty="0" smtClean="0"/>
                        <a:t>степени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786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15717" y="-423427"/>
            <a:ext cx="5184577" cy="79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3869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ppt/theme/themeOverride2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2994</TotalTime>
  <Words>727</Words>
  <Application>Microsoft Office PowerPoint</Application>
  <PresentationFormat>Экран (4:3)</PresentationFormat>
  <Paragraphs>184</Paragraphs>
  <Slides>57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Поток</vt:lpstr>
      <vt:lpstr>Министерство образования РМ</vt:lpstr>
      <vt:lpstr>                 Характеристика- представление</vt:lpstr>
      <vt:lpstr>Презентация PowerPoint</vt:lpstr>
      <vt:lpstr>Презентация PowerPoint</vt:lpstr>
      <vt:lpstr>Презентация PowerPoint</vt:lpstr>
      <vt:lpstr>  Участие детей в международных конкурсах</vt:lpstr>
      <vt:lpstr>  Участие детей в международных конкурсах</vt:lpstr>
      <vt:lpstr>  Участие детей в международных конкурсах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Участие детей во Всероссийских конкурсах</vt:lpstr>
      <vt:lpstr>  Участие детей во Всероссийских конкурсах</vt:lpstr>
      <vt:lpstr>  Участие детей во Всероссийских конкурсах</vt:lpstr>
      <vt:lpstr>  Участие детей во Всероссийских конкурсах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Наличие публикаций в интернете</vt:lpstr>
      <vt:lpstr>Презентация PowerPoint</vt:lpstr>
      <vt:lpstr>Презентация PowerPoint</vt:lpstr>
      <vt:lpstr>Проведение мастер-классов и открытых мероприятий</vt:lpstr>
      <vt:lpstr>Проведение мастер-классов и открытых мероприятий</vt:lpstr>
      <vt:lpstr>Презентация PowerPoint</vt:lpstr>
      <vt:lpstr>                       Наставничество</vt:lpstr>
      <vt:lpstr>Презентация PowerPoint</vt:lpstr>
      <vt:lpstr>Участие педагога в профессиональных конкурсах</vt:lpstr>
      <vt:lpstr>Участие педагога в профессиональных конкурсах</vt:lpstr>
      <vt:lpstr>         Участие педагога в профессиональных конкурсах</vt:lpstr>
      <vt:lpstr>Награды и поощрения в межаттестационный период</vt:lpstr>
      <vt:lpstr>Награды и поощрения в межаттестационный период</vt:lpstr>
      <vt:lpstr>Награды и поощрения в межаттестационный период</vt:lpstr>
      <vt:lpstr>Награды и поощрения в межаттестационный период</vt:lpstr>
      <vt:lpstr>Награды и поощрения в межаттестационный период</vt:lpstr>
      <vt:lpstr>Награды и поощрения в межаттестационный период</vt:lpstr>
      <vt:lpstr>Награды и поощрения в межаттестационный период</vt:lpstr>
      <vt:lpstr>    Наличие собственного инновационного педагогического опыта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Ирина</dc:creator>
  <cp:lastModifiedBy>Профи</cp:lastModifiedBy>
  <cp:revision>290</cp:revision>
  <dcterms:created xsi:type="dcterms:W3CDTF">2013-11-25T10:55:46Z</dcterms:created>
  <dcterms:modified xsi:type="dcterms:W3CDTF">2023-02-19T09:50:44Z</dcterms:modified>
</cp:coreProperties>
</file>