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6" r:id="rId28"/>
    <p:sldId id="285" r:id="rId29"/>
    <p:sldId id="279" r:id="rId30"/>
    <p:sldId id="287" r:id="rId31"/>
    <p:sldId id="290" r:id="rId32"/>
    <p:sldId id="289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FF0000"/>
    <a:srgbClr val="008000"/>
    <a:srgbClr val="66FF66"/>
    <a:srgbClr val="E1FC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388" autoAdjust="0"/>
  </p:normalViewPr>
  <p:slideViewPr>
    <p:cSldViewPr>
      <p:cViewPr varScale="1">
        <p:scale>
          <a:sx n="66" d="100"/>
          <a:sy n="66" d="100"/>
        </p:scale>
        <p:origin x="-16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8A800-75D0-4665-87EE-81447B40A0F7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F08F1C-17CF-4AEB-9A37-80074DDA2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B39FD-4FAE-401A-80E6-A63F49D78E2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87C7-A359-4F20-8C4F-52E535A7B35A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CF36-2434-4265-99EC-CBA6BA55A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7588-8161-4912-B65C-DB40FF6DADF4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5925-0049-4805-8668-5A94ACDB9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E4AF-E00E-41AC-BBB0-C436CC1F53D8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E08A-CA57-4B4D-A664-899668D7E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C153-F7B2-4AFA-A07A-7E10322AD464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289B-6FDB-487A-B8ED-7D30DA96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5C9C3-0F25-4B46-A4E6-D92834568E00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70DE-4F45-4BCD-8C09-1C7C26115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0FC9-A817-4D62-8808-AA736CB3D39E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20BC-74E5-48AD-9711-01269C532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27C6-C393-43F2-A7D3-87096E15C027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A08D-D65D-479B-9D49-E8F63A56A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B641-49B6-47B4-8A41-6E2D0BD40098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A4D5F-DBD2-47C0-AB90-AE842C3A6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A24F-5FA5-47E2-BA9C-52653FB6D4D6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179-4C3B-4C51-8449-1D97A2B6C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EDBD-F3F2-434B-AAAC-D84923A83EBF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2E87-7B64-40D5-B4C4-677076CFD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99FC-7A4E-489A-B122-436FDA5C1E5B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BC80-EBFA-4915-A103-4E90AE947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88E25A-5171-4F42-8D14-184772E3831D}" type="datetimeFigureOut">
              <a:rPr lang="ru-RU"/>
              <a:pPr>
                <a:defRPr/>
              </a:pPr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D347CB-3E55-4FB6-9820-17FDA02F6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2663825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Вопросы организации горячего питания в общеобразовательных организациях</a:t>
            </a:r>
            <a:endParaRPr lang="ru-RU" b="1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3500438"/>
            <a:ext cx="7993062" cy="17287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</a:rPr>
              <a:t>Методические рекомендации MP 2.4.0179-20</a:t>
            </a:r>
            <a:br>
              <a:rPr lang="ru-RU" sz="2000" b="1" smtClean="0">
                <a:solidFill>
                  <a:schemeClr val="tx1"/>
                </a:solidFill>
              </a:rPr>
            </a:br>
            <a:r>
              <a:rPr lang="ru-RU" sz="2000" b="1" smtClean="0">
                <a:solidFill>
                  <a:schemeClr val="tx1"/>
                </a:solidFill>
              </a:rPr>
              <a:t>"Рекомендации по организации питания обучающихся общеобразовательных организаций"</a:t>
            </a:r>
            <a:br>
              <a:rPr lang="ru-RU" sz="2000" b="1" smtClean="0">
                <a:solidFill>
                  <a:schemeClr val="tx1"/>
                </a:solidFill>
              </a:rPr>
            </a:br>
            <a:r>
              <a:rPr lang="ru-RU" sz="2000" b="1" smtClean="0">
                <a:solidFill>
                  <a:schemeClr val="tx1"/>
                </a:solidFill>
              </a:rPr>
              <a:t>(утв. Федеральной службой по надзору в сфере защиты прав потребителей и благополучия человека 18 мая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tx1"/>
                </a:solidFill>
              </a:rPr>
              <a:t>2020 г.)</a:t>
            </a:r>
          </a:p>
          <a:p>
            <a:pPr algn="l" eaLnBrk="1" hangingPunct="1">
              <a:lnSpc>
                <a:spcPct val="80000"/>
              </a:lnSpc>
            </a:pPr>
            <a:endParaRPr 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rgbClr val="898989"/>
              </a:solidFill>
            </a:endParaRPr>
          </a:p>
        </p:txBody>
      </p:sp>
      <p:pic>
        <p:nvPicPr>
          <p:cNvPr id="14339" name="Picture 2" descr="C:\Users\Zver\Desktop\еда 5_04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868863"/>
            <a:ext cx="2228850" cy="1387475"/>
          </a:xfrm>
          <a:prstGeom prst="rect">
            <a:avLst/>
          </a:prstGeom>
          <a:noFill/>
          <a:ln w="57150">
            <a:solidFill>
              <a:srgbClr val="66FF66"/>
            </a:solidFill>
            <a:miter lim="800000"/>
            <a:headEnd/>
            <a:tailEnd/>
          </a:ln>
        </p:spPr>
      </p:pic>
      <p:pic>
        <p:nvPicPr>
          <p:cNvPr id="14340" name="Picture 2" descr="C:\Users\Zver\Desktop\original-1r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157788"/>
            <a:ext cx="2303462" cy="14430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285750" y="357188"/>
            <a:ext cx="8715375" cy="52625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Для раздачи основных блюд, приготовленных и (или) подаваемых с соусами, необходимо наличие на пищеблоке специального кухонного инвентаря (разливочные ложки, соусницы) с мерной меткой установленных объемов (50, 75 мл и т.д.). Для соусов необходимо наличие не менее 3 кастрюль объемом по 10 л (400 чел. </a:t>
            </a:r>
            <a:r>
              <a:rPr lang="ru-RU" sz="2400" b="1" dirty="0" err="1">
                <a:latin typeface="Calibri" pitchFamily="34" charset="0"/>
              </a:rPr>
              <a:t>х</a:t>
            </a:r>
            <a:r>
              <a:rPr lang="ru-RU" sz="2400" b="1" dirty="0">
                <a:latin typeface="Calibri" pitchFamily="34" charset="0"/>
              </a:rPr>
              <a:t> 75 мл).</a:t>
            </a:r>
          </a:p>
          <a:p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Для раздачи блюд жидкой (полужидкой) консистенции (первые, третьи блюда, жидкие каши, молочные супы и т.п.) необходимо наличие на пищеблоке специального кухонного инвентаря (ковши) с длиной ручкой, позволяющей при приготовлении и раздаче перемешивать весь объем блюда в кастрюле, с мерной меткой установленных объемов (200, 250 мл и т.д.).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38100">
            <a:solidFill>
              <a:srgbClr val="66FF66"/>
            </a:solidFill>
          </a:ln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3.8. Порционирование и раздача блюд осуществляется персоналом пищеблока </a:t>
            </a:r>
            <a:r>
              <a:rPr lang="ru-RU" sz="2000" b="1" u="sng" smtClean="0"/>
              <a:t>в одноразовых перчатках, </a:t>
            </a:r>
            <a:r>
              <a:rPr lang="ru-RU" sz="2000" b="1" smtClean="0"/>
              <a:t>кулинарных изделий (выпечка и т.п.) - с использованием специальных щипцов.</a:t>
            </a:r>
            <a:br>
              <a:rPr lang="ru-RU" sz="2000" b="1" smtClean="0"/>
            </a:br>
            <a:endParaRPr lang="ru-RU" sz="2000" b="1" smtClean="0"/>
          </a:p>
        </p:txBody>
      </p:sp>
      <p:pic>
        <p:nvPicPr>
          <p:cNvPr id="25602" name="Picture 2" descr="C:\Users\Zver\Desktop\original-1rd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989138"/>
            <a:ext cx="6788150" cy="3817937"/>
          </a:xfrm>
          <a:ln w="57150">
            <a:solidFill>
              <a:srgbClr val="66FF66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ln w="38100">
            <a:solidFill>
              <a:srgbClr val="FF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IV</a:t>
            </a:r>
            <a:r>
              <a:rPr lang="ru-RU" sz="2700" b="1" dirty="0"/>
              <a:t>. Обеспечение контроля качества и организации питания обучающихся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2271" y="1627236"/>
            <a:ext cx="8286808" cy="501514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latin typeface="Calibri" pitchFamily="34" charset="0"/>
              </a:rPr>
              <a:t>4.1. Общеобразовательная организация является ответственным лицом за организацию и качество горячего питания обучающихся.</a:t>
            </a:r>
          </a:p>
          <a:p>
            <a:pPr>
              <a:defRPr/>
            </a:pPr>
            <a:r>
              <a:rPr lang="ru-RU" b="1">
                <a:latin typeface="Calibri" pitchFamily="34" charset="0"/>
              </a:rPr>
              <a:t>4.2. Независимо от организационных правовых форм, юридические лица и индивидуальные предприниматели, деятельность которых связана с организацией и (или) обеспечением горячего питания обучающихся обеспечивают реализацию мероприятий, направленных на охрану здоровья обучающихся, в том числе:</a:t>
            </a:r>
          </a:p>
          <a:p>
            <a:pPr>
              <a:buFontTx/>
              <a:buChar char="-"/>
              <a:defRPr/>
            </a:pPr>
            <a:r>
              <a:rPr lang="ru-RU" b="1">
                <a:latin typeface="Calibri" pitchFamily="34" charset="0"/>
              </a:rPr>
              <a:t>соблюдение требований качества и безопасности, сроков годности, поступающих на пищеблок продовольственного сырья и пищевых продуктов;</a:t>
            </a:r>
          </a:p>
          <a:p>
            <a:pPr>
              <a:buFontTx/>
              <a:buChar char="-"/>
              <a:defRPr/>
            </a:pPr>
            <a:r>
              <a:rPr lang="ru-RU" b="1" u="sng">
                <a:latin typeface="Calibri" pitchFamily="34" charset="0"/>
              </a:rPr>
              <a:t>проведение производственного контроля, основанного </a:t>
            </a:r>
          </a:p>
          <a:p>
            <a:pPr>
              <a:defRPr/>
            </a:pPr>
            <a:r>
              <a:rPr lang="ru-RU" b="1" i="1" u="sng">
                <a:latin typeface="Calibri" pitchFamily="34" charset="0"/>
              </a:rPr>
              <a:t>на принципах ХАССП;</a:t>
            </a:r>
          </a:p>
          <a:p>
            <a:pPr>
              <a:defRPr/>
            </a:pPr>
            <a:r>
              <a:rPr lang="ru-RU" b="1" u="sng">
                <a:latin typeface="Calibri" pitchFamily="34" charset="0"/>
              </a:rPr>
              <a:t>- проведение лабораторного контроля качества и безопасности </a:t>
            </a:r>
            <a:r>
              <a:rPr lang="ru-RU" b="1" i="1" u="sng">
                <a:latin typeface="Calibri" pitchFamily="34" charset="0"/>
              </a:rPr>
              <a:t>готовой продукции </a:t>
            </a:r>
            <a:r>
              <a:rPr lang="ru-RU" b="1">
                <a:latin typeface="Calibri" pitchFamily="34" charset="0"/>
              </a:rPr>
              <a:t>в соответствии с рекомендуемой номенклатурой, объемом и периодичностью проведения лабораторных и инструментальных исследований (</a:t>
            </a:r>
            <a:r>
              <a:rPr lang="ru-RU" b="1">
                <a:latin typeface="Calibri" pitchFamily="34" charset="0"/>
                <a:hlinkClick r:id="" action="ppaction://hlinkfile"/>
              </a:rPr>
              <a:t>приложение 5</a:t>
            </a:r>
            <a:r>
              <a:rPr lang="ru-RU" b="1">
                <a:latin typeface="Calibri" pitchFamily="34" charset="0"/>
              </a:rPr>
              <a:t> к настоящим MP).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IV</a:t>
            </a:r>
            <a:r>
              <a:rPr lang="ru-RU" sz="2700" b="1" dirty="0"/>
              <a:t>. Обеспечение контроля качества и организации питания обучающихся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1428750"/>
            <a:ext cx="8286750" cy="5016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4.7. При подготовке к проведению конкурсных процедур (</a:t>
            </a:r>
            <a:r>
              <a:rPr lang="ru-RU" sz="2000" b="1" u="sng" dirty="0">
                <a:latin typeface="+mn-lt"/>
                <a:cs typeface="+mn-cs"/>
              </a:rPr>
              <a:t>аукционов) </a:t>
            </a:r>
            <a:r>
              <a:rPr lang="ru-RU" sz="2000" dirty="0">
                <a:latin typeface="+mn-lt"/>
                <a:cs typeface="+mn-cs"/>
              </a:rPr>
              <a:t>по поставке продуктов и (или) организации питания обучающимся общеобразовательной организацией или лицом, ответственным за проведением данных процедур, определяются виды и количественные объемы необходимых продуктов, а также </a:t>
            </a:r>
            <a:r>
              <a:rPr lang="ru-RU" sz="2000" b="1" u="sng" dirty="0">
                <a:latin typeface="+mn-lt"/>
                <a:cs typeface="+mn-cs"/>
              </a:rPr>
              <a:t>предъявляются технические характеристики качества каждого наименования продукта (</a:t>
            </a:r>
            <a:r>
              <a:rPr lang="ru-RU" sz="2000" b="1" u="sng" dirty="0">
                <a:latin typeface="+mn-lt"/>
                <a:cs typeface="+mn-cs"/>
                <a:hlinkClick r:id="" action="ppaction://hlinkfile"/>
              </a:rPr>
              <a:t>приложение 6</a:t>
            </a:r>
            <a:r>
              <a:rPr lang="ru-RU" sz="2000" b="1" u="sng" dirty="0">
                <a:latin typeface="+mn-lt"/>
                <a:cs typeface="+mn-cs"/>
              </a:rPr>
              <a:t> к настоящим MP).</a:t>
            </a:r>
            <a:r>
              <a:rPr lang="ru-RU" sz="2000" dirty="0">
                <a:latin typeface="+mn-lt"/>
                <a:cs typeface="+mn-cs"/>
              </a:rPr>
              <a:t> Данные характеристики учитываются и при определении прямых поставок продукции (без конкурсных процедур).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4.8. </a:t>
            </a:r>
            <a:r>
              <a:rPr lang="ru-RU" sz="2000" b="1" u="sng" dirty="0">
                <a:latin typeface="+mn-lt"/>
                <a:cs typeface="+mn-cs"/>
              </a:rPr>
              <a:t>При подготовке технического задания на проведение конкурса </a:t>
            </a:r>
            <a:r>
              <a:rPr lang="ru-RU" sz="2000" dirty="0">
                <a:latin typeface="+mn-lt"/>
                <a:cs typeface="+mn-cs"/>
              </a:rPr>
              <a:t>(аукциона и пр.) на поставку продуктов, </a:t>
            </a:r>
            <a:r>
              <a:rPr lang="ru-RU" sz="2000" b="1" u="sng" dirty="0">
                <a:latin typeface="+mn-lt"/>
                <a:cs typeface="+mn-cs"/>
              </a:rPr>
              <a:t>необходимо </a:t>
            </a:r>
            <a:r>
              <a:rPr lang="ru-RU" sz="2000" dirty="0">
                <a:latin typeface="+mn-lt"/>
                <a:cs typeface="+mn-cs"/>
              </a:rPr>
              <a:t>вносить такие характеристики, как калибровка фруктов (определение среднего веса (яблока 100-120 гр., мандарин - 60-70 гр. и др.); кроме того, обязательными условиями является соответствие продуктов (по наименованиям, группам) требованиям технических регламентов.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86812" cy="500063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/>
              <a:t>Среднесуточные наборы пищевых продуктов, в том числе, используемые для приготовления блюд и напитков, для обучающихся общеобразовательных организаций (в нетто г, мл, на 1 ребенка в сутки</a:t>
            </a:r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457200" y="714375"/>
            <a:ext cx="4040188" cy="500063"/>
          </a:xfrm>
        </p:spPr>
        <p:txBody>
          <a:bodyPr/>
          <a:lstStyle/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r>
              <a:rPr lang="ru-RU" sz="1400" smtClean="0"/>
              <a:t>Приложение 8     к СанПиН 2.4.5.2409-08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57200" y="1428737"/>
          <a:ext cx="404019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714380"/>
                <a:gridCol w="714380"/>
                <a:gridCol w="714380"/>
                <a:gridCol w="496894"/>
              </a:tblGrid>
              <a:tr h="1379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жилованное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мясо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  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кости) 1 кат.          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77 (95)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86 (105)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70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78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9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Цыплята 1 категории        </a:t>
                      </a:r>
                      <a:b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потрошеные (куры 1 кат.    </a:t>
                      </a:r>
                      <a:b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п/п)                   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40 (51)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60 (76)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35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53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Рыба-филе              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60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80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58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77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9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Колбасные изделия      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15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20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14,7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19,6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49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Молоко (массовая доля жира </a:t>
                      </a:r>
                      <a:b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2,5%, 3,2%)            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300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300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300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300    </a:t>
                      </a:r>
                    </a:p>
                  </a:txBody>
                  <a:tcPr marL="47625" marR="476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5" y="714375"/>
            <a:ext cx="4041775" cy="28575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 smtClean="0"/>
              <a:t>Приложение 1        к </a:t>
            </a:r>
            <a:r>
              <a:rPr lang="ru-RU" sz="5600" dirty="0">
                <a:hlinkClick r:id="" action="ppaction://hlinkfile"/>
              </a:rPr>
              <a:t>МР </a:t>
            </a:r>
            <a:r>
              <a:rPr lang="ru-RU" sz="5600" dirty="0" smtClean="0">
                <a:hlinkClick r:id="" action="ppaction://hlinkfile"/>
              </a:rPr>
              <a:t>2.4.0179-20</a:t>
            </a:r>
            <a:endParaRPr lang="ru-RU" sz="56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5072063" y="1428750"/>
          <a:ext cx="3714750" cy="4948240"/>
        </p:xfrm>
        <a:graphic>
          <a:graphicData uri="http://schemas.openxmlformats.org/drawingml/2006/table">
            <a:tbl>
              <a:tblPr/>
              <a:tblGrid>
                <a:gridCol w="2357437"/>
                <a:gridCol w="714375"/>
                <a:gridCol w="642938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Мясо 1-й категории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Субпродукты (печень, язык, сердце)    </a:t>
                      </a:r>
                      <a:r>
                        <a:rPr kumimoji="0" lang="ru-RU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до этого были только для проф. образования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Птица (цыплята-бройлеры потрошеные - 1 кат.)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Рыба (филе), в т.ч. филе слабо- или малосоленое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Молоко 2,5%; 3,5%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Кисломолочная пищевая продукция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2400" b="1" smtClean="0"/>
              <a:t>Изменения по количеству  </a:t>
            </a:r>
            <a:r>
              <a:rPr lang="ru-RU" sz="2400" b="1" u="sng" smtClean="0"/>
              <a:t>сыру, соли и сахару </a:t>
            </a:r>
            <a:r>
              <a:rPr lang="ru-RU" sz="2400" b="1" smtClean="0"/>
              <a:t>в среднесуточных нормах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Приложение 8     к </a:t>
            </a:r>
            <a:r>
              <a:rPr lang="ru-RU" dirty="0" err="1" smtClean="0"/>
              <a:t>СанПиН</a:t>
            </a:r>
            <a:r>
              <a:rPr lang="ru-RU" dirty="0" smtClean="0"/>
              <a:t> 2.4.5.2409-08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428875"/>
          <a:ext cx="3686175" cy="2073276"/>
        </p:xfrm>
        <a:graphic>
          <a:graphicData uri="http://schemas.openxmlformats.org/drawingml/2006/table">
            <a:tbl>
              <a:tblPr/>
              <a:tblGrid>
                <a:gridCol w="1228725"/>
                <a:gridCol w="1228725"/>
                <a:gridCol w="122872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Сахар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/>
                        </a:rPr>
                        <a:t>&lt;***&gt;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40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45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Соль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7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Приложение 1        к </a:t>
            </a:r>
            <a:r>
              <a:rPr lang="ru-RU" dirty="0" smtClean="0">
                <a:hlinkClick r:id="" action="ppaction://hlinkfile"/>
              </a:rPr>
              <a:t>МР 2.4.0179-20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428875"/>
          <a:ext cx="3614738" cy="2143126"/>
        </p:xfrm>
        <a:graphic>
          <a:graphicData uri="http://schemas.openxmlformats.org/drawingml/2006/table">
            <a:tbl>
              <a:tblPr/>
              <a:tblGrid>
                <a:gridCol w="1593850"/>
                <a:gridCol w="1009650"/>
                <a:gridCol w="1011238"/>
              </a:tblGrid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Сахар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/>
                        </a:rPr>
                        <a:t>**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Соль пищевая поваренная йодированная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5072074"/>
          <a:ext cx="7786741" cy="7143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43008"/>
                <a:gridCol w="1285884"/>
                <a:gridCol w="3214710"/>
                <a:gridCol w="928694"/>
                <a:gridCol w="1214445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Сыр                    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9,8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11,8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1" dirty="0" smtClean="0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600" b="1" dirty="0" smtClean="0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12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2786062"/>
          </a:xfrm>
          <a:ln w="381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РОДИТЕЛЬСКИЙ </a:t>
            </a:r>
            <a:r>
              <a:rPr lang="ru-RU" sz="3100" b="1" dirty="0"/>
              <a:t>КОНТРОЛЬ</a:t>
            </a:r>
            <a:br>
              <a:rPr lang="ru-RU" sz="3100" b="1" dirty="0"/>
            </a:br>
            <a:r>
              <a:rPr lang="ru-RU" sz="3100" b="1" dirty="0"/>
              <a:t>ЗА ОРГАНИЗАЦИЕЙ ГОРЯЧЕГО ПИТАНИЯ ДЕТЕЙ</a:t>
            </a:r>
            <a:br>
              <a:rPr lang="ru-RU" sz="3100" b="1" dirty="0"/>
            </a:br>
            <a:r>
              <a:rPr lang="ru-RU" sz="3100" b="1" dirty="0"/>
              <a:t>В ОБЩЕОБРАЗОВАТЕЛЬНЫХ ОРГАНИЗАЦИЯХ</a:t>
            </a:r>
            <a:br>
              <a:rPr lang="ru-RU" sz="3100" b="1" dirty="0"/>
            </a:br>
            <a:r>
              <a:rPr lang="ru-RU" sz="3100" b="1" dirty="0"/>
              <a:t> </a:t>
            </a:r>
            <a:br>
              <a:rPr lang="ru-RU" sz="3100" b="1" dirty="0"/>
            </a:br>
            <a:r>
              <a:rPr lang="ru-RU" sz="3100" b="1" dirty="0"/>
              <a:t>МЕТОДИЧЕСКИЕ РЕКОМЕНДАЦИИ</a:t>
            </a:r>
            <a:br>
              <a:rPr lang="ru-RU" sz="3100" b="1" dirty="0"/>
            </a:br>
            <a:r>
              <a:rPr lang="ru-RU" sz="3100" b="1" dirty="0"/>
              <a:t>МР 2.4.0180-20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313" y="3500438"/>
            <a:ext cx="4500562" cy="3071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0723" name="Picture 1" descr="C:\Users\Zver\Desktop\IMG_0474-kop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286125"/>
            <a:ext cx="4429125" cy="30718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Рекомендуемое </a:t>
            </a:r>
            <a:r>
              <a:rPr lang="ru-RU" sz="2700" b="1" dirty="0"/>
              <a:t>количество приемов пищи в образовательной</a:t>
            </a:r>
            <a:br>
              <a:rPr lang="ru-RU" sz="2700" b="1" dirty="0"/>
            </a:br>
            <a:r>
              <a:rPr lang="ru-RU" sz="2700" b="1" dirty="0"/>
              <a:t>организации в зависимости от режима функционирования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571625"/>
          <a:ext cx="8715436" cy="47728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7352"/>
                <a:gridCol w="1371600"/>
                <a:gridCol w="5686484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Вид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время </a:t>
                      </a:r>
                      <a:r>
                        <a:rPr lang="ru-RU" sz="1400" dirty="0"/>
                        <a:t>нахождения ребенка в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Количество приемов пищи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060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Общеобразовательные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до 6 часов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один прием пищи - завтрак или обед в зависимости от режима обучения (смены), либо завтрак для детей, обучающихся в первую смену, либо обед для детей, </a:t>
                      </a:r>
                      <a:r>
                        <a:rPr lang="ru-RU" sz="1400" b="1" dirty="0" smtClean="0"/>
                        <a:t>обучающихся </a:t>
                      </a:r>
                      <a:r>
                        <a:rPr lang="ru-RU" sz="1400" b="1" dirty="0"/>
                        <a:t>во вторую смену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9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более 6 часов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не менее двух приемов пищи (приемы пищи определяются временем нахождения в организации) либо завтрак и обед для детей, обучающихся в первую смену, либо обед и полдник (для детей, обучающихся во вторую смену)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3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круглосуточно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завтрак, обед, полдник, ужин, второй ужин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1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Группы продленного дня в общеобразовательной организации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до 15.00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завтрак, обед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до 18.00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завтрак, обед, полдник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DEADA"/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</a:rPr>
              <a:t/>
            </a:r>
            <a:br>
              <a:rPr lang="ru-RU" sz="2400" b="1" smtClean="0">
                <a:latin typeface="Arial" charset="0"/>
              </a:rPr>
            </a:br>
            <a:r>
              <a:rPr lang="en-US" sz="2400" b="1" smtClean="0"/>
              <a:t>I</a:t>
            </a:r>
            <a:r>
              <a:rPr lang="ru-RU" sz="2400" b="1" smtClean="0"/>
              <a:t>II. Родительский контроль за организацией питания</a:t>
            </a:r>
            <a:br>
              <a:rPr lang="ru-RU" sz="2400" b="1" smtClean="0"/>
            </a:br>
            <a:r>
              <a:rPr lang="ru-RU" sz="2400" b="1" smtClean="0"/>
              <a:t>детей в общеобразовательных организациях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643063"/>
            <a:ext cx="8072437" cy="4397375"/>
          </a:xfrm>
          <a:prstGeom prst="rect">
            <a:avLst/>
          </a:prstGeom>
          <a:solidFill>
            <a:srgbClr val="FDEAD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3.2. Порядок проведения мероприятий по родительскому контролю за организацией питания обучающихся, в том числе регламентирующего порядок доступа законных представителей обучающихся в помещения для приема пищи, рекомендуется регламентировать локальным нормативным актом общеобразовательной организации.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3.4. Организация родительского контроля может осуществляться в </a:t>
            </a:r>
            <a:r>
              <a:rPr lang="ru-RU" sz="2000" b="1" u="sng" dirty="0">
                <a:latin typeface="+mn-lt"/>
                <a:cs typeface="+mn-cs"/>
              </a:rPr>
              <a:t>форме анкетирования родителей и детей </a:t>
            </a:r>
            <a:r>
              <a:rPr lang="ru-RU" sz="2000" dirty="0">
                <a:latin typeface="+mn-lt"/>
                <a:cs typeface="+mn-cs"/>
              </a:rPr>
              <a:t>(</a:t>
            </a:r>
            <a:r>
              <a:rPr lang="ru-RU" sz="2000" dirty="0">
                <a:latin typeface="+mn-lt"/>
                <a:cs typeface="+mn-cs"/>
                <a:hlinkClick r:id="" action="ppaction://hlinkfile" tooltip="Анкета школьника"/>
              </a:rPr>
              <a:t>приложение 1</a:t>
            </a:r>
            <a:r>
              <a:rPr lang="ru-RU" sz="2000" dirty="0">
                <a:latin typeface="+mn-lt"/>
                <a:cs typeface="+mn-cs"/>
              </a:rPr>
              <a:t> к настоящим МР) и </a:t>
            </a:r>
            <a:r>
              <a:rPr lang="ru-RU" sz="2000" b="1" u="sng" dirty="0">
                <a:latin typeface="+mn-lt"/>
                <a:cs typeface="+mn-cs"/>
              </a:rPr>
              <a:t>участии в работе общешкольной комиссии </a:t>
            </a:r>
            <a:r>
              <a:rPr lang="ru-RU" sz="2000" dirty="0">
                <a:latin typeface="+mn-lt"/>
                <a:cs typeface="+mn-cs"/>
              </a:rPr>
              <a:t>(</a:t>
            </a:r>
            <a:r>
              <a:rPr lang="ru-RU" sz="2000" dirty="0">
                <a:latin typeface="+mn-lt"/>
                <a:cs typeface="+mn-cs"/>
                <a:hlinkClick r:id="" action="ppaction://hlinkfile" tooltip="Форма оценочного листа"/>
              </a:rPr>
              <a:t>приложение 2</a:t>
            </a:r>
            <a:r>
              <a:rPr lang="ru-RU" sz="2000" dirty="0">
                <a:latin typeface="+mn-lt"/>
                <a:cs typeface="+mn-cs"/>
              </a:rPr>
              <a:t> к настоящим МР).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  <a:cs typeface="+mn-cs"/>
              </a:rPr>
              <a:t>Итоги проверок обсуждаются на </a:t>
            </a:r>
            <a:r>
              <a:rPr lang="ru-RU" sz="2000" dirty="0" err="1">
                <a:latin typeface="+mn-lt"/>
                <a:cs typeface="+mn-cs"/>
              </a:rPr>
              <a:t>общеродительских</a:t>
            </a:r>
            <a:r>
              <a:rPr lang="ru-RU" sz="2000" dirty="0">
                <a:latin typeface="+mn-lt"/>
                <a:cs typeface="+mn-cs"/>
              </a:rPr>
              <a:t> собраниях и могут явиться основанием для обращений в адрес администрации образовательной организации, ее учредителя и (или) оператора питания, органов контроля (надзора).</a:t>
            </a:r>
            <a:endParaRPr lang="ru-RU" sz="28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solidFill>
            <a:srgbClr val="E1FCD4"/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Методические рекомендации </a:t>
            </a:r>
            <a:br>
              <a:rPr lang="ru-RU" sz="3200" b="1" smtClean="0"/>
            </a:br>
            <a:r>
              <a:rPr lang="ru-RU" sz="3200" b="1" smtClean="0"/>
              <a:t>МР 2.4.0162-19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solidFill>
            <a:srgbClr val="E1FCD4"/>
          </a:solidFill>
          <a:ln w="57150">
            <a:solidFill>
              <a:schemeClr val="folHlink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/>
              <a:t>2.4. Гигиена детей и подростков</a:t>
            </a:r>
            <a:br>
              <a:rPr lang="ru-RU" sz="2800" b="1" smtClean="0"/>
            </a:br>
            <a:r>
              <a:rPr lang="ru-RU" sz="2800" b="1" smtClean="0"/>
              <a:t>"Особенности организации питания детей, страдающих сахарным диабетом и иными заболеваниями, сопровождающимися ограничениями в питании (в образовательных и оздоровительных организациях)"</a:t>
            </a:r>
            <a:br>
              <a:rPr lang="ru-RU" sz="2800" b="1" smtClean="0"/>
            </a:br>
            <a:r>
              <a:rPr lang="ru-RU" sz="2800" b="1" smtClean="0"/>
              <a:t>(утв. Федеральной службой по надзору в сфере защиты прав потребителей и благополучия человека и Главный государственный санитарный врач РФ 30 декабря 2019 г.)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ln>
            <a:solidFill>
              <a:srgbClr val="FF3300"/>
            </a:solidFill>
          </a:ln>
        </p:spPr>
        <p:txBody>
          <a:bodyPr/>
          <a:lstStyle/>
          <a:p>
            <a:pPr eaLnBrk="1" hangingPunct="1"/>
            <a:r>
              <a:rPr lang="ru-RU" sz="2400" b="1" u="sng" dirty="0" smtClean="0"/>
              <a:t>Документы для рассмотрения</a:t>
            </a:r>
            <a:r>
              <a:rPr lang="ru-RU" sz="2400" b="1" dirty="0" smtClean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  <a:ln>
            <a:solidFill>
              <a:srgbClr val="FF3300"/>
            </a:solidFill>
          </a:ln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/>
              <a:t> </a:t>
            </a:r>
            <a:r>
              <a:rPr lang="ru-RU" sz="2600" b="1" dirty="0" smtClean="0"/>
              <a:t>Методические рекомендации MP 2.4.0179-20</a:t>
            </a:r>
            <a:br>
              <a:rPr lang="ru-RU" sz="2600" b="1" dirty="0" smtClean="0"/>
            </a:br>
            <a:r>
              <a:rPr lang="ru-RU" sz="2600" b="1" dirty="0" smtClean="0"/>
              <a:t>"Рекомендации по организации питания обучающихся общеобразовательных организаций"</a:t>
            </a:r>
            <a:br>
              <a:rPr lang="ru-RU" sz="2600" b="1" dirty="0" smtClean="0"/>
            </a:br>
            <a:r>
              <a:rPr lang="ru-RU" sz="2600" b="1" dirty="0" smtClean="0"/>
              <a:t>(утв. Федеральной службой по надзору в сфере защиты прав потребителей и благополучия человека 18 мая 2020 г.)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/>
              <a:t>Методические рекомендации МР 2.4.0180-20 "Родительский контроль за организацией питания детей в общеобразовательных </a:t>
            </a:r>
            <a:r>
              <a:rPr lang="ru-RU" sz="2600" b="1" dirty="0" smtClean="0"/>
              <a:t>организациях«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b="1" dirty="0" smtClean="0"/>
              <a:t>Методические рекомендации МР 2.4.0162-19</a:t>
            </a:r>
            <a:br>
              <a:rPr lang="ru-RU" sz="2600" b="1" dirty="0" smtClean="0"/>
            </a:br>
            <a:r>
              <a:rPr lang="ru-RU" sz="2600" b="1" dirty="0" smtClean="0"/>
              <a:t>2.4. Гигиена детей и подростков</a:t>
            </a:r>
            <a:br>
              <a:rPr lang="ru-RU" sz="2600" b="1" dirty="0" smtClean="0"/>
            </a:br>
            <a:r>
              <a:rPr lang="ru-RU" sz="2600" b="1" dirty="0" smtClean="0"/>
              <a:t>"Особенности организации питания детей, страдающих сахарным диабетом и иными заболеваниями, сопровождающимися ограничениями в питании (в образовательных и оздоровительных организациях)"</a:t>
            </a:r>
            <a:br>
              <a:rPr lang="ru-RU" sz="2600" b="1" dirty="0" smtClean="0"/>
            </a:br>
            <a:r>
              <a:rPr lang="ru-RU" sz="2600" b="1" dirty="0" smtClean="0"/>
              <a:t>(утв. Федеральной службой по надзору в сфере защиты прав потребителей и благополучия человека и Главный государственный санитарный врач РФ 30 декабря 2019 г.)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ln w="38100">
            <a:solidFill>
              <a:srgbClr val="FF3300"/>
            </a:solidFill>
          </a:ln>
        </p:spPr>
        <p:txBody>
          <a:bodyPr/>
          <a:lstStyle/>
          <a:p>
            <a:pPr marL="1016000" indent="-1016000">
              <a:buFontTx/>
              <a:buAutoNum type="romanUcPeriod"/>
            </a:pPr>
            <a:r>
              <a:rPr lang="ru-RU" sz="2800" b="1" smtClean="0">
                <a:solidFill>
                  <a:srgbClr val="FFFF66"/>
                </a:solidFill>
              </a:rPr>
              <a:t/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/>
              <a:t>Общие положения и область применения</a:t>
            </a:r>
            <a:r>
              <a:rPr lang="ru-RU" sz="2800" b="1" smtClean="0">
                <a:solidFill>
                  <a:srgbClr val="FFFF66"/>
                </a:solidFill>
              </a:rPr>
              <a:t/>
            </a:r>
            <a:br>
              <a:rPr lang="ru-RU" sz="2800" b="1" smtClean="0">
                <a:solidFill>
                  <a:srgbClr val="FFFF66"/>
                </a:solidFill>
              </a:rPr>
            </a:br>
            <a:endParaRPr lang="ru-RU" sz="2800" b="1" smtClean="0">
              <a:solidFill>
                <a:srgbClr val="FFFF66"/>
              </a:solidFill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ln w="38100">
            <a:solidFill>
              <a:srgbClr val="FF33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1.1. Настоящие методические рекомендации (далее - МР) включают предложения по организации питания в детских организованных коллективах для детей, страдающих сахарным диабетом и иными заболеваниями, сопровождающимися ограничениями в питании.</a:t>
            </a:r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1.2. МР предназначены </a:t>
            </a:r>
            <a:r>
              <a:rPr lang="ru-RU" sz="2000" b="1" u="sng" smtClean="0"/>
              <a:t>для дошкольных образовательных</a:t>
            </a:r>
            <a:r>
              <a:rPr lang="ru-RU" sz="2000" smtClean="0"/>
              <a:t> организаций, организаций и групп по уходу и присмотру за детьми; организаций для детей-сирот и детей, оставшихся без попечения родителей; организаций, обеспечивающих проживание и социальную реабилитацию несовершеннолетних, оказавшихся в трудной жизненной ситуации и нуждающихся в социальной помощи государства; </a:t>
            </a:r>
            <a:r>
              <a:rPr lang="ru-RU" sz="2000" b="1" u="sng" smtClean="0"/>
              <a:t>общеобразовательных организаций; 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организаций профессионального образования; 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организаций отдыха детей и их оздоровления; </a:t>
            </a:r>
          </a:p>
          <a:p>
            <a:pPr>
              <a:lnSpc>
                <a:spcPct val="80000"/>
              </a:lnSpc>
            </a:pPr>
            <a:r>
              <a:rPr lang="ru-RU" sz="2000" b="1" u="sng" smtClean="0"/>
              <a:t>организаций, оказывающих услуги питания детей в организованных детских коллективах.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2. Заболевания, требующие индивидуального подхода при организации питания детей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2.2. Сахарный диабет - хроническое заболевание, характеризующееся гипергликемией.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2.3. Целиакия - это хроническая генетически детерминированная аутоиммунная энтеропатия, характеризующаяся нарушением усвоения белкового компонента пищевых злаков - глютена.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2.4. Муковисцидоз (кистофиброз поджелудочной железы) - генетически детерминированное заболевание, характеризующееся поражением желез внешней секреции, кистозным перерождением поджелудочной железы, поражением кишечника и дыхательной системы вследствие закупорки выводящих протоков вязким секретом. При муковисцидозе в патологический процесс вовлекается весь организм. Ведущим в клинической картине является поражение бронхолегочной и пищеварительной систем[22].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фенилкетонурия - наследственное нарушение аминокислотного обмена, при котором блокируется работа фермента фенилаланингидроксилазы, в результате аминокислота фенилаланин оказывает токсическое действие.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0013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3</a:t>
            </a:r>
            <a:r>
              <a:rPr lang="ru-RU" sz="2400" b="1" dirty="0" smtClean="0"/>
              <a:t>. Алгоритм организации индивидуального питания в организованном детском коллективе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3.1. Для постановки ребенка на индивидуальное питание в организованном детском коллективе родителю ребенка (законному представителю) рекомендуется обратиться к руководителю образовательной (оздоровительной) организации с заявлением (обращением или иной принятой в организации формой) о необходимости создания ребенку специальных (индивидуальных) условий в организации питания по состоянию здоровья, представив документы, подтверждающие наличие у ребенка заболевания, требующего индивидуального подхода в организации питания.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3200" b="1" dirty="0" smtClean="0"/>
              <a:t>Опросы по организации питания детей с сахарным диабетом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dirty="0" smtClean="0"/>
              <a:t>3.2. На основании полученных документов, руководитель (образовательной, оздоровительной) организации, совместно с родителем (законным представителем) прорабатывает вопросы меню и режима питания ребенка; </a:t>
            </a:r>
            <a:r>
              <a:rPr lang="ru-RU" sz="2800" b="1" u="sng" dirty="0" smtClean="0"/>
              <a:t>для детей с сахарным диабетом - контроля уровня сахара в крови и введения инсулина,</a:t>
            </a:r>
            <a:r>
              <a:rPr lang="ru-RU" sz="2800" dirty="0" smtClean="0"/>
              <a:t> особенности в организации питания, возможность использовании в питании блюд и продуктов, принесенных из дома.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3200" b="1" dirty="0" smtClean="0"/>
              <a:t>Требования к руководителю общеобразовательной организации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3.3. Руководителю (образовательной, оздоровительной) организации рекомендуется проинформировать классного руководителя (воспитателя, вожатых) и работников столовой о наличии в классе (группе, отряде) детей с заболеваниями - сахарный диабет, </a:t>
            </a:r>
            <a:r>
              <a:rPr lang="ru-RU" sz="2400" dirty="0" err="1" smtClean="0"/>
              <a:t>целиакия</a:t>
            </a:r>
            <a:r>
              <a:rPr lang="ru-RU" sz="2400" dirty="0" smtClean="0"/>
              <a:t>, </a:t>
            </a:r>
            <a:r>
              <a:rPr lang="ru-RU" sz="2400" dirty="0" err="1" smtClean="0"/>
              <a:t>фенилкетонурия</a:t>
            </a:r>
            <a:r>
              <a:rPr lang="ru-RU" sz="2400" dirty="0" smtClean="0"/>
              <a:t>, </a:t>
            </a:r>
            <a:r>
              <a:rPr lang="ru-RU" sz="2400" dirty="0" err="1" smtClean="0"/>
              <a:t>муковисцидоз</a:t>
            </a:r>
            <a:r>
              <a:rPr lang="ru-RU" sz="2400" dirty="0" smtClean="0"/>
              <a:t>, пищевая аллергия; особенностях организации питания детей, мерах профилактики ухудшения здоровья и мерах первой помощи. О детях с сахарным диабетом рекомендуется дополнительно проинформировать учителя физической культуры (инструктора по физической культуре), проинструктировать его о симптомах гипогликемии, мерах первой помощи и профилактики.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 smtClean="0"/>
              <a:t>Рекомендации по составлению меню</a:t>
            </a:r>
            <a:r>
              <a:rPr lang="ru-RU" dirty="0" smtClean="0"/>
              <a:t> 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Для детей с сахарным диабетом, </a:t>
            </a:r>
            <a:r>
              <a:rPr lang="ru-RU" sz="2000" dirty="0" err="1" smtClean="0"/>
              <a:t>целиакией</a:t>
            </a:r>
            <a:r>
              <a:rPr lang="ru-RU" sz="2000" dirty="0" smtClean="0"/>
              <a:t>, </a:t>
            </a:r>
            <a:r>
              <a:rPr lang="ru-RU" sz="2000" dirty="0" err="1" smtClean="0"/>
              <a:t>фенилкетонурией</a:t>
            </a:r>
            <a:r>
              <a:rPr lang="ru-RU" sz="2000" dirty="0" smtClean="0"/>
              <a:t>, </a:t>
            </a:r>
            <a:r>
              <a:rPr lang="ru-RU" sz="2000" dirty="0" err="1" smtClean="0"/>
              <a:t>муковисцидозом</a:t>
            </a:r>
            <a:r>
              <a:rPr lang="ru-RU" sz="2000" dirty="0" smtClean="0"/>
              <a:t>, разрабатывается цикличное меню с учетом имеющейся у ребенка патологии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Для детей с пищевой аллергией к имеющемуся в организации цикличному меню разрабатывается приложение к нему с заменой продуктов и блюд, исключающих наличие в меню пищевых аллергенов.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3.4. Планируемое (на цикл) и фактическое (на день) меню, вместе с технологическими картами и продуктами рекомендуется размещать на сайте образовательной (оздоровительной) организации.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3.5. В случае если принимается решение об организации питания детей из продуктов и блюд, принесенных из дома рекомендуется определить порядок их хранения, упаковки и маркировки; создать условия для хранения продуктов (блюд) и их разогрева, условия для приема пищи; определить режим питания ребенка.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Перечень пищевой продукции, которая не допускается в питании детей и подростков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u="sng" dirty="0" smtClean="0"/>
              <a:t>1. С сахарным диабетом:</a:t>
            </a:r>
            <a:endParaRPr lang="ru-RU" sz="2000" u="sng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1) жирные виды рыбы;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2) мясные и рыбные консервы;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3) сливки, жирные молочные продукты, соленые сыры, сладкие сырки;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4) жиры животного происхождения отдельных пищевых продуктов;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5) яичные желтки;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6) молочные супы с добавлением манной крупы, риса, макарон;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7) жирные бульоны;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8) пшеничная мука, сдобное и слоеное тесто, рис, пшенная крупа манная крупа, макароны;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9) овощи соленые;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10) сахар, кулинарные изделия, приготовленные на сахаре, шоколад, виноград, финики, изюм, инжир, бананы, хурма и ананасы;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11) острые, жирные и соленые соусы;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12) сладкие соки и промышленные сахарсодержащие напитки.</a:t>
            </a:r>
            <a:endParaRPr lang="ru-RU" sz="1800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Перечень </a:t>
            </a:r>
            <a:r>
              <a:rPr lang="ru-RU" sz="2800" b="1" dirty="0" smtClean="0"/>
              <a:t>пищевой продукции, которая не допускается в питании детей и подростков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u="sng" dirty="0" smtClean="0"/>
              <a:t>3. С </a:t>
            </a:r>
            <a:r>
              <a:rPr lang="ru-RU" sz="2000" b="1" u="sng" dirty="0" err="1" smtClean="0"/>
              <a:t>фенилкетонурией</a:t>
            </a:r>
            <a:r>
              <a:rPr lang="ru-RU" sz="2000" b="1" u="sng" dirty="0" smtClean="0"/>
              <a:t>:</a:t>
            </a:r>
            <a:endParaRPr lang="ru-RU" sz="2000" u="sng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1) мясо и мясные изделия;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2) рыба и рыбные продукты;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3) творог, творожки, творожные массы, творожные сырки, брынза, сыры твердые и мягкие, сыры и сырки плавленые;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4) мука (пшеничная, ржаная, овсяная, гречневая, рисовая, кукурузная), хлеб белый и черный, хлебные палочки, баранки, сушки, булочки, печенье, пирожные, торты;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5) крупы и хлопья: крупа гречневая, кукурузная, манная, перловая, ячневая, рис, толокно, хлопья овсяные;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6) все виды яиц;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7) все виды орехов;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8) </a:t>
            </a:r>
            <a:r>
              <a:rPr lang="ru-RU" sz="1800" dirty="0" err="1" smtClean="0"/>
              <a:t>подсластитель</a:t>
            </a:r>
            <a:r>
              <a:rPr lang="ru-RU" sz="1800" dirty="0" smtClean="0"/>
              <a:t> </a:t>
            </a:r>
            <a:r>
              <a:rPr lang="ru-RU" sz="1800" dirty="0" err="1" smtClean="0"/>
              <a:t>аспартам</a:t>
            </a:r>
            <a:r>
              <a:rPr lang="ru-RU" sz="1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9) желатин;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10) молоко, кефир, ряженка, простокваша, йогурты;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11) соевые продукты.</a:t>
            </a:r>
          </a:p>
          <a:p>
            <a:pPr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Перечень </a:t>
            </a:r>
            <a:r>
              <a:rPr lang="ru-RU" sz="2800" b="1" dirty="0" smtClean="0"/>
              <a:t>пищевой продукции, которая не допускается в питании детей и подростков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u="sng" dirty="0" smtClean="0"/>
              <a:t>2. С </a:t>
            </a:r>
            <a:r>
              <a:rPr lang="ru-RU" sz="2000" b="1" u="sng" dirty="0" err="1" smtClean="0"/>
              <a:t>целиакией</a:t>
            </a:r>
            <a:r>
              <a:rPr lang="ru-RU" sz="2000" b="1" u="sng" dirty="0" smtClean="0"/>
              <a:t>:</a:t>
            </a:r>
            <a:endParaRPr lang="ru-RU" sz="2000" u="sng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1) продукты и блюда, содержащие пшеницу, рожь, просо, ячмень и овес;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2) мука пшеничная, овсяная и ржаная;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3) овсяные, пшеничные и ячменные хлопья, манная крупа;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4) продукты переработки пшеницы, овса, ржи;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5) колбасные изделия;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6) мясные и рыбные консервы;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7) йогурт;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8) кофейный и какао-напитки;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9) любые конфеты и шоколад, в составе которых содержится солод;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10) вафли, вафельная крошка;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11) повидло;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12) томатная паста;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13) продукты промышленного производства, содержащие скрытый </a:t>
            </a:r>
            <a:r>
              <a:rPr lang="ru-RU" sz="1600" dirty="0" err="1" smtClean="0"/>
              <a:t>глютен</a:t>
            </a:r>
            <a:r>
              <a:rPr lang="ru-RU" sz="1600" dirty="0" smtClean="0"/>
              <a:t>: продукты, подвергшиеся обработке, содержащие скрытый </a:t>
            </a:r>
            <a:r>
              <a:rPr lang="ru-RU" sz="1600" dirty="0" err="1" smtClean="0"/>
              <a:t>глютен</a:t>
            </a:r>
            <a:r>
              <a:rPr lang="ru-RU" sz="1600" dirty="0" smtClean="0"/>
              <a:t> в </a:t>
            </a:r>
            <a:r>
              <a:rPr lang="ru-RU" sz="1600" dirty="0" err="1" smtClean="0"/>
              <a:t>видекрахмала</a:t>
            </a:r>
            <a:r>
              <a:rPr lang="ru-RU" sz="1600" dirty="0" smtClean="0"/>
              <a:t> и модифицированных крахмалов, которые входят в состав консервантов и загустителей и являются основой для различного рода пищевых добавок.</a:t>
            </a:r>
            <a:endParaRPr lang="ru-RU" sz="1600" b="1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52537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 smtClean="0"/>
              <a:t>Особенности режима питания детей  с сахарным диабетом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0" y="1785925"/>
            <a:ext cx="9144000" cy="4340237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/>
              <a:t>2.2.3. При разработке режима питания детей с сахарным диабетом следует учитывать, что рекомендуемый интервал между приемами пищи должен составлять не более 4 часов [16].</a:t>
            </a:r>
            <a:endParaRPr lang="ru-RU" sz="1800" b="1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Режим питания детей с сахарным диабетом может соответствовать режиму питания остальных учеников (завтрак, обед, полдник и ужин). В случаях, когда профиль действия инсулина диктует необходимость введения в режим питания ребенка с сахарным диабетом дополнительных перекусов, определяется порядок организации и время их проведения [17].</a:t>
            </a:r>
          </a:p>
          <a:p>
            <a:pPr>
              <a:lnSpc>
                <a:spcPct val="80000"/>
              </a:lnSpc>
            </a:pPr>
            <a:r>
              <a:rPr lang="ru-RU" sz="1800" b="1" dirty="0" smtClean="0"/>
              <a:t>С целью профилактики гипогликемии приемы пищи для детей с сахарным диабетом рекомендуется осуществлять четко по расписанию.</a:t>
            </a:r>
            <a:endParaRPr lang="ru-RU" sz="1800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2.2.4. Информацию о калорийности меню, содержании белков, жиров и углеводов, используемых продуктах для питания детей с сахарным диабетом, </a:t>
            </a:r>
            <a:r>
              <a:rPr lang="ru-RU" sz="1800" b="1" dirty="0" smtClean="0"/>
              <a:t>рекомендуется доводить до родителей (законных представителей детей) с использованием сайта образовательной (оздоровительной) организации.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500063" y="428625"/>
            <a:ext cx="8001000" cy="52625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dirty="0">
              <a:latin typeface="Calibri" pitchFamily="34" charset="0"/>
            </a:endParaRPr>
          </a:p>
          <a:p>
            <a:r>
              <a:rPr lang="ru-RU" sz="2800" b="1" dirty="0">
                <a:latin typeface="Calibri" pitchFamily="34" charset="0"/>
              </a:rPr>
              <a:t>2.2. Обучающиеся общеобразовательных организаций, в зависимости от режима (смены) обучения обеспечиваются горячим питанием в виде завтрака и (или) обеда. </a:t>
            </a:r>
            <a:r>
              <a:rPr lang="ru-RU" sz="2800" b="1" u="sng" dirty="0">
                <a:latin typeface="Calibri" pitchFamily="34" charset="0"/>
              </a:rPr>
              <a:t>Продолжительность перемены для приема пищи должна составлять не менее 20 минут.</a:t>
            </a:r>
            <a:r>
              <a:rPr lang="ru-RU" sz="2800" b="1" dirty="0">
                <a:latin typeface="Calibri" pitchFamily="34" charset="0"/>
              </a:rPr>
              <a:t> </a:t>
            </a:r>
          </a:p>
          <a:p>
            <a:endParaRPr lang="ru-RU" sz="2800" b="1" dirty="0">
              <a:latin typeface="Calibri" pitchFamily="34" charset="0"/>
            </a:endParaRPr>
          </a:p>
          <a:p>
            <a:r>
              <a:rPr lang="ru-RU" sz="2800" b="1" i="1" dirty="0">
                <a:latin typeface="Calibri" pitchFamily="34" charset="0"/>
              </a:rPr>
              <a:t>Обучающиеся первой смены обеспечиваются завтраком </a:t>
            </a:r>
            <a:r>
              <a:rPr lang="ru-RU" sz="2800" b="1" i="1" u="sng" dirty="0">
                <a:latin typeface="Calibri" pitchFamily="34" charset="0"/>
              </a:rPr>
              <a:t>во вторую или третью перемены.</a:t>
            </a:r>
          </a:p>
          <a:p>
            <a:endParaRPr lang="ru-RU" sz="2800" b="1" dirty="0">
              <a:latin typeface="Calibri" pitchFamily="34" charset="0"/>
            </a:endParaRPr>
          </a:p>
          <a:p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3200" b="1" dirty="0" smtClean="0"/>
              <a:t>Особенности режима питания детей  с сахарным диабетом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2.2.5. Для детей с сахарным диабетом, приносящих продукты и готовые блюда из дома, приготовленные родителями (законными представителями), в столовой рекомендуется обеспечить условия их хранения (холодильник, шкаф) и разогрева (микроволновая печь).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2.2.6. С целью обеспечения безопасных для ребенка с сахарным диабетом условий воспитания и обучения, отдыха и оздоровления, администрации организации совместно с родителями рекомендуется проработать вопросы режима питания ребенка, порядка контроля уровня сахара в крови и введения инсулина; проинформировать классного руководителя (воспитателя), учителя физической культуры (инструктора по физической культуре), работников столовой о наличии у ребенка сахарного диабета; проинструктировать о симптомах гипогликемии, мерах первой помощи и профилактики.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Приложение 2</a:t>
            </a:r>
            <a:br>
              <a:rPr lang="ru-RU" sz="2000" b="1" dirty="0" smtClean="0"/>
            </a:br>
            <a:r>
              <a:rPr lang="ru-RU" sz="2000" b="1" dirty="0" smtClean="0"/>
              <a:t>к </a:t>
            </a:r>
            <a:r>
              <a:rPr lang="ru-RU" sz="2000" dirty="0" smtClean="0"/>
              <a:t>МР</a:t>
            </a:r>
            <a:r>
              <a:rPr lang="ru-RU" sz="2000" b="1" dirty="0" smtClean="0"/>
              <a:t> 2.4.0162-19</a:t>
            </a:r>
            <a:br>
              <a:rPr lang="ru-RU" sz="2000" b="1" dirty="0" smtClean="0"/>
            </a:br>
            <a:r>
              <a:rPr lang="ru-RU" sz="2000" b="1" dirty="0" smtClean="0"/>
              <a:t>Продукты промышленного производства, которые могут содержать "скрытый" </a:t>
            </a:r>
            <a:r>
              <a:rPr lang="ru-RU" sz="2000" b="1" dirty="0" err="1" smtClean="0"/>
              <a:t>глютен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Продукты, в составе которых глютен не декларирован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колбасы, сосиски*, полуфабрикаты из измельченного мяса и рыбы**,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 фарш, изготовленный на мясном производствемясные и рыбные консервы**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многие овощные и фруктовые консервы, в том числе для детского питания**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томатные пасты, кетчупы**, 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некоторые салатные заправки, горчица, майонез**, 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соевые, устричные, рыбные соусы, готовые смеси тертых приправ и специй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некоторые сорта мороженого, йогуртов, творожные сырки и пасты, плавленые сыры,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 маргарины с глютенсодержащими стабилизаторами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бульонные кубики, концентрированные сухие супы, картофельное пюре быстрого приготовления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картофельные и кукурузные чипсы***, 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замороженный картофель фри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кукурузные хлопья (содержат солод), </a:t>
            </a:r>
          </a:p>
          <a:p>
            <a:pPr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Приложение 2</a:t>
            </a:r>
            <a:br>
              <a:rPr lang="ru-RU" sz="2000" b="1" smtClean="0"/>
            </a:br>
            <a:r>
              <a:rPr lang="ru-RU" sz="2000" b="1" smtClean="0"/>
              <a:t>к </a:t>
            </a:r>
            <a:r>
              <a:rPr lang="ru-RU" sz="2000" smtClean="0"/>
              <a:t>МР</a:t>
            </a:r>
            <a:r>
              <a:rPr lang="ru-RU" sz="2000" b="1" smtClean="0"/>
              <a:t> 2.4.0162-19</a:t>
            </a:r>
            <a:br>
              <a:rPr lang="ru-RU" sz="2000" b="1" smtClean="0"/>
            </a:br>
            <a:r>
              <a:rPr lang="ru-RU" sz="2000" b="1" smtClean="0"/>
              <a:t>Продукты промышленного производства, которые могут содержать "скрытый" глютен</a:t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маринады,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Пасты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кофе быстрорастворимый,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какао-смеси "быстрого приготовления"«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крабовые палочки" (и другие имитации морепродуктов)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карамель, соевые и шоколадные конфеты с начинкой, "чупа-чупс", восточные сладости, повидло промышленного производствапищевые добавки (краситель аннато Е106Ь, карамельные красители Е150а - E150d, мальтол Е636, изомальтол Е953, мальтит и мальтитный сироп Е965, моно- и триглицериды жирных кислот F471)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777875"/>
          </a:xfrm>
          <a:ln w="38100">
            <a:solidFill>
              <a:srgbClr val="FF3300"/>
            </a:solidFill>
          </a:ln>
        </p:spPr>
        <p:txBody>
          <a:bodyPr/>
          <a:lstStyle/>
          <a:p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Содержание  </a:t>
            </a:r>
            <a:r>
              <a:rPr lang="ru-RU" sz="3200" b="1" smtClean="0"/>
              <a:t>МР 2.4.0162-19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00213"/>
            <a:ext cx="8569325" cy="4454525"/>
          </a:xfrm>
          <a:ln w="38100">
            <a:solidFill>
              <a:srgbClr val="FF3300"/>
            </a:solidFill>
          </a:ln>
        </p:spPr>
        <p:txBody>
          <a:bodyPr/>
          <a:lstStyle/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800" b="1" u="sng" smtClean="0"/>
              <a:t>Рекомендуемые наборы продуктов по приемам пищи для организации питания детей: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800" b="1" u="sng" smtClean="0"/>
              <a:t>Приложения №4, табл. 1,2,3,4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С сахарным диабетом;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С целиакией ;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Фенилкетонурией;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- Муковисцидозом.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Набор технологических карт на блюда для питания детей с пищевыми аллергиями;</a:t>
            </a:r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  <a:p>
            <a:pPr lvl="4">
              <a:lnSpc>
                <a:spcPct val="90000"/>
              </a:lnSpc>
              <a:buFont typeface="Arial" charset="0"/>
              <a:buNone/>
            </a:pPr>
            <a:endParaRPr lang="ru-RU" sz="24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ln>
            <a:solidFill>
              <a:srgbClr val="00B050"/>
            </a:solidFill>
          </a:ln>
        </p:spPr>
        <p:txBody>
          <a:bodyPr/>
          <a:lstStyle/>
          <a:p>
            <a:pPr eaLnBrk="1" hangingPunct="1"/>
            <a:r>
              <a:rPr lang="ru-RU" sz="4000" dirty="0" smtClean="0"/>
              <a:t>Завтрак и обед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428625" y="908050"/>
            <a:ext cx="8286750" cy="37433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2.3. </a:t>
            </a:r>
            <a:r>
              <a:rPr lang="ru-RU" sz="2400" b="1" u="sng" dirty="0">
                <a:latin typeface="Calibri" pitchFamily="34" charset="0"/>
              </a:rPr>
              <a:t>Завтрак должен состоять </a:t>
            </a:r>
            <a:r>
              <a:rPr lang="ru-RU" sz="2400" b="1" dirty="0">
                <a:latin typeface="Calibri" pitchFamily="34" charset="0"/>
              </a:rPr>
              <a:t>из горячего блюда и напитка, рекомендуется добавлять ягоды, фрукты и овощи.</a:t>
            </a:r>
          </a:p>
          <a:p>
            <a:r>
              <a:rPr lang="ru-RU" sz="2400" b="1" u="sng" dirty="0">
                <a:latin typeface="Calibri" pitchFamily="34" charset="0"/>
              </a:rPr>
              <a:t>Обед должен включать 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закуску (салат или свежие овощи), горячее первое, второе блюдо и напиток.</a:t>
            </a:r>
            <a:r>
              <a:rPr lang="ru-RU" sz="2400" dirty="0">
                <a:latin typeface="Calibri" pitchFamily="34" charset="0"/>
              </a:rPr>
              <a:t> </a:t>
            </a:r>
          </a:p>
          <a:p>
            <a:r>
              <a:rPr lang="ru-RU" sz="2400" dirty="0">
                <a:latin typeface="Calibri" pitchFamily="34" charset="0"/>
              </a:rPr>
              <a:t>Для реализации принципов здорового питания </a:t>
            </a:r>
            <a:r>
              <a:rPr lang="ru-RU" sz="2400" b="1" dirty="0">
                <a:latin typeface="Calibri" pitchFamily="34" charset="0"/>
              </a:rPr>
              <a:t>целесообразно дополнение блюд</a:t>
            </a:r>
            <a:r>
              <a:rPr lang="ru-RU" sz="2400" dirty="0">
                <a:latin typeface="Calibri" pitchFamily="34" charset="0"/>
              </a:rPr>
              <a:t> свежими фруктами, ягодами.</a:t>
            </a:r>
          </a:p>
          <a:p>
            <a:r>
              <a:rPr lang="ru-RU" sz="2400" dirty="0">
                <a:latin typeface="Calibri" pitchFamily="34" charset="0"/>
              </a:rPr>
              <a:t>При этом </a:t>
            </a:r>
            <a:r>
              <a:rPr lang="ru-RU" sz="2400" b="1" u="sng" dirty="0">
                <a:latin typeface="Calibri" pitchFamily="34" charset="0"/>
              </a:rPr>
              <a:t>фрукты должны выдаваться поштучно.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500063" y="157162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7412" name="Picture 5" descr="283382_600завтрак моск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797425"/>
            <a:ext cx="2843212" cy="2060575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</p:pic>
      <p:pic>
        <p:nvPicPr>
          <p:cNvPr id="17413" name="Picture 7" descr="275782_600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868863"/>
            <a:ext cx="2881313" cy="1989137"/>
          </a:xfrm>
          <a:prstGeom prst="rect">
            <a:avLst/>
          </a:prstGeom>
          <a:noFill/>
          <a:ln w="38100">
            <a:solidFill>
              <a:srgbClr val="66FF6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eaLnBrk="1" hangingPunct="1"/>
            <a:r>
              <a:rPr lang="ru-RU" b="1" u="sng" dirty="0" smtClean="0"/>
              <a:t>ВРЕМЯ завтрака и обеда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eaLnBrk="1" hangingPunct="1"/>
            <a:r>
              <a:rPr lang="ru-RU" b="1" dirty="0" smtClean="0"/>
              <a:t>Обучающиеся </a:t>
            </a:r>
            <a:r>
              <a:rPr lang="ru-RU" b="1" u="sng" dirty="0" smtClean="0"/>
              <a:t>первой смены </a:t>
            </a:r>
            <a:r>
              <a:rPr lang="ru-RU" b="1" dirty="0" smtClean="0"/>
              <a:t>обеспечиваются завтраком во вторую или третью перемены.</a:t>
            </a:r>
          </a:p>
          <a:p>
            <a:pPr eaLnBrk="1" hangingPunct="1"/>
            <a:r>
              <a:rPr lang="ru-RU" b="1" dirty="0" smtClean="0"/>
              <a:t>2.4. Обучающиеся </a:t>
            </a:r>
            <a:r>
              <a:rPr lang="ru-RU" sz="3600" b="1" u="sng" dirty="0" smtClean="0"/>
              <a:t>во вторую смену </a:t>
            </a:r>
            <a:r>
              <a:rPr lang="ru-RU" b="1" dirty="0" smtClean="0"/>
              <a:t>обеспечиваются </a:t>
            </a:r>
            <a:r>
              <a:rPr lang="ru-RU" sz="3600" b="1" u="sng" dirty="0" smtClean="0"/>
              <a:t>обедом.</a:t>
            </a:r>
            <a:r>
              <a:rPr lang="ru-RU" b="1" dirty="0" smtClean="0"/>
              <a:t> </a:t>
            </a:r>
          </a:p>
          <a:p>
            <a:pPr eaLnBrk="1" hangingPunct="1"/>
            <a:r>
              <a:rPr lang="ru-RU" b="1" dirty="0" smtClean="0"/>
              <a:t>Не допускается </a:t>
            </a:r>
            <a:r>
              <a:rPr lang="ru-RU" sz="3600" b="1" u="sng" dirty="0" smtClean="0"/>
              <a:t>замена </a:t>
            </a:r>
            <a:r>
              <a:rPr lang="ru-RU" b="1" dirty="0" smtClean="0"/>
              <a:t>обеда завтраком.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 </a:t>
            </a:r>
            <a:r>
              <a:rPr lang="ru-RU" sz="3200" b="1" dirty="0" smtClean="0"/>
              <a:t>Требования по составлению меню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Меню обеда должно быть составлено с учетом получаемого школьного завтрака. </a:t>
            </a:r>
            <a:r>
              <a:rPr lang="ru-RU" b="1" u="sng" dirty="0"/>
              <a:t>Если на завтрак выдавалось </a:t>
            </a:r>
            <a:r>
              <a:rPr lang="ru-RU" b="1" dirty="0"/>
              <a:t>крупяное блюдо (каша, запеканка, макаронные изделия и пр.), </a:t>
            </a:r>
            <a:r>
              <a:rPr lang="ru-RU" b="1" u="sng" dirty="0"/>
              <a:t>то на обед - мясное или рыбное блюдо</a:t>
            </a:r>
            <a:r>
              <a:rPr lang="ru-RU" b="1" dirty="0"/>
              <a:t> с овощным гарниром (картофель отварной, пюре, капуста тушеная, овощное рагу и пр</a:t>
            </a:r>
            <a:r>
              <a:rPr lang="ru-RU" b="1" dirty="0" smtClean="0"/>
              <a:t>.).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меню </a:t>
            </a:r>
            <a:r>
              <a:rPr lang="ru-RU" b="1" u="sng" dirty="0"/>
              <a:t>не допускается </a:t>
            </a:r>
            <a:r>
              <a:rPr lang="ru-RU" dirty="0"/>
              <a:t>включать </a:t>
            </a:r>
            <a:r>
              <a:rPr lang="ru-RU" b="1" u="sng" dirty="0"/>
              <a:t>повторно </a:t>
            </a:r>
            <a:r>
              <a:rPr lang="ru-RU" dirty="0"/>
              <a:t>одни и те же блюда в течение </a:t>
            </a:r>
            <a:r>
              <a:rPr lang="ru-RU" b="1" u="sng" dirty="0"/>
              <a:t>одного</a:t>
            </a:r>
            <a:r>
              <a:rPr lang="ru-RU" dirty="0"/>
              <a:t> дня и </a:t>
            </a:r>
            <a:r>
              <a:rPr lang="ru-RU" b="1" u="sng" dirty="0"/>
              <a:t>двух последующих дней.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690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/>
              <a:t>Рекомендуемая </a:t>
            </a:r>
            <a:r>
              <a:rPr lang="ru-RU" sz="2700" b="1" dirty="0"/>
              <a:t>масса порций блюд для обучающихся различного возраста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2987"/>
          <a:ext cx="8229600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289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Название</a:t>
                      </a:r>
                      <a:r>
                        <a:rPr lang="ru-RU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 блюд</a:t>
                      </a:r>
                      <a:endParaRPr lang="ru-RU" sz="1800" b="0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Масса порций (в граммах, мл) для обучающихся двух возрастных групп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2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с 7 до 11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с 12 лет и старше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Каша, овощное, яичное, творожное, мясное блюдо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150-200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200-250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4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Напитки (чай, какао, сок, компот, молоко, кефир и др.)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Закуски (салат, овощи в нарезке и т.п.)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60-100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60-150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Суп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200-250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250-300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Мясо, котлета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80-120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100-120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Гарнир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150-200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180-230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Фрукты (поштучно)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100-120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 CYR"/>
                          <a:ea typeface="Times New Roman"/>
                        </a:rPr>
                        <a:t>100-120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u="sng" dirty="0" smtClean="0"/>
              <a:t>Сравнение </a:t>
            </a:r>
            <a:endParaRPr lang="ru-RU" sz="2000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42938"/>
            <a:ext cx="4040188" cy="6429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/>
              <a:t>Приложение </a:t>
            </a:r>
            <a:r>
              <a:rPr lang="ru-RU" sz="7200" dirty="0"/>
              <a:t>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/>
              <a:t>к </a:t>
            </a:r>
            <a:r>
              <a:rPr lang="ru-RU" sz="7200" dirty="0" err="1"/>
              <a:t>СанПиН</a:t>
            </a:r>
            <a:r>
              <a:rPr lang="ru-RU" sz="7200" dirty="0"/>
              <a:t> 2.4.5.2409-08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5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214313" y="1428750"/>
          <a:ext cx="4283075" cy="5218114"/>
        </p:xfrm>
        <a:graphic>
          <a:graphicData uri="http://schemas.openxmlformats.org/drawingml/2006/table">
            <a:tbl>
              <a:tblPr/>
              <a:tblGrid>
                <a:gridCol w="1589087"/>
                <a:gridCol w="1347788"/>
                <a:gridCol w="1346200"/>
              </a:tblGrid>
              <a:tr h="725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Название блюд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Масса порций в граммах для    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обучающихся двух возрастных групп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7 до 11 лет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11 лет и старше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Каша, овощное, яичное, творожное,   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мясное блюдо 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150 - 200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200 - 250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Напитки (чай, какао, сок, компот,   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молоко, кефир и др.)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200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200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Салат        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60 - 100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100 - 150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          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200 - 250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250 - 300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Мясо, котлета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80 - 120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100 - 120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Гарнир       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150 - 200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180 - 230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Фрукты                       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100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100        </a:t>
                      </a:r>
                    </a:p>
                  </a:txBody>
                  <a:tcPr marL="47625" marR="4762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547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571500"/>
            <a:ext cx="4041775" cy="642938"/>
          </a:xfrm>
        </p:spPr>
        <p:txBody>
          <a:bodyPr/>
          <a:lstStyle/>
          <a:p>
            <a:pPr eaLnBrk="1" hangingPunct="1"/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Методические рекомендации MP 2.4.0179-20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86313" y="1428750"/>
          <a:ext cx="4286250" cy="5300603"/>
        </p:xfrm>
        <a:graphic>
          <a:graphicData uri="http://schemas.openxmlformats.org/drawingml/2006/table">
            <a:tbl>
              <a:tblPr/>
              <a:tblGrid>
                <a:gridCol w="1643062"/>
                <a:gridCol w="1500188"/>
                <a:gridCol w="1143000"/>
              </a:tblGrid>
              <a:tr h="712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Название блюд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Масса порций (в граммах, мл) для обучающихся двух возрастных групп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с 7 до 11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с 12 лет и старше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Каша, овощное, яичное, творожное, мясное блюдо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150-200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200-250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Напитки (чай, какао, сок, компот, молоко, кефир и др.)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Закуски (салат, овощи в нарезке и т.п.)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60-100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60-150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Суп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200-250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250-300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Мясо, котлета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80-120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100-120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Гарнир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150-200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180-230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Фрукты (поштучно)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100-120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 pitchFamily="18" charset="0"/>
                          <a:cs typeface="Times New Roman" pitchFamily="18" charset="0"/>
                        </a:rPr>
                        <a:t>100-120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214313" y="357188"/>
            <a:ext cx="8643937" cy="5940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 dirty="0">
                <a:latin typeface="Calibri" pitchFamily="34" charset="0"/>
              </a:rPr>
              <a:t>Примерный расчет технологического оборудования и кухонной посуды для пищеблоков:</a:t>
            </a:r>
          </a:p>
          <a:p>
            <a:r>
              <a:rPr lang="ru-RU" sz="2000" dirty="0">
                <a:latin typeface="Calibri" pitchFamily="34" charset="0"/>
              </a:rPr>
              <a:t>- в соответствии с рецептурными сборниками, расчет закладки продуктов первых и третьих блюд проводится на 1000 мл.</a:t>
            </a:r>
          </a:p>
          <a:p>
            <a:r>
              <a:rPr lang="ru-RU" sz="2000" dirty="0">
                <a:latin typeface="Calibri" pitchFamily="34" charset="0"/>
              </a:rPr>
              <a:t>Например, при организации обедов для обучающихся в количестве 400 человек необходимо приготовить не менее 100 литров 1-го блюда (400х250 мл) и 80 литров третьего (400х200 мл), следовательно, для первых блюд необходимо иметь не менее 2 кастрюль объемом по 50 л, для третьих - 2 кастрюли объемом по 40 л;</a:t>
            </a:r>
          </a:p>
          <a:p>
            <a:r>
              <a:rPr lang="ru-RU" sz="2000" dirty="0">
                <a:latin typeface="Calibri" pitchFamily="34" charset="0"/>
              </a:rPr>
              <a:t>- в составе технологического оборудования необходимо предусмотреть наличие не менее 2-х электроплит на 4 конфорки каждая. При наличии </a:t>
            </a:r>
            <a:r>
              <a:rPr lang="ru-RU" sz="2000" dirty="0" err="1">
                <a:latin typeface="Calibri" pitchFamily="34" charset="0"/>
              </a:rPr>
              <a:t>электрокотла</a:t>
            </a:r>
            <a:r>
              <a:rPr lang="ru-RU" sz="2000" dirty="0">
                <a:latin typeface="Calibri" pitchFamily="34" charset="0"/>
              </a:rPr>
              <a:t> (объемом не менее 100 л) возможно использование одной электроплиты на 6 конфорок.</a:t>
            </a:r>
          </a:p>
          <a:p>
            <a:r>
              <a:rPr lang="ru-RU" sz="2000" dirty="0">
                <a:latin typeface="Calibri" pitchFamily="34" charset="0"/>
              </a:rPr>
              <a:t>Объем (выход) готовых гарниров составляет не менее 150 гр., следовательно, для гарниров необходимо наличие не менее 2 кастрюль объемом по 40 л (400х150 гр.).</a:t>
            </a:r>
          </a:p>
          <a:p>
            <a:r>
              <a:rPr lang="ru-RU" sz="2000" dirty="0">
                <a:latin typeface="Calibri" pitchFamily="34" charset="0"/>
              </a:rPr>
              <a:t>Объем (выход) основных блюд (из мяса, рыбы, птицы) составляет не менее 80 гр. Для основных блюд необходимо наличие не менее 2 кастрюль объемом 20 л (400 чел. </a:t>
            </a:r>
            <a:r>
              <a:rPr lang="ru-RU" sz="2000" dirty="0" err="1">
                <a:latin typeface="Calibri" pitchFamily="34" charset="0"/>
              </a:rPr>
              <a:t>х</a:t>
            </a:r>
            <a:r>
              <a:rPr lang="ru-RU" sz="2000" dirty="0">
                <a:latin typeface="Calibri" pitchFamily="34" charset="0"/>
              </a:rPr>
              <a:t> 80 </a:t>
            </a:r>
            <a:r>
              <a:rPr lang="ru-RU" sz="2000" dirty="0" err="1">
                <a:latin typeface="Calibri" pitchFamily="34" charset="0"/>
              </a:rPr>
              <a:t>гр</a:t>
            </a:r>
            <a:r>
              <a:rPr lang="ru-RU" sz="2000" dirty="0">
                <a:latin typeface="Calibri" pitchFamily="34" charset="0"/>
              </a:rPr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3019</Words>
  <Application>Microsoft Office PowerPoint</Application>
  <PresentationFormat>Экран (4:3)</PresentationFormat>
  <Paragraphs>552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Вопросы организации горячего питания в общеобразовательных организациях</vt:lpstr>
      <vt:lpstr>Документы для рассмотрения </vt:lpstr>
      <vt:lpstr>Слайд 3</vt:lpstr>
      <vt:lpstr>Завтрак и обед</vt:lpstr>
      <vt:lpstr>ВРЕМЯ завтрака и обеда</vt:lpstr>
      <vt:lpstr> Требования по составлению меню</vt:lpstr>
      <vt:lpstr> Рекомендуемая масса порций блюд для обучающихся различного возраста </vt:lpstr>
      <vt:lpstr>Сравнение </vt:lpstr>
      <vt:lpstr>Слайд 9</vt:lpstr>
      <vt:lpstr>Слайд 10</vt:lpstr>
      <vt:lpstr> 3.8. Порционирование и раздача блюд осуществляется персоналом пищеблока в одноразовых перчатках, кулинарных изделий (выпечка и т.п.) - с использованием специальных щипцов. </vt:lpstr>
      <vt:lpstr>  IV. Обеспечение контроля качества и организации питания обучающихся </vt:lpstr>
      <vt:lpstr> IV. Обеспечение контроля качества и организации питания обучающихся </vt:lpstr>
      <vt:lpstr>Среднесуточные наборы пищевых продуктов, в том числе, используемые для приготовления блюд и напитков, для обучающихся общеобразовательных организаций (в нетто г, мл, на 1 ребенка в сутки</vt:lpstr>
      <vt:lpstr>Изменения по количеству  сыру, соли и сахару в среднесуточных нормах</vt:lpstr>
      <vt:lpstr> РОДИТЕЛЬСКИЙ КОНТРОЛЬ ЗА ОРГАНИЗАЦИЕЙ ГОРЯЧЕГО ПИТАНИЯ ДЕТЕЙ В ОБЩЕОБРАЗОВАТЕЛЬНЫХ ОРГАНИЗАЦИЯХ   МЕТОДИЧЕСКИЕ РЕКОМЕНДАЦИИ МР 2.4.0180-20 </vt:lpstr>
      <vt:lpstr> Рекомендуемое количество приемов пищи в образовательной организации в зависимости от режима функционирования </vt:lpstr>
      <vt:lpstr> III. Родительский контроль за организацией питания детей в общеобразовательных организациях </vt:lpstr>
      <vt:lpstr> Методические рекомендации  МР 2.4.0162-19 </vt:lpstr>
      <vt:lpstr> Общие положения и область применения </vt:lpstr>
      <vt:lpstr>2. Заболевания, требующие индивидуального подхода при организации питания детей </vt:lpstr>
      <vt:lpstr> 3. Алгоритм организации индивидуального питания в организованном детском коллективе </vt:lpstr>
      <vt:lpstr>Опросы по организации питания детей с сахарным диабетом</vt:lpstr>
      <vt:lpstr>Требования к руководителю общеобразовательной организации</vt:lpstr>
      <vt:lpstr>Рекомендации по составлению меню </vt:lpstr>
      <vt:lpstr> Перечень пищевой продукции, которая не допускается в питании детей и подростков </vt:lpstr>
      <vt:lpstr> Перечень пищевой продукции, которая не допускается в питании детей и подростков </vt:lpstr>
      <vt:lpstr> Перечень пищевой продукции, которая не допускается в питании детей и подростков </vt:lpstr>
      <vt:lpstr>Особенности режима питания детей  с сахарным диабетом</vt:lpstr>
      <vt:lpstr>Особенности режима питания детей  с сахарным диабетом</vt:lpstr>
      <vt:lpstr>Приложение 2 к МР 2.4.0162-19 Продукты промышленного производства, которые могут содержать "скрытый" глютен </vt:lpstr>
      <vt:lpstr>Приложение 2 к МР 2.4.0162-19 Продукты промышленного производства, которые могут содержать "скрытый" глютен </vt:lpstr>
      <vt:lpstr> Содержание  МР 2.4.0162-19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Zverdvd.org</dc:creator>
  <cp:lastModifiedBy>Zverdvd.org</cp:lastModifiedBy>
  <cp:revision>91</cp:revision>
  <dcterms:created xsi:type="dcterms:W3CDTF">2020-08-09T14:04:28Z</dcterms:created>
  <dcterms:modified xsi:type="dcterms:W3CDTF">2020-08-10T20:28:25Z</dcterms:modified>
</cp:coreProperties>
</file>