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2" autoAdjust="0"/>
    <p:restoredTop sz="94660"/>
  </p:normalViewPr>
  <p:slideViewPr>
    <p:cSldViewPr snapToGrid="0">
      <p:cViewPr>
        <p:scale>
          <a:sx n="100" d="100"/>
          <a:sy n="100" d="100"/>
        </p:scale>
        <p:origin x="1134" y="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85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86121D-F0AA-4E38-AAB9-AFE8DA008D8C}" type="datetimeFigureOut">
              <a:rPr lang="ru-RU" smtClean="0"/>
              <a:t>12.02.2017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7DB45D-F011-4D8E-BFA3-F626A522AD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4651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271713" y="1143000"/>
            <a:ext cx="2314575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DB45D-F011-4D8E-BFA3-F626A522AD5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630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51300-8447-49EA-8148-47D89F10D14C}" type="datetimeFigureOut">
              <a:rPr lang="ru-RU" smtClean="0"/>
              <a:t>12.02.2017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FEC25-A25F-4C8F-B634-29537508AD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127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51300-8447-49EA-8148-47D89F10D14C}" type="datetimeFigureOut">
              <a:rPr lang="ru-RU" smtClean="0"/>
              <a:t>12.02.2017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FEC25-A25F-4C8F-B634-29537508AD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3731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51300-8447-49EA-8148-47D89F10D14C}" type="datetimeFigureOut">
              <a:rPr lang="ru-RU" smtClean="0"/>
              <a:t>12.02.2017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FEC25-A25F-4C8F-B634-29537508AD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49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51300-8447-49EA-8148-47D89F10D14C}" type="datetimeFigureOut">
              <a:rPr lang="ru-RU" smtClean="0"/>
              <a:t>12.02.2017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FEC25-A25F-4C8F-B634-29537508AD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4556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51300-8447-49EA-8148-47D89F10D14C}" type="datetimeFigureOut">
              <a:rPr lang="ru-RU" smtClean="0"/>
              <a:t>12.02.2017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FEC25-A25F-4C8F-B634-29537508AD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6707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51300-8447-49EA-8148-47D89F10D14C}" type="datetimeFigureOut">
              <a:rPr lang="ru-RU" smtClean="0"/>
              <a:t>12.02.2017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FEC25-A25F-4C8F-B634-29537508AD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5197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51300-8447-49EA-8148-47D89F10D14C}" type="datetimeFigureOut">
              <a:rPr lang="ru-RU" smtClean="0"/>
              <a:t>12.02.2017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FEC25-A25F-4C8F-B634-29537508AD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5997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51300-8447-49EA-8148-47D89F10D14C}" type="datetimeFigureOut">
              <a:rPr lang="ru-RU" smtClean="0"/>
              <a:t>12.02.2017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FEC25-A25F-4C8F-B634-29537508AD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4490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51300-8447-49EA-8148-47D89F10D14C}" type="datetimeFigureOut">
              <a:rPr lang="ru-RU" smtClean="0"/>
              <a:t>12.02.2017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FEC25-A25F-4C8F-B634-29537508AD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2426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51300-8447-49EA-8148-47D89F10D14C}" type="datetimeFigureOut">
              <a:rPr lang="ru-RU" smtClean="0"/>
              <a:t>12.02.2017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FEC25-A25F-4C8F-B634-29537508AD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9334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51300-8447-49EA-8148-47D89F10D14C}" type="datetimeFigureOut">
              <a:rPr lang="ru-RU" smtClean="0"/>
              <a:t>12.02.2017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FEC25-A25F-4C8F-B634-29537508AD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133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51300-8447-49EA-8148-47D89F10D14C}" type="datetimeFigureOut">
              <a:rPr lang="ru-RU" smtClean="0"/>
              <a:t>12.02.2017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FEC25-A25F-4C8F-B634-29537508AD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2665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15" y="219485"/>
            <a:ext cx="6435970" cy="85904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801159"/>
            <a:ext cx="5829300" cy="4647141"/>
          </a:xfrm>
        </p:spPr>
        <p:txBody>
          <a:bodyPr>
            <a:normAutofit/>
          </a:bodyPr>
          <a:lstStyle/>
          <a:p>
            <a:r>
              <a:rPr lang="ru-RU" sz="1400" dirty="0" smtClean="0"/>
              <a:t>МАДОУ « Детский сад № 112»</a:t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>Отчет по дополнительному образованию кружка </a:t>
            </a:r>
            <a:br>
              <a:rPr lang="ru-RU" sz="1400" dirty="0" smtClean="0"/>
            </a:br>
            <a:r>
              <a:rPr lang="ru-RU" sz="1400" dirty="0" smtClean="0"/>
              <a:t>« </a:t>
            </a:r>
            <a:r>
              <a:rPr lang="ru-RU" sz="1400" dirty="0"/>
              <a:t>В</a:t>
            </a:r>
            <a:r>
              <a:rPr lang="ru-RU" sz="1400" dirty="0" smtClean="0"/>
              <a:t>олшебная кисточка» 2016-2017 год.</a:t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14450" y="7374467"/>
            <a:ext cx="5143500" cy="2207683"/>
          </a:xfrm>
        </p:spPr>
        <p:txBody>
          <a:bodyPr/>
          <a:lstStyle/>
          <a:p>
            <a:pPr algn="r"/>
            <a:r>
              <a:rPr lang="ru-RU" dirty="0" smtClean="0"/>
              <a:t>Руководитель: Заева Г.В.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303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77" y="0"/>
            <a:ext cx="6348045" cy="86692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71487" y="195619"/>
            <a:ext cx="5915024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Отчет по дополнительному образованию кружка « Волшебная кисточка</a:t>
            </a:r>
            <a:r>
              <a:rPr lang="ru-RU" b="1" dirty="0" smtClean="0"/>
              <a:t>».</a:t>
            </a:r>
            <a:endParaRPr lang="ru-RU" dirty="0"/>
          </a:p>
          <a:p>
            <a:r>
              <a:rPr lang="ru-RU" dirty="0"/>
              <a:t> Декоративно-прикладное искусство открывает ребенку разноцветный мир народной выдумки и разнообразие народных ремесел. Народное творчество воспитывает у детей эстетическое чувство и вызывает желание не только любоваться произведениями народных мастеров, но и стараться сделать что-то похожее своими руками, формирует творческий подход к художественно-прикладной деятельности. Мозговая деятельность ребёнка образна, красочна, богата ощущениями, звуками и формами, как говорил К. Д. Ушинский, поэтому народное творчество оказывает на ребёнка такое яркое впечатление. Ознакомление с произведениями народного творчества вызывает у детей первые представления о своей Родине, ее культуре, способствует воспитанию патриотических чувств, приобщает к миру прекрасного. Занятия декоративно-прикладным искусством детей в дошкольном учреждении также помогает ребёнку развить и технические навыки росписи различных предметов, что напрямую развивает мелкую моторику пальцев рук, световосприятие, улучшает глазодвигательную функцию у ребёнка. Через занятия декоративно-прикладным искусством у детей формируются разнообразные способности – как художественные, так и интеллектуальные.</a:t>
            </a:r>
          </a:p>
        </p:txBody>
      </p:sp>
    </p:spTree>
    <p:extLst>
      <p:ext uri="{BB962C8B-B14F-4D97-AF65-F5344CB8AC3E}">
        <p14:creationId xmlns:p14="http://schemas.microsoft.com/office/powerpoint/2010/main" val="250702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85" y="193431"/>
            <a:ext cx="6348045" cy="86692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46186" y="361950"/>
            <a:ext cx="6292728" cy="8343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Цель: повышение своего теоретического уровня, профессионального мастерства и компетентности в формировании художественных способностей воспитанников  6-7 лет  по средствам декоративно – прикладного искусства.</a:t>
            </a:r>
            <a:br>
              <a:rPr lang="ru-RU" dirty="0" smtClean="0"/>
            </a:br>
            <a:r>
              <a:rPr lang="ru-RU" dirty="0" smtClean="0"/>
              <a:t>Задачи:</a:t>
            </a:r>
            <a:br>
              <a:rPr lang="ru-RU" dirty="0" smtClean="0"/>
            </a:br>
            <a:r>
              <a:rPr lang="ru-RU" dirty="0" smtClean="0"/>
              <a:t>1. Создать условия, способствующие формированию художественных способностей воспитанников  по средствам декоративно – прикладного искусства.</a:t>
            </a:r>
            <a:br>
              <a:rPr lang="ru-RU" dirty="0" smtClean="0"/>
            </a:br>
            <a:r>
              <a:rPr lang="ru-RU" dirty="0" smtClean="0"/>
              <a:t>2. Формировать умения воспитанников применять полученные знания, создавая декоративные композиции по мотивам дымковских, </a:t>
            </a:r>
            <a:r>
              <a:rPr lang="ru-RU" dirty="0" err="1" smtClean="0"/>
              <a:t>филимоновских</a:t>
            </a:r>
            <a:r>
              <a:rPr lang="ru-RU" dirty="0" smtClean="0"/>
              <a:t>, городецких узоров.</a:t>
            </a:r>
            <a:br>
              <a:rPr lang="ru-RU" dirty="0" smtClean="0"/>
            </a:br>
            <a:r>
              <a:rPr lang="ru-RU" dirty="0" smtClean="0"/>
              <a:t>3. Воспитывать устойчивый интерес народному творчеству как эталону красоты.</a:t>
            </a:r>
            <a:br>
              <a:rPr lang="ru-RU" dirty="0" smtClean="0"/>
            </a:br>
            <a:r>
              <a:rPr lang="ru-RU" dirty="0" smtClean="0"/>
              <a:t>Этапы работы:</a:t>
            </a:r>
            <a:br>
              <a:rPr lang="ru-RU" dirty="0" smtClean="0"/>
            </a:br>
            <a:r>
              <a:rPr lang="ru-RU" dirty="0" smtClean="0"/>
              <a:t>Подготовительный этап:</a:t>
            </a:r>
            <a:br>
              <a:rPr lang="ru-RU" dirty="0" smtClean="0"/>
            </a:br>
            <a:r>
              <a:rPr lang="ru-RU" dirty="0" smtClean="0"/>
              <a:t>Подбор методической литературы, ознакомление с опытами педагогов на интернет-сайтах.</a:t>
            </a:r>
            <a:br>
              <a:rPr lang="ru-RU" dirty="0" smtClean="0"/>
            </a:br>
            <a:r>
              <a:rPr lang="ru-RU" dirty="0" smtClean="0"/>
              <a:t>Подбор художественных произведений художественно – прикладного искусства.</a:t>
            </a:r>
            <a:br>
              <a:rPr lang="ru-RU" dirty="0" smtClean="0"/>
            </a:br>
            <a:r>
              <a:rPr lang="ru-RU" dirty="0" smtClean="0"/>
              <a:t>Подбор и изготовление дидактических игр по ознакомлению детей с народно – прикладным искусством.</a:t>
            </a:r>
            <a:br>
              <a:rPr lang="ru-RU" dirty="0" smtClean="0"/>
            </a:br>
            <a:r>
              <a:rPr lang="ru-RU" dirty="0" smtClean="0"/>
              <a:t>Разработка и составления перспективного плана по ознакомлению детей с народно – прикладным искусством.</a:t>
            </a:r>
            <a:br>
              <a:rPr lang="ru-RU" dirty="0" smtClean="0"/>
            </a:br>
            <a:r>
              <a:rPr lang="ru-RU" dirty="0" smtClean="0"/>
              <a:t>Основной этап:</a:t>
            </a:r>
            <a:br>
              <a:rPr lang="ru-RU" dirty="0" smtClean="0"/>
            </a:br>
            <a:r>
              <a:rPr lang="ru-RU" dirty="0" smtClean="0"/>
              <a:t>Проведение дидактических игр.</a:t>
            </a:r>
            <a:br>
              <a:rPr lang="ru-RU" dirty="0" smtClean="0"/>
            </a:br>
            <a:r>
              <a:rPr lang="ru-RU" dirty="0" smtClean="0"/>
              <a:t>Проведение консультаций для родителей.</a:t>
            </a:r>
            <a:br>
              <a:rPr lang="ru-RU" dirty="0" smtClean="0"/>
            </a:br>
            <a:r>
              <a:rPr lang="ru-RU" dirty="0" smtClean="0"/>
              <a:t>Заключительный этап:</a:t>
            </a:r>
            <a:br>
              <a:rPr lang="ru-RU" dirty="0" smtClean="0"/>
            </a:br>
            <a:r>
              <a:rPr lang="ru-RU" dirty="0" smtClean="0"/>
              <a:t>Вопрос для родителей на родительском собрании: «Развитие творческих способностей у ребёнка средствами народно – прикладного искусства»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580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2772"/>
            <a:ext cx="6857999" cy="92867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7104185" cy="9233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Формы работы:</a:t>
            </a:r>
          </a:p>
          <a:p>
            <a:r>
              <a:rPr lang="ru-RU" dirty="0"/>
              <a:t>С детьми</a:t>
            </a:r>
          </a:p>
          <a:p>
            <a:r>
              <a:rPr lang="ru-RU" dirty="0"/>
              <a:t>Организация предметно - развивающей среды</a:t>
            </a:r>
          </a:p>
          <a:p>
            <a:r>
              <a:rPr lang="ru-RU" dirty="0"/>
              <a:t>Уголок «Народного творчества».</a:t>
            </a:r>
          </a:p>
          <a:p>
            <a:r>
              <a:rPr lang="ru-RU" dirty="0"/>
              <a:t>- Создала для знакомствам детей с народно – прикладным искусством. Где подобрала различный иллюстрированный материал по темам: «Гжель”, “Дымка”, “Хохлома”, “ </a:t>
            </a:r>
            <a:r>
              <a:rPr lang="ru-RU" dirty="0" err="1"/>
              <a:t>Филимоновския</a:t>
            </a:r>
            <a:r>
              <a:rPr lang="ru-RU" dirty="0"/>
              <a:t> игрушка”, “ </a:t>
            </a:r>
            <a:r>
              <a:rPr lang="ru-RU" dirty="0" err="1"/>
              <a:t>Жостовоская</a:t>
            </a:r>
            <a:r>
              <a:rPr lang="ru-RU" dirty="0"/>
              <a:t> роспись».</a:t>
            </a:r>
          </a:p>
          <a:p>
            <a:r>
              <a:rPr lang="ru-RU" dirty="0"/>
              <a:t>В уголке находится мольберт, всевозможные краски, кисточки, бумага разного формата и текстуры, губки, тряпочки для рук и кистей, палитры для красок, баночки для воды, фартуки, материалы для лепки, изделия декоративно-прикладного, народного искусства (дымка, гжель, хохлома, в </a:t>
            </a:r>
            <a:r>
              <a:rPr lang="ru-RU" dirty="0" err="1"/>
              <a:t>в</a:t>
            </a:r>
            <a:r>
              <a:rPr lang="ru-RU" dirty="0"/>
              <a:t> общем все, что способствует художественному развитию ребенка.</a:t>
            </a:r>
          </a:p>
          <a:p>
            <a:r>
              <a:rPr lang="ru-RU" dirty="0"/>
              <a:t>- Изготовила дидактические и развивающие игры: «Найди пару», «Собери матрёшку», «Весёлые матрёшки», «Народные промыслы», «Русские узоры», «Собери картину» и др.</a:t>
            </a:r>
          </a:p>
          <a:p>
            <a:r>
              <a:rPr lang="ru-RU" dirty="0"/>
              <a:t>-Беседы: «Дымковская сказочная страна», «Веселый Городец».</a:t>
            </a:r>
          </a:p>
          <a:p>
            <a:r>
              <a:rPr lang="ru-RU" dirty="0"/>
              <a:t>Совместная деятельность</a:t>
            </a:r>
          </a:p>
          <a:p>
            <a:r>
              <a:rPr lang="ru-RU" dirty="0"/>
              <a:t>- Проведение НОД согласно перспективного плана.</a:t>
            </a:r>
          </a:p>
          <a:p>
            <a:r>
              <a:rPr lang="ru-RU" dirty="0"/>
              <a:t>С родителями и педагогами</a:t>
            </a:r>
          </a:p>
          <a:p>
            <a:r>
              <a:rPr lang="ru-RU" dirty="0"/>
              <a:t>- Консультация для родителей: «Народное искусство и детское творчество»</a:t>
            </a:r>
          </a:p>
          <a:p>
            <a:r>
              <a:rPr lang="ru-RU" dirty="0"/>
              <a:t>- Консультация для родителей: «Декоративно – прикладное искусство в детском саду и дома»</a:t>
            </a:r>
          </a:p>
          <a:p>
            <a:r>
              <a:rPr lang="ru-RU" dirty="0"/>
              <a:t>- Консультация для родителей: «Виды декоративно прикладного искусства»</a:t>
            </a:r>
          </a:p>
          <a:p>
            <a:r>
              <a:rPr lang="ru-RU" dirty="0"/>
              <a:t>- Консультация для воспитателей: «Ознакомление дошкольников с народно – прикладным искусством».</a:t>
            </a:r>
          </a:p>
          <a:p>
            <a:r>
              <a:rPr lang="ru-RU" dirty="0"/>
              <a:t>Сообщение на педсовете: «Художественное творчество и развитие речи ».</a:t>
            </a:r>
          </a:p>
          <a:p>
            <a:r>
              <a:rPr lang="ru-RU" dirty="0"/>
              <a:t>Родительское собрание: «Развитие творческих способностей у ребенка средствами народно – прикладного искусства».</a:t>
            </a:r>
          </a:p>
        </p:txBody>
      </p:sp>
    </p:spTree>
    <p:extLst>
      <p:ext uri="{BB962C8B-B14F-4D97-AF65-F5344CB8AC3E}">
        <p14:creationId xmlns:p14="http://schemas.microsoft.com/office/powerpoint/2010/main" val="20162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86" y="48346"/>
            <a:ext cx="6348045" cy="86692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50044" y="654053"/>
            <a:ext cx="6140327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Практический выход</a:t>
            </a:r>
          </a:p>
          <a:p>
            <a:r>
              <a:rPr lang="ru-RU" dirty="0"/>
              <a:t>1. Перспективное планирование с детьми средней группы по ознакомлением с народно – прикладным искусством.</a:t>
            </a:r>
          </a:p>
          <a:p>
            <a:r>
              <a:rPr lang="ru-RU" dirty="0"/>
              <a:t>2. Технологические карты непосредственно образовательной деятельности в средней группе.</a:t>
            </a:r>
          </a:p>
          <a:p>
            <a:r>
              <a:rPr lang="ru-RU" dirty="0"/>
              <a:t>3. Альбом художественных произведений по ознакомлению с народно – прикладным искусством.</a:t>
            </a:r>
          </a:p>
          <a:p>
            <a:r>
              <a:rPr lang="ru-RU" dirty="0"/>
              <a:t>4. Дидактические игры «Найди пару», «Собери матрёшку», «Весёлые матрёшки», «Народные промыслы», «Русские узоры», «Собери картину» и др.</a:t>
            </a:r>
          </a:p>
          <a:p>
            <a:r>
              <a:rPr lang="ru-RU" dirty="0"/>
              <a:t>5. Выставка рисунков «Диво дивное»</a:t>
            </a:r>
          </a:p>
          <a:p>
            <a:r>
              <a:rPr lang="ru-RU" dirty="0"/>
              <a:t>Результативность</a:t>
            </a:r>
          </a:p>
          <a:p>
            <a:r>
              <a:rPr lang="ru-RU" dirty="0"/>
              <a:t>Результаты проделанной работы позволили сделать вывод, что использование изделий декоративно - прикладного искусства углубили знания детей о разных видах росписи, развили эстетический вкус, обогатили изобразительное творчество. Большинство воспитанников научились различать изделия народного декоративно - прикладного искусства. Дети свободно пользуются не только кистью, но нетрадиционными способами создания узоров, самостоятельно намечают последовательность изготовления изделий, контролируют собственные действия со словесным объяснением.</a:t>
            </a:r>
          </a:p>
        </p:txBody>
      </p:sp>
    </p:spTree>
    <p:extLst>
      <p:ext uri="{BB962C8B-B14F-4D97-AF65-F5344CB8AC3E}">
        <p14:creationId xmlns:p14="http://schemas.microsoft.com/office/powerpoint/2010/main" val="371910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85" y="193431"/>
            <a:ext cx="6348045" cy="86692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93447" y="1451771"/>
            <a:ext cx="4411132" cy="248126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8" y="5040368"/>
            <a:ext cx="4145745" cy="233198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14351" y="1531999"/>
            <a:ext cx="4125872" cy="2320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73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85" y="193431"/>
            <a:ext cx="6348045" cy="86692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8" y="447675"/>
            <a:ext cx="5915025" cy="452331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04800" y="5854703"/>
            <a:ext cx="278129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125"/>
              </a:spcBef>
              <a:spcAft>
                <a:spcPts val="1125"/>
              </a:spcAft>
            </a:pPr>
            <a:r>
              <a:rPr lang="ru-RU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Спасибо за внимание!</a:t>
            </a:r>
            <a:endParaRPr lang="ru-RU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81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85" y="193431"/>
            <a:ext cx="6348045" cy="86692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908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</TotalTime>
  <Words>607</Words>
  <Application>Microsoft Office PowerPoint</Application>
  <PresentationFormat>Экран (4:3)</PresentationFormat>
  <Paragraphs>32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Тема Office</vt:lpstr>
      <vt:lpstr>МАДОУ « Детский сад № 112»  Отчет по дополнительному образованию кружка  « Волшебная кисточка» 2016-2017 год. 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вз</dc:creator>
  <cp:lastModifiedBy>вз</cp:lastModifiedBy>
  <cp:revision>4</cp:revision>
  <dcterms:created xsi:type="dcterms:W3CDTF">2017-02-12T18:56:21Z</dcterms:created>
  <dcterms:modified xsi:type="dcterms:W3CDTF">2017-02-12T19:23:53Z</dcterms:modified>
</cp:coreProperties>
</file>