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sldIdLst>
    <p:sldId id="258" r:id="rId2"/>
    <p:sldId id="259" r:id="rId3"/>
    <p:sldId id="261" r:id="rId4"/>
    <p:sldId id="263" r:id="rId5"/>
    <p:sldId id="262" r:id="rId6"/>
    <p:sldId id="264" r:id="rId7"/>
    <p:sldId id="320" r:id="rId8"/>
    <p:sldId id="322" r:id="rId9"/>
    <p:sldId id="323" r:id="rId10"/>
    <p:sldId id="325" r:id="rId11"/>
    <p:sldId id="326" r:id="rId12"/>
    <p:sldId id="328" r:id="rId13"/>
    <p:sldId id="330" r:id="rId14"/>
    <p:sldId id="331" r:id="rId15"/>
    <p:sldId id="329" r:id="rId16"/>
    <p:sldId id="333" r:id="rId17"/>
    <p:sldId id="281" r:id="rId18"/>
    <p:sldId id="298" r:id="rId1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FFFF00"/>
    <a:srgbClr val="0000FF"/>
    <a:srgbClr val="33CC33"/>
    <a:srgbClr val="CC3300"/>
    <a:srgbClr val="99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5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6BBE686-D7AC-49C7-91AA-53721C490F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7C94823-916C-4862-9BF5-4826ADA2C3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2F408968-9E54-43E4-BD66-A54FE679A4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AA69-CDC5-4A84-AC21-52D4F6732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719BD27-5E58-4421-854B-71B21655A5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fld id="{53EAD51A-7C02-4885-9C6A-59FE7A433C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DCD72C7-3636-4E73-9145-E7E1EBBC92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4E9992-9E7E-4B56-998C-DE2CA5071F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19E043-7B29-4C13-B01E-9427F9306F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F4053AC-19D7-4658-A901-EBEDB8A88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FC281EA-9640-42B4-8652-6066225E1B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E88675-1A97-4297-BD40-4683D5E539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5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A1CC048C-2CB0-4B0C-A3EE-85D0BE7848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dissolve/>
    <p:sndAc>
      <p:stSnd>
        <p:snd r:embed="rId14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850_ff2d44cca69875f6baddb9e74cffa108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409700" y="833438"/>
            <a:ext cx="6324600" cy="4733925"/>
          </a:xfr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0" y="304800"/>
            <a:ext cx="89154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400" dirty="0">
                <a:solidFill>
                  <a:srgbClr val="6600CC"/>
                </a:solidFill>
              </a:rPr>
              <a:t>Слушание музыки</a:t>
            </a:r>
          </a:p>
          <a:p>
            <a:pPr algn="ctr" eaLnBrk="1" hangingPunct="1">
              <a:defRPr/>
            </a:pPr>
            <a:r>
              <a:rPr lang="ru-RU" sz="4400" i="1">
                <a:solidFill>
                  <a:srgbClr val="6600CC"/>
                </a:solidFill>
              </a:rPr>
              <a:t>д</a:t>
            </a:r>
            <a:r>
              <a:rPr lang="ru-RU" sz="4400" i="1" smtClean="0">
                <a:solidFill>
                  <a:srgbClr val="6600CC"/>
                </a:solidFill>
              </a:rPr>
              <a:t>ома.</a:t>
            </a:r>
            <a:endParaRPr lang="ru-RU" sz="4400" i="1" dirty="0" smtClean="0">
              <a:solidFill>
                <a:srgbClr val="6600CC"/>
              </a:solidFill>
            </a:endParaRPr>
          </a:p>
          <a:p>
            <a:pPr algn="ctr" eaLnBrk="1" hangingPunct="1">
              <a:defRPr/>
            </a:pPr>
            <a:r>
              <a:rPr lang="ru-RU" sz="4400" i="1" dirty="0" smtClean="0">
                <a:solidFill>
                  <a:srgbClr val="6600CC"/>
                </a:solidFill>
              </a:rPr>
              <a:t>Старшая группа</a:t>
            </a:r>
            <a:endParaRPr lang="ru-RU" sz="44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54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А. Филиппенко «Марш юных космонавтов»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2978441" cy="2067835"/>
          </a:xfrm>
          <a:prstGeom prst="rect">
            <a:avLst/>
          </a:prstGeom>
        </p:spPr>
      </p:pic>
      <p:pic>
        <p:nvPicPr>
          <p:cNvPr id="5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3134635"/>
            <a:ext cx="4521198" cy="33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55161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/>
              <a:t>Г.Фрид</a:t>
            </a:r>
            <a:r>
              <a:rPr lang="ru-RU" sz="3200" dirty="0" smtClean="0"/>
              <a:t> </a:t>
            </a:r>
            <a:r>
              <a:rPr lang="ru-RU" sz="3200" dirty="0"/>
              <a:t>«Песенка о весне»</a:t>
            </a:r>
          </a:p>
        </p:txBody>
      </p:sp>
      <p:pic>
        <p:nvPicPr>
          <p:cNvPr id="4" name="videoplayback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1676400"/>
            <a:ext cx="7196663" cy="404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75717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С. </a:t>
            </a:r>
            <a:r>
              <a:rPr lang="ru-RU" dirty="0" err="1"/>
              <a:t>Майкапара</a:t>
            </a:r>
            <a:r>
              <a:rPr lang="ru-RU" dirty="0"/>
              <a:t> «Вальс»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3657600" cy="2057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06437"/>
            <a:ext cx="4650897" cy="348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87748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В. </a:t>
            </a:r>
            <a:r>
              <a:rPr lang="ru-RU" dirty="0" err="1"/>
              <a:t>Мурадели</a:t>
            </a:r>
            <a:r>
              <a:rPr lang="ru-RU" dirty="0"/>
              <a:t> «Мир нужен всем»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914400"/>
            <a:ext cx="4139962" cy="2819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24100"/>
            <a:ext cx="2449604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92994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Т.А.Попатенко</a:t>
            </a:r>
            <a:r>
              <a:rPr lang="ru-RU" dirty="0" smtClean="0"/>
              <a:t> «Родине спасибо»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143000"/>
            <a:ext cx="3885112" cy="520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47964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русская народная песня </a:t>
            </a:r>
            <a:r>
              <a:rPr lang="ru-RU" dirty="0"/>
              <a:t>«Ходит зайка по </a:t>
            </a:r>
            <a:r>
              <a:rPr lang="ru-RU" dirty="0" smtClean="0"/>
              <a:t>саду»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71600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53786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/>
          </a:p>
          <a:p>
            <a:r>
              <a:rPr lang="ru-RU" dirty="0"/>
              <a:t>РОДИНЕ СПАСИБО.</a:t>
            </a:r>
          </a:p>
          <a:p>
            <a:r>
              <a:rPr lang="ru-RU" dirty="0"/>
              <a:t>Очень мы любим</a:t>
            </a:r>
          </a:p>
          <a:p>
            <a:r>
              <a:rPr lang="ru-RU" dirty="0"/>
              <a:t>Родины красу —</a:t>
            </a:r>
          </a:p>
          <a:p>
            <a:r>
              <a:rPr lang="ru-RU" dirty="0"/>
              <a:t>Белые березки</a:t>
            </a:r>
          </a:p>
          <a:p>
            <a:r>
              <a:rPr lang="ru-RU" dirty="0"/>
              <a:t>В солнечном лесу.</a:t>
            </a:r>
          </a:p>
          <a:p>
            <a:endParaRPr lang="ru-RU" dirty="0"/>
          </a:p>
          <a:p>
            <a:r>
              <a:rPr lang="ru-RU" dirty="0"/>
              <a:t>Припев: От ребят-октябрят</a:t>
            </a:r>
          </a:p>
          <a:p>
            <a:r>
              <a:rPr lang="ru-RU" dirty="0"/>
              <a:t>Родине спасибо!</a:t>
            </a:r>
          </a:p>
          <a:p>
            <a:r>
              <a:rPr lang="ru-RU" dirty="0"/>
              <a:t>Родине Советской</a:t>
            </a:r>
          </a:p>
          <a:p>
            <a:r>
              <a:rPr lang="ru-RU" dirty="0"/>
              <a:t>Ласковой, красивой.</a:t>
            </a:r>
          </a:p>
          <a:p>
            <a:endParaRPr lang="ru-RU" dirty="0"/>
          </a:p>
          <a:p>
            <a:r>
              <a:rPr lang="ru-RU" dirty="0"/>
              <a:t>Очень мы любим.</a:t>
            </a:r>
          </a:p>
          <a:p>
            <a:r>
              <a:rPr lang="ru-RU" dirty="0"/>
              <a:t>Светлый школьный дом.</a:t>
            </a:r>
          </a:p>
          <a:p>
            <a:r>
              <a:rPr lang="ru-RU" dirty="0"/>
              <a:t>Мы в родную школу</a:t>
            </a:r>
          </a:p>
          <a:p>
            <a:r>
              <a:rPr lang="ru-RU" dirty="0"/>
              <a:t>Радостно идем.</a:t>
            </a:r>
          </a:p>
          <a:p>
            <a:endParaRPr lang="ru-RU" dirty="0"/>
          </a:p>
          <a:p>
            <a:r>
              <a:rPr lang="ru-RU" dirty="0"/>
              <a:t>Припев</a:t>
            </a:r>
          </a:p>
          <a:p>
            <a:endParaRPr lang="ru-RU" dirty="0"/>
          </a:p>
          <a:p>
            <a:r>
              <a:rPr lang="ru-RU" dirty="0"/>
              <a:t>Очень мы любим</a:t>
            </a:r>
          </a:p>
          <a:p>
            <a:r>
              <a:rPr lang="ru-RU" dirty="0"/>
              <a:t>Петь, играть, дружить.</a:t>
            </a:r>
          </a:p>
          <a:p>
            <a:r>
              <a:rPr lang="ru-RU" dirty="0"/>
              <a:t>Вырастем и будем</a:t>
            </a:r>
          </a:p>
          <a:p>
            <a:r>
              <a:rPr lang="ru-RU" dirty="0"/>
              <a:t>Родине служить.</a:t>
            </a:r>
          </a:p>
        </p:txBody>
      </p:sp>
    </p:spTree>
    <p:extLst>
      <p:ext uri="{BB962C8B-B14F-4D97-AF65-F5344CB8AC3E}">
        <p14:creationId xmlns:p14="http://schemas.microsoft.com/office/powerpoint/2010/main" val="204684614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850_ff2d44cca69875f6baddb9e74cffa108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409700" y="833438"/>
            <a:ext cx="6324600" cy="4733925"/>
          </a:xfrm>
          <a:noFill/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28600" y="457200"/>
            <a:ext cx="86868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>
                <a:solidFill>
                  <a:srgbClr val="CC6600"/>
                </a:solidFill>
              </a:rPr>
              <a:t>Всё вокруг звучит, кроме тишины…</a:t>
            </a:r>
          </a:p>
          <a:p>
            <a:pPr eaLnBrk="1" hangingPunct="1">
              <a:defRPr/>
            </a:pPr>
            <a:endParaRPr lang="ru-RU" sz="3200" b="1" i="1"/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Музыка вокруг нас,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Надо только уметь её слышать!</a:t>
            </a:r>
          </a:p>
          <a:p>
            <a:pPr algn="ctr" eaLnBrk="1" hangingPunct="1">
              <a:defRPr/>
            </a:pPr>
            <a:endParaRPr lang="ru-RU" sz="3200" b="1" i="1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endParaRPr lang="ru-RU" sz="3200" b="1" i="1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наша задача -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научить её СЛУШАТЬ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наших воспитанников</a:t>
            </a:r>
            <a:r>
              <a:rPr lang="ru-RU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0019-019-Spasibo-za-vnimanie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5584_html_m344f404e (1)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04800" y="685800"/>
            <a:ext cx="84582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200" b="1"/>
              <a:t>  </a:t>
            </a:r>
            <a:r>
              <a:rPr lang="ru-RU" sz="3200" b="1">
                <a:solidFill>
                  <a:srgbClr val="CC00CC"/>
                </a:solidFill>
              </a:rPr>
              <a:t>Слушание музыки – вид</a:t>
            </a:r>
            <a:r>
              <a:rPr lang="en-US" sz="3200" b="1">
                <a:solidFill>
                  <a:srgbClr val="CC00CC"/>
                </a:solidFill>
              </a:rPr>
              <a:t> </a:t>
            </a:r>
            <a:r>
              <a:rPr lang="ru-RU" sz="3200" b="1">
                <a:solidFill>
                  <a:srgbClr val="CC00CC"/>
                </a:solidFill>
              </a:rPr>
              <a:t>деятельности</a:t>
            </a:r>
            <a:endParaRPr lang="ru-RU" sz="3200" b="1" i="1">
              <a:solidFill>
                <a:srgbClr val="CC00CC"/>
              </a:solidFill>
            </a:endParaRPr>
          </a:p>
          <a:p>
            <a:pPr algn="ctr" eaLnBrk="1" hangingPunct="1">
              <a:defRPr/>
            </a:pPr>
            <a:r>
              <a:rPr lang="ru-RU" sz="2800" b="1" i="1" u="sng">
                <a:solidFill>
                  <a:schemeClr val="hlink"/>
                </a:solidFill>
              </a:rPr>
              <a:t>Слушание музыки развивает:</a:t>
            </a:r>
          </a:p>
          <a:p>
            <a:pPr eaLnBrk="1" hangingPunct="1">
              <a:defRPr/>
            </a:pPr>
            <a:endParaRPr lang="ru-RU" sz="2800" b="1" i="1" u="sng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ru-RU" sz="2400"/>
              <a:t> </a:t>
            </a: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интерес, любовь к ней; </a:t>
            </a:r>
          </a:p>
          <a:p>
            <a:pPr eaLnBrk="1" hangingPunct="1"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расширяет музыкальный кругозор;</a:t>
            </a:r>
          </a:p>
          <a:p>
            <a:pPr eaLnBrk="1" hangingPunct="1">
              <a:buFontTx/>
              <a:buChar char="-"/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повышает музыкальную восприимчивость детей; </a:t>
            </a:r>
          </a:p>
          <a:p>
            <a:pPr eaLnBrk="1" hangingPunct="1">
              <a:buFontTx/>
              <a:buChar char="-"/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воспитывает зачатки музыкального вкуса.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81702s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762000" y="342900"/>
            <a:ext cx="7620000" cy="5715000"/>
          </a:xfrm>
          <a:noFill/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676400" y="152400"/>
            <a:ext cx="6435725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b="1">
                <a:solidFill>
                  <a:srgbClr val="800000"/>
                </a:solidFill>
              </a:rPr>
              <a:t>З а д а ч и:</a:t>
            </a:r>
            <a:endParaRPr lang="en-US" sz="4000" b="1">
              <a:solidFill>
                <a:srgbClr val="800000"/>
              </a:solidFill>
            </a:endParaRPr>
          </a:p>
          <a:p>
            <a:pPr algn="ctr" eaLnBrk="1" hangingPunct="1">
              <a:defRPr/>
            </a:pPr>
            <a:endParaRPr lang="ru-RU" sz="3600" b="1" i="1">
              <a:solidFill>
                <a:srgbClr val="800000"/>
              </a:solidFill>
            </a:endParaRPr>
          </a:p>
          <a:p>
            <a:pPr eaLnBrk="1" hangingPunct="1">
              <a:defRPr/>
            </a:pP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знакомить детей с художественными   образцами 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современной, классической, народной музыки;</a:t>
            </a:r>
            <a:endParaRPr lang="en-US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endParaRPr lang="ru-RU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развивать музыкальную восприимчивость,  способствовать эмоционально откликаться на чувства, выраженные в музыке;</a:t>
            </a:r>
            <a:endParaRPr lang="en-US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endParaRPr lang="ru-RU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дать первоначальные сведения о музыке, подводить к запоминанию музыкальных произведений, различению их содержания, характера, средств выразительности, формировать оценочное отношение.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5165725" y="2855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/>
          </a:p>
        </p:txBody>
      </p:sp>
      <p:pic>
        <p:nvPicPr>
          <p:cNvPr id="5123" name="Picture 6" descr="aHR0cDovL25lZWQ0c29mdC5ydS91cGxvYWRzL3RhZ2luYXRvci9Ob3YtMjAxMi9mb255LWRseWEtcHJlemVudGFjaWouanBn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524000" y="1052513"/>
            <a:ext cx="6096000" cy="4295775"/>
          </a:xfrm>
          <a:noFill/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057400"/>
            <a:ext cx="86106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слушании музыки необходимо:</a:t>
            </a:r>
          </a:p>
          <a:p>
            <a:pPr eaLnBrk="1" hangingPunct="1">
              <a:defRPr/>
            </a:pPr>
            <a:r>
              <a:rPr lang="ru-RU" sz="3200" b="1">
                <a:solidFill>
                  <a:srgbClr val="0033CC"/>
                </a:solidFill>
              </a:rPr>
              <a:t> </a:t>
            </a:r>
          </a:p>
          <a:p>
            <a:pPr eaLnBrk="1" hangingPunct="1">
              <a:defRPr/>
            </a:pPr>
            <a:endParaRPr lang="en-US" sz="3200" b="1">
              <a:solidFill>
                <a:srgbClr val="0033CC"/>
              </a:solidFill>
            </a:endParaRPr>
          </a:p>
          <a:p>
            <a:pPr algn="ctr" eaLnBrk="1" hangingPunct="1">
              <a:defRPr/>
            </a:pPr>
            <a:r>
              <a:rPr lang="ru-RU" sz="2400" b="1" i="1">
                <a:solidFill>
                  <a:srgbClr val="0033CC"/>
                </a:solidFill>
              </a:rPr>
              <a:t>    </a:t>
            </a:r>
            <a:r>
              <a:rPr lang="ru-RU" sz="3200" b="1" i="1">
                <a:solidFill>
                  <a:srgbClr val="0033CC"/>
                </a:solidFill>
              </a:rPr>
              <a:t>учитывать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0033CC"/>
                </a:solidFill>
              </a:rPr>
              <a:t> возрастные особенности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0033CC"/>
                </a:solidFill>
              </a:rPr>
              <a:t> детей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esktopwallpapers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57200" y="457200"/>
            <a:ext cx="8305800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ru-RU" sz="7200" b="1"/>
              <a:t>Три темы:</a:t>
            </a:r>
            <a:endParaRPr lang="en-US" sz="7200" b="1"/>
          </a:p>
          <a:p>
            <a:pPr marL="342900" indent="-342900" algn="ctr" eaLnBrk="1" hangingPunct="1">
              <a:defRPr/>
            </a:pPr>
            <a:endParaRPr lang="ru-RU" sz="7200" b="1"/>
          </a:p>
          <a:p>
            <a:pPr marL="800100" lvl="1" indent="-342900" eaLnBrk="1" hangingPunct="1">
              <a:buFontTx/>
              <a:buAutoNum type="arabicParenR"/>
              <a:defRPr/>
            </a:pP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Какие чувства передаёт музыка? </a:t>
            </a:r>
            <a:endParaRPr lang="en-US" sz="28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buFontTx/>
              <a:buAutoNum type="arabicParenR"/>
              <a:defRPr/>
            </a:pP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	 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2) </a:t>
            </a: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О чём рассказывает музыка?</a:t>
            </a:r>
            <a:endParaRPr lang="en-US" sz="28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3) Как рассказывает музыка?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MusicMaster (1)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9144000" cy="6126163"/>
          </a:xfrm>
          <a:noFill/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8763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600" b="1">
                <a:solidFill>
                  <a:schemeClr val="bg1"/>
                </a:solidFill>
              </a:rPr>
              <a:t>К концу пребывания в детском саду </a:t>
            </a:r>
            <a:endParaRPr lang="en-US" sz="3600" b="1">
              <a:solidFill>
                <a:schemeClr val="bg1"/>
              </a:solidFill>
            </a:endParaRPr>
          </a:p>
          <a:p>
            <a:pPr algn="ctr" eaLnBrk="1" hangingPunct="1"/>
            <a:r>
              <a:rPr lang="ru-RU" sz="3600" b="1" i="1">
                <a:solidFill>
                  <a:schemeClr val="bg1"/>
                </a:solidFill>
              </a:rPr>
              <a:t>ребёнок способен узнавать:</a:t>
            </a:r>
            <a:endParaRPr lang="en-US" sz="3600" b="1" i="1">
              <a:solidFill>
                <a:schemeClr val="bg1"/>
              </a:solidFill>
            </a:endParaRPr>
          </a:p>
          <a:p>
            <a:pPr algn="ctr" eaLnBrk="1" hangingPunct="1"/>
            <a:endParaRPr lang="ru-RU" sz="3600"/>
          </a:p>
          <a:p>
            <a:pPr eaLnBrk="1" hangingPunct="1"/>
            <a:r>
              <a:rPr lang="en-US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произведение в целом;</a:t>
            </a:r>
            <a:endParaRPr lang="en-US" sz="2400" b="1"/>
          </a:p>
          <a:p>
            <a:pPr eaLnBrk="1" hangingPunct="1"/>
            <a:endParaRPr lang="ru-RU" sz="24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отдельные его части </a:t>
            </a:r>
            <a:endParaRPr lang="en-US" sz="2400" b="1"/>
          </a:p>
          <a:p>
            <a:pPr eaLnBrk="1" hangingPunct="1"/>
            <a:r>
              <a:rPr lang="en-US" sz="2000" b="1"/>
              <a:t>                 </a:t>
            </a:r>
            <a:r>
              <a:rPr lang="ru-RU" sz="2000" b="1" i="1"/>
              <a:t>(вступление, запев, припев, заключение, часть  и т.д.);</a:t>
            </a:r>
            <a:endParaRPr lang="en-US" sz="2000" b="1" i="1"/>
          </a:p>
          <a:p>
            <a:pPr eaLnBrk="1" hangingPunct="1"/>
            <a:endParaRPr lang="ru-RU" sz="20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марш, танец, колыбельную;</a:t>
            </a:r>
            <a:endParaRPr lang="en-US" sz="2400" b="1"/>
          </a:p>
          <a:p>
            <a:pPr eaLnBrk="1" hangingPunct="1"/>
            <a:endParaRPr lang="ru-RU" sz="24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давать характеристику произведениям.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09600"/>
            <a:ext cx="6304176" cy="4722047"/>
          </a:xfrm>
        </p:spPr>
      </p:pic>
    </p:spTree>
    <p:extLst>
      <p:ext uri="{BB962C8B-B14F-4D97-AF65-F5344CB8AC3E}">
        <p14:creationId xmlns:p14="http://schemas.microsoft.com/office/powerpoint/2010/main" val="79343964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Ю. </a:t>
            </a:r>
            <a:r>
              <a:rPr lang="ru-RU" dirty="0" err="1"/>
              <a:t>Слонова</a:t>
            </a:r>
            <a:r>
              <a:rPr lang="ru-RU" dirty="0"/>
              <a:t> «Скворушка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Скворушка Муз. Ю.Слонова, сл. Л.Некрасово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1" y="1543051"/>
            <a:ext cx="6333062" cy="356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62039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4311"/>
            <a:ext cx="481965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88393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496</TotalTime>
  <Words>268</Words>
  <Application>Microsoft Office PowerPoint</Application>
  <PresentationFormat>Экран (4:3)</PresentationFormat>
  <Paragraphs>85</Paragraphs>
  <Slides>18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Ю. Слонова «Скворушка»</vt:lpstr>
      <vt:lpstr>Презентация PowerPoint</vt:lpstr>
      <vt:lpstr>А. Филиппенко «Марш юных космонавтов»</vt:lpstr>
      <vt:lpstr>Г.Фрид «Песенка о весне»</vt:lpstr>
      <vt:lpstr>С. Майкапара «Вальс»</vt:lpstr>
      <vt:lpstr>В. Мурадели «Мир нужен всем»</vt:lpstr>
      <vt:lpstr>Т.А.Попатенко «Родине спасибо»</vt:lpstr>
      <vt:lpstr>русская народная песня «Ходит зайка по саду»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Дарья</dc:creator>
  <cp:lastModifiedBy>stvospital</cp:lastModifiedBy>
  <cp:revision>38</cp:revision>
  <cp:lastPrinted>1601-01-01T00:00:00Z</cp:lastPrinted>
  <dcterms:created xsi:type="dcterms:W3CDTF">1601-01-01T00:00:00Z</dcterms:created>
  <dcterms:modified xsi:type="dcterms:W3CDTF">2020-05-25T08:45:32Z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