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94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ый блок"/>
          <p:cNvSpPr txBox="1">
            <a:spLocks noGrp="1"/>
          </p:cNvSpPr>
          <p:nvPr>
            <p:ph type="subTitle" sz="quarter" idx="1"/>
          </p:nvPr>
        </p:nvSpPr>
        <p:spPr>
          <a:xfrm>
            <a:off x="1071538" y="1142984"/>
            <a:ext cx="7215238" cy="2286016"/>
          </a:xfrm>
          <a:solidFill>
            <a:schemeClr val="tx2">
              <a:lumMod val="75000"/>
              <a:alpha val="0"/>
            </a:schemeClr>
          </a:solidFill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Математическое развитие</a:t>
            </a:r>
          </a:p>
          <a:p>
            <a:pPr eaLnBrk="1" hangingPunct="1">
              <a:spcBef>
                <a:spcPct val="0"/>
              </a:spcBef>
            </a:pPr>
            <a:endParaRPr lang="ru-RU" sz="4000" b="1" dirty="0" smtClean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Занятие 28. </a:t>
            </a:r>
          </a:p>
          <a:p>
            <a:pPr eaLnBrk="1" hangingPunct="1">
              <a:spcBef>
                <a:spcPct val="0"/>
              </a:spcBef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Е.В. Колесникова МАТЕМАТИКА ДЛЯ ДЕТЕЙ 4 – 5 ЛЕТ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средняя группа </a:t>
            </a:r>
          </a:p>
          <a:p>
            <a:pPr eaLnBrk="1" hangingPunct="1">
              <a:spcBef>
                <a:spcPct val="0"/>
              </a:spcBef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8860" y="4929198"/>
            <a:ext cx="6384945" cy="1200329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Подготовили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Сафронская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Л.Т.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воспитатель МАДОУ «Детский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сад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№36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комбинированного вида»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3428992" y="1928802"/>
            <a:ext cx="1071570" cy="4643470"/>
            <a:chOff x="5286380" y="642918"/>
            <a:chExt cx="1071570" cy="4643470"/>
          </a:xfrm>
        </p:grpSpPr>
        <p:pic>
          <p:nvPicPr>
            <p:cNvPr id="7" name="Рисунок 6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11" name="Прямоугольник 10">
              <a:hlinkClick r:id="" action="ppaction://hlinkshowjump?jump=nextslide"/>
            </p:cNvPr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6715140" y="1928802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571472" y="428604"/>
            <a:ext cx="1071570" cy="4643470"/>
            <a:chOff x="2000232" y="642918"/>
            <a:chExt cx="1071570" cy="4643470"/>
          </a:xfrm>
        </p:grpSpPr>
        <p:pic>
          <p:nvPicPr>
            <p:cNvPr id="18" name="Рисунок 17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1643042" y="428604"/>
            <a:ext cx="1071570" cy="4643470"/>
            <a:chOff x="3071802" y="642918"/>
            <a:chExt cx="1071570" cy="4643470"/>
          </a:xfrm>
        </p:grpSpPr>
        <p:pic>
          <p:nvPicPr>
            <p:cNvPr id="20" name="Рисунок 19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16"/>
          <p:cNvGrpSpPr/>
          <p:nvPr/>
        </p:nvGrpSpPr>
        <p:grpSpPr>
          <a:xfrm>
            <a:off x="2714612" y="428604"/>
            <a:ext cx="1144800" cy="4643470"/>
            <a:chOff x="4143372" y="642918"/>
            <a:chExt cx="1144800" cy="4643470"/>
          </a:xfrm>
        </p:grpSpPr>
        <p:pic>
          <p:nvPicPr>
            <p:cNvPr id="22" name="Рисунок 21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6715140" y="1928802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>
              <a:hlinkClick r:id="" action="ppaction://hlinkshowjump?jump=nextslide"/>
            </p:cNvPr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571472" y="428604"/>
            <a:ext cx="1071570" cy="4643470"/>
            <a:chOff x="2000232" y="642918"/>
            <a:chExt cx="1071570" cy="4643470"/>
          </a:xfrm>
        </p:grpSpPr>
        <p:pic>
          <p:nvPicPr>
            <p:cNvPr id="18" name="Рисунок 17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1643042" y="428604"/>
            <a:ext cx="1071570" cy="4643470"/>
            <a:chOff x="3071802" y="642918"/>
            <a:chExt cx="1071570" cy="4643470"/>
          </a:xfrm>
        </p:grpSpPr>
        <p:pic>
          <p:nvPicPr>
            <p:cNvPr id="20" name="Рисунок 19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2714612" y="428604"/>
            <a:ext cx="1144800" cy="4643470"/>
            <a:chOff x="4143372" y="642918"/>
            <a:chExt cx="1144800" cy="4643470"/>
          </a:xfrm>
        </p:grpSpPr>
        <p:pic>
          <p:nvPicPr>
            <p:cNvPr id="22" name="Рисунок 21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16"/>
          <p:cNvGrpSpPr/>
          <p:nvPr/>
        </p:nvGrpSpPr>
        <p:grpSpPr>
          <a:xfrm>
            <a:off x="3857620" y="428604"/>
            <a:ext cx="1071570" cy="4643470"/>
            <a:chOff x="5286380" y="642918"/>
            <a:chExt cx="1071570" cy="4643470"/>
          </a:xfrm>
        </p:grpSpPr>
        <p:pic>
          <p:nvPicPr>
            <p:cNvPr id="24" name="Рисунок 23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2"/>
          <p:cNvGrpSpPr/>
          <p:nvPr/>
        </p:nvGrpSpPr>
        <p:grpSpPr>
          <a:xfrm>
            <a:off x="571472" y="428604"/>
            <a:ext cx="1071570" cy="4643470"/>
            <a:chOff x="2000232" y="642918"/>
            <a:chExt cx="1071570" cy="4643470"/>
          </a:xfrm>
        </p:grpSpPr>
        <p:pic>
          <p:nvPicPr>
            <p:cNvPr id="2" name="Рисунок 1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3"/>
          <p:cNvGrpSpPr/>
          <p:nvPr/>
        </p:nvGrpSpPr>
        <p:grpSpPr>
          <a:xfrm>
            <a:off x="1643042" y="428604"/>
            <a:ext cx="1071570" cy="4643470"/>
            <a:chOff x="3071802" y="642918"/>
            <a:chExt cx="1071570" cy="4643470"/>
          </a:xfrm>
        </p:grpSpPr>
        <p:pic>
          <p:nvPicPr>
            <p:cNvPr id="3" name="Рисунок 2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4"/>
          <p:cNvGrpSpPr/>
          <p:nvPr/>
        </p:nvGrpSpPr>
        <p:grpSpPr>
          <a:xfrm>
            <a:off x="2714612" y="428604"/>
            <a:ext cx="1144800" cy="4643470"/>
            <a:chOff x="4143372" y="642918"/>
            <a:chExt cx="1144800" cy="4643470"/>
          </a:xfrm>
        </p:grpSpPr>
        <p:pic>
          <p:nvPicPr>
            <p:cNvPr id="4" name="Рисунок 3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5"/>
          <p:cNvGrpSpPr/>
          <p:nvPr/>
        </p:nvGrpSpPr>
        <p:grpSpPr>
          <a:xfrm>
            <a:off x="3857620" y="428604"/>
            <a:ext cx="1071570" cy="4643470"/>
            <a:chOff x="5286380" y="642918"/>
            <a:chExt cx="1071570" cy="4643470"/>
          </a:xfrm>
        </p:grpSpPr>
        <p:pic>
          <p:nvPicPr>
            <p:cNvPr id="7" name="Рисунок 6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6"/>
          <p:cNvGrpSpPr/>
          <p:nvPr/>
        </p:nvGrpSpPr>
        <p:grpSpPr>
          <a:xfrm>
            <a:off x="4857752" y="428604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43900" y="5929306"/>
            <a:ext cx="1000100" cy="928694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/>
          <p:nvPr/>
        </p:nvGrpSpPr>
        <p:grpSpPr>
          <a:xfrm>
            <a:off x="4500562" y="1785926"/>
            <a:ext cx="1071570" cy="4643470"/>
            <a:chOff x="2000232" y="642918"/>
            <a:chExt cx="1071570" cy="4643470"/>
          </a:xfrm>
        </p:grpSpPr>
        <p:sp>
          <p:nvSpPr>
            <p:cNvPr id="8" name="Прямоугольник 7">
              <a:hlinkClick r:id="" action="ppaction://hlinkshowjump?jump=nextslide"/>
            </p:cNvPr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3" name="Группа 20"/>
          <p:cNvGrpSpPr/>
          <p:nvPr/>
        </p:nvGrpSpPr>
        <p:grpSpPr>
          <a:xfrm>
            <a:off x="7715272" y="1785926"/>
            <a:ext cx="1071570" cy="4643470"/>
            <a:chOff x="3071802" y="642918"/>
            <a:chExt cx="1071570" cy="464347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18" name="Рисунок 17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4" name="Группа 24"/>
          <p:cNvGrpSpPr/>
          <p:nvPr/>
        </p:nvGrpSpPr>
        <p:grpSpPr>
          <a:xfrm>
            <a:off x="5572132" y="1785926"/>
            <a:ext cx="1071570" cy="4643470"/>
            <a:chOff x="5286380" y="642918"/>
            <a:chExt cx="1071570" cy="464347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Рисунок 19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5" name="Группа 22"/>
          <p:cNvGrpSpPr/>
          <p:nvPr/>
        </p:nvGrpSpPr>
        <p:grpSpPr>
          <a:xfrm>
            <a:off x="3357554" y="1785926"/>
            <a:ext cx="1144800" cy="4643470"/>
            <a:chOff x="4143372" y="642918"/>
            <a:chExt cx="1144800" cy="464347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2" name="Рисунок 21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  <p:grpSp>
        <p:nvGrpSpPr>
          <p:cNvPr id="6" name="Группа 25"/>
          <p:cNvGrpSpPr/>
          <p:nvPr/>
        </p:nvGrpSpPr>
        <p:grpSpPr>
          <a:xfrm>
            <a:off x="6643702" y="1785926"/>
            <a:ext cx="1071570" cy="4643470"/>
            <a:chOff x="6357950" y="642918"/>
            <a:chExt cx="1071570" cy="464347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7715272" y="1785926"/>
            <a:ext cx="1071570" cy="4643470"/>
            <a:chOff x="3071802" y="642918"/>
            <a:chExt cx="1071570" cy="4643470"/>
          </a:xfrm>
        </p:grpSpPr>
        <p:sp>
          <p:nvSpPr>
            <p:cNvPr id="9" name="Прямоугольник 8">
              <a:hlinkClick r:id="" action="ppaction://hlinkshowjump?jump=nextslide"/>
            </p:cNvPr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18" name="Рисунок 17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3" name="Группа 24"/>
          <p:cNvGrpSpPr/>
          <p:nvPr/>
        </p:nvGrpSpPr>
        <p:grpSpPr>
          <a:xfrm>
            <a:off x="5572132" y="1785926"/>
            <a:ext cx="1071570" cy="4643470"/>
            <a:chOff x="5286380" y="642918"/>
            <a:chExt cx="1071570" cy="464347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Рисунок 19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4" name="Группа 22"/>
          <p:cNvGrpSpPr/>
          <p:nvPr/>
        </p:nvGrpSpPr>
        <p:grpSpPr>
          <a:xfrm>
            <a:off x="3357554" y="1785926"/>
            <a:ext cx="1144800" cy="4643470"/>
            <a:chOff x="4143372" y="642918"/>
            <a:chExt cx="1144800" cy="464347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2" name="Рисунок 21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  <p:grpSp>
        <p:nvGrpSpPr>
          <p:cNvPr id="5" name="Группа 25"/>
          <p:cNvGrpSpPr/>
          <p:nvPr/>
        </p:nvGrpSpPr>
        <p:grpSpPr>
          <a:xfrm>
            <a:off x="6643702" y="1785926"/>
            <a:ext cx="1071570" cy="4643470"/>
            <a:chOff x="6357950" y="642918"/>
            <a:chExt cx="1071570" cy="464347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  <p:grpSp>
        <p:nvGrpSpPr>
          <p:cNvPr id="6" name="Группа 18"/>
          <p:cNvGrpSpPr/>
          <p:nvPr/>
        </p:nvGrpSpPr>
        <p:grpSpPr>
          <a:xfrm>
            <a:off x="500034" y="357166"/>
            <a:ext cx="1071570" cy="4643470"/>
            <a:chOff x="2000232" y="642918"/>
            <a:chExt cx="1071570" cy="464347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3" name="Рисунок 22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4"/>
          <p:cNvGrpSpPr/>
          <p:nvPr/>
        </p:nvGrpSpPr>
        <p:grpSpPr>
          <a:xfrm>
            <a:off x="5572132" y="1785926"/>
            <a:ext cx="1071570" cy="4643470"/>
            <a:chOff x="5286380" y="642918"/>
            <a:chExt cx="1071570" cy="464347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Рисунок 19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3" name="Группа 22"/>
          <p:cNvGrpSpPr/>
          <p:nvPr/>
        </p:nvGrpSpPr>
        <p:grpSpPr>
          <a:xfrm>
            <a:off x="3357554" y="1785926"/>
            <a:ext cx="1144800" cy="4643470"/>
            <a:chOff x="4143372" y="642918"/>
            <a:chExt cx="1144800" cy="4643470"/>
          </a:xfrm>
        </p:grpSpPr>
        <p:sp>
          <p:nvSpPr>
            <p:cNvPr id="10" name="Прямоугольник 9">
              <a:hlinkClick r:id="" action="ppaction://hlinkshowjump?jump=nextslide"/>
            </p:cNvPr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2" name="Рисунок 21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  <p:grpSp>
        <p:nvGrpSpPr>
          <p:cNvPr id="4" name="Группа 25"/>
          <p:cNvGrpSpPr/>
          <p:nvPr/>
        </p:nvGrpSpPr>
        <p:grpSpPr>
          <a:xfrm>
            <a:off x="6643702" y="1785926"/>
            <a:ext cx="1071570" cy="4643470"/>
            <a:chOff x="6357950" y="642918"/>
            <a:chExt cx="1071570" cy="464347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  <p:grpSp>
        <p:nvGrpSpPr>
          <p:cNvPr id="5" name="Группа 18"/>
          <p:cNvGrpSpPr/>
          <p:nvPr/>
        </p:nvGrpSpPr>
        <p:grpSpPr>
          <a:xfrm>
            <a:off x="500034" y="357166"/>
            <a:ext cx="1071570" cy="4643470"/>
            <a:chOff x="2000232" y="642918"/>
            <a:chExt cx="1071570" cy="464347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3" name="Рисунок 22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6" name="Группа 16"/>
          <p:cNvGrpSpPr/>
          <p:nvPr/>
        </p:nvGrpSpPr>
        <p:grpSpPr>
          <a:xfrm>
            <a:off x="1571604" y="357166"/>
            <a:ext cx="1071570" cy="4643470"/>
            <a:chOff x="3071802" y="642918"/>
            <a:chExt cx="1071570" cy="464347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4"/>
          <p:cNvGrpSpPr/>
          <p:nvPr/>
        </p:nvGrpSpPr>
        <p:grpSpPr>
          <a:xfrm>
            <a:off x="5572132" y="1785926"/>
            <a:ext cx="1071570" cy="4643470"/>
            <a:chOff x="5286380" y="642918"/>
            <a:chExt cx="1071570" cy="4643470"/>
          </a:xfrm>
        </p:grpSpPr>
        <p:sp>
          <p:nvSpPr>
            <p:cNvPr id="11" name="Прямоугольник 10">
              <a:hlinkClick r:id="" action="ppaction://hlinkshowjump?jump=nextslide"/>
            </p:cNvPr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Рисунок 19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3" name="Группа 25"/>
          <p:cNvGrpSpPr/>
          <p:nvPr/>
        </p:nvGrpSpPr>
        <p:grpSpPr>
          <a:xfrm>
            <a:off x="6643702" y="1785926"/>
            <a:ext cx="1071570" cy="4643470"/>
            <a:chOff x="6357950" y="642918"/>
            <a:chExt cx="1071570" cy="464347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  <p:grpSp>
        <p:nvGrpSpPr>
          <p:cNvPr id="4" name="Группа 18"/>
          <p:cNvGrpSpPr/>
          <p:nvPr/>
        </p:nvGrpSpPr>
        <p:grpSpPr>
          <a:xfrm>
            <a:off x="500034" y="357166"/>
            <a:ext cx="1071570" cy="4643470"/>
            <a:chOff x="2000232" y="642918"/>
            <a:chExt cx="1071570" cy="464347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3" name="Рисунок 22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5" name="Группа 16"/>
          <p:cNvGrpSpPr/>
          <p:nvPr/>
        </p:nvGrpSpPr>
        <p:grpSpPr>
          <a:xfrm>
            <a:off x="1571604" y="357166"/>
            <a:ext cx="1071570" cy="4643470"/>
            <a:chOff x="3071802" y="642918"/>
            <a:chExt cx="1071570" cy="464347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6" name="Группа 16"/>
          <p:cNvGrpSpPr/>
          <p:nvPr/>
        </p:nvGrpSpPr>
        <p:grpSpPr>
          <a:xfrm>
            <a:off x="2643174" y="357166"/>
            <a:ext cx="1144800" cy="4643470"/>
            <a:chOff x="4143372" y="642918"/>
            <a:chExt cx="1144800" cy="464347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6" name="Рисунок 25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6643702" y="1785926"/>
            <a:ext cx="1071570" cy="4643470"/>
            <a:chOff x="6357950" y="642918"/>
            <a:chExt cx="1071570" cy="4643470"/>
          </a:xfrm>
        </p:grpSpPr>
        <p:sp>
          <p:nvSpPr>
            <p:cNvPr id="12" name="Прямоугольник 11">
              <a:hlinkClick r:id="" action="ppaction://hlinkshowjump?jump=nextslide"/>
            </p:cNvPr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  <p:grpSp>
        <p:nvGrpSpPr>
          <p:cNvPr id="3" name="Группа 18"/>
          <p:cNvGrpSpPr/>
          <p:nvPr/>
        </p:nvGrpSpPr>
        <p:grpSpPr>
          <a:xfrm>
            <a:off x="500034" y="357166"/>
            <a:ext cx="1071570" cy="4643470"/>
            <a:chOff x="2000232" y="642918"/>
            <a:chExt cx="1071570" cy="464347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3" name="Рисунок 22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4" name="Группа 16"/>
          <p:cNvGrpSpPr/>
          <p:nvPr/>
        </p:nvGrpSpPr>
        <p:grpSpPr>
          <a:xfrm>
            <a:off x="1571604" y="357166"/>
            <a:ext cx="1071570" cy="4643470"/>
            <a:chOff x="3071802" y="642918"/>
            <a:chExt cx="1071570" cy="464347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5" name="Группа 16"/>
          <p:cNvGrpSpPr/>
          <p:nvPr/>
        </p:nvGrpSpPr>
        <p:grpSpPr>
          <a:xfrm>
            <a:off x="2643174" y="357166"/>
            <a:ext cx="1144800" cy="4643470"/>
            <a:chOff x="4143372" y="642918"/>
            <a:chExt cx="1144800" cy="464347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6" name="Рисунок 25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  <p:grpSp>
        <p:nvGrpSpPr>
          <p:cNvPr id="6" name="Группа 16"/>
          <p:cNvGrpSpPr/>
          <p:nvPr/>
        </p:nvGrpSpPr>
        <p:grpSpPr>
          <a:xfrm>
            <a:off x="3786182" y="357166"/>
            <a:ext cx="1071570" cy="4643470"/>
            <a:chOff x="5286380" y="642918"/>
            <a:chExt cx="1071570" cy="464347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7" name="Рисунок 26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500034" y="357166"/>
            <a:ext cx="1071570" cy="4643470"/>
            <a:chOff x="2000232" y="642918"/>
            <a:chExt cx="1071570" cy="464347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19" name="Рисунок 18" descr="304113156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00023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3" name="Группа 19"/>
          <p:cNvGrpSpPr/>
          <p:nvPr/>
        </p:nvGrpSpPr>
        <p:grpSpPr>
          <a:xfrm>
            <a:off x="1571604" y="357166"/>
            <a:ext cx="1071570" cy="4643470"/>
            <a:chOff x="3071802" y="642918"/>
            <a:chExt cx="1071570" cy="464347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2" name="Рисунок 21" descr="304113156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071802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4" name="Группа 22"/>
          <p:cNvGrpSpPr/>
          <p:nvPr/>
        </p:nvGrpSpPr>
        <p:grpSpPr>
          <a:xfrm>
            <a:off x="3786182" y="357166"/>
            <a:ext cx="1071570" cy="4643470"/>
            <a:chOff x="5286380" y="642918"/>
            <a:chExt cx="1071570" cy="464347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 descr="304113156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5286380" y="642918"/>
              <a:ext cx="1071570" cy="3956771"/>
            </a:xfrm>
            <a:prstGeom prst="rect">
              <a:avLst/>
            </a:prstGeom>
          </p:spPr>
        </p:pic>
      </p:grpSp>
      <p:grpSp>
        <p:nvGrpSpPr>
          <p:cNvPr id="5" name="Группа 25"/>
          <p:cNvGrpSpPr/>
          <p:nvPr/>
        </p:nvGrpSpPr>
        <p:grpSpPr>
          <a:xfrm>
            <a:off x="2643174" y="357166"/>
            <a:ext cx="1144800" cy="4643470"/>
            <a:chOff x="4143372" y="642918"/>
            <a:chExt cx="1144800" cy="464347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 descr="304113156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143372" y="642918"/>
              <a:ext cx="1143008" cy="3956771"/>
            </a:xfrm>
            <a:prstGeom prst="rect">
              <a:avLst/>
            </a:prstGeom>
          </p:spPr>
        </p:pic>
      </p:grpSp>
      <p:grpSp>
        <p:nvGrpSpPr>
          <p:cNvPr id="6" name="Группа 28"/>
          <p:cNvGrpSpPr/>
          <p:nvPr/>
        </p:nvGrpSpPr>
        <p:grpSpPr>
          <a:xfrm>
            <a:off x="4857752" y="357166"/>
            <a:ext cx="1071570" cy="4643470"/>
            <a:chOff x="6357950" y="642918"/>
            <a:chExt cx="1071570" cy="464347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pic>
          <p:nvPicPr>
            <p:cNvPr id="31" name="Рисунок 30" descr="304113156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6357950" y="642918"/>
              <a:ext cx="1045456" cy="39567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357166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Программные задачи</a:t>
            </a: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Количество и счет: </a:t>
            </a:r>
            <a:r>
              <a:rPr lang="ru-RU" sz="2400" b="1" dirty="0" smtClean="0"/>
              <a:t>счет по образцу; числа и цифры 1, 2, 3, 4, 5;  соотнесение количества предметов с цифрой.</a:t>
            </a: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Логическая задача: </a:t>
            </a:r>
            <a:r>
              <a:rPr lang="ru-RU" sz="2400" b="1" dirty="0" smtClean="0"/>
              <a:t>развитие внимания.</a:t>
            </a:r>
          </a:p>
          <a:p>
            <a:r>
              <a:rPr lang="ru-RU" sz="2400" b="1" u="sng" dirty="0" smtClean="0">
                <a:solidFill>
                  <a:schemeClr val="tx2"/>
                </a:solidFill>
              </a:rPr>
              <a:t>Цели </a:t>
            </a: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Закреплять: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умение считать (в пределах 5);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соотносить цифру с количеством предметов.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Учить: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сравнивать числа 4 и 5;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решать логическую задачу на сравнение;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развивать представления о равенстве и неравенстве групп предметов.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i="1" dirty="0" smtClean="0">
              <a:solidFill>
                <a:schemeClr val="tx2"/>
              </a:solidFill>
            </a:endParaRPr>
          </a:p>
          <a:p>
            <a:endParaRPr lang="ru-RU" sz="2400" b="1" i="1" dirty="0" smtClean="0">
              <a:solidFill>
                <a:schemeClr val="tx2"/>
              </a:solidFill>
            </a:endParaRPr>
          </a:p>
          <a:p>
            <a:endParaRPr lang="ru-RU" sz="2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14554"/>
            <a:ext cx="449205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14554"/>
            <a:ext cx="43577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14285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Игра «Предмет и цифра»</a:t>
            </a:r>
            <a:endParaRPr lang="ru-RU" sz="2400" b="1" u="sng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714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Послушайте стихотворение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ВОСПИТАННАЯ СОБАКА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 воспитанной собаки</a:t>
            </a:r>
            <a:br>
              <a:rPr lang="ru-RU" b="1" dirty="0" smtClean="0"/>
            </a:br>
            <a:r>
              <a:rPr lang="ru-RU" b="1" dirty="0" smtClean="0"/>
              <a:t>Нету времени для драки.</a:t>
            </a:r>
            <a:br>
              <a:rPr lang="ru-RU" b="1" dirty="0" smtClean="0"/>
            </a:br>
            <a:r>
              <a:rPr lang="ru-RU" b="1" dirty="0" smtClean="0"/>
              <a:t>Нужно ей решать примеры,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50004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Перепрыгивать барьеры,</a:t>
            </a:r>
            <a:br>
              <a:rPr lang="ru-RU" b="1" dirty="0" smtClean="0"/>
            </a:br>
            <a:r>
              <a:rPr lang="ru-RU" b="1" dirty="0" smtClean="0"/>
              <a:t>Приносить мячи в зубах,</a:t>
            </a:r>
            <a:br>
              <a:rPr lang="ru-RU" b="1" dirty="0" smtClean="0"/>
            </a:br>
            <a:r>
              <a:rPr lang="ru-RU" b="1" dirty="0" smtClean="0"/>
              <a:t>Танцевать на двух ногах,</a:t>
            </a:r>
            <a:br>
              <a:rPr lang="ru-RU" b="1" dirty="0" smtClean="0"/>
            </a:br>
            <a:r>
              <a:rPr lang="ru-RU" b="1" dirty="0" smtClean="0"/>
              <a:t>Застилать свою кровать</a:t>
            </a:r>
            <a:br>
              <a:rPr lang="ru-RU" b="1" dirty="0" smtClean="0"/>
            </a:br>
            <a:r>
              <a:rPr lang="ru-RU" b="1" dirty="0" smtClean="0"/>
              <a:t>И котов дрессировать.</a:t>
            </a:r>
          </a:p>
          <a:p>
            <a:r>
              <a:rPr lang="ru-RU" b="1" dirty="0" smtClean="0"/>
              <a:t>                                      Л. Яковлев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07207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Сколько котов дрессировала собака? </a:t>
            </a:r>
            <a:r>
              <a:rPr lang="ru-RU" dirty="0" smtClean="0"/>
              <a:t>(четыре кота)</a:t>
            </a:r>
          </a:p>
          <a:p>
            <a:pPr>
              <a:buFontTx/>
              <a:buChar char="-"/>
            </a:pPr>
            <a:r>
              <a:rPr lang="ru-RU" b="1" dirty="0" smtClean="0"/>
              <a:t>Сколько мячей на картинке? </a:t>
            </a:r>
            <a:r>
              <a:rPr lang="ru-RU" dirty="0" smtClean="0"/>
              <a:t>(пять мячей)</a:t>
            </a:r>
          </a:p>
          <a:p>
            <a:pPr>
              <a:buFontTx/>
              <a:buChar char="-"/>
            </a:pPr>
            <a:r>
              <a:rPr lang="ru-RU" b="1" dirty="0" smtClean="0"/>
              <a:t>Что можно сказать о количестве кошек и мячей? </a:t>
            </a:r>
            <a:r>
              <a:rPr lang="ru-RU" dirty="0" smtClean="0"/>
              <a:t>(Мячей больше, чем кошек.)</a:t>
            </a:r>
          </a:p>
          <a:p>
            <a:r>
              <a:rPr lang="ru-RU" b="1" u="sng" dirty="0" smtClean="0">
                <a:solidFill>
                  <a:schemeClr val="tx2"/>
                </a:solidFill>
              </a:rPr>
              <a:t>Задание в рабочей тетради: </a:t>
            </a:r>
            <a:r>
              <a:rPr lang="ru-RU" b="1" dirty="0" smtClean="0"/>
              <a:t>Обведи в верхнем ряду по точкам цифру, обозначающую количество котов, а в нижнем – количество мячей.</a:t>
            </a:r>
            <a:endParaRPr lang="ru-RU" b="1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Игра «Соедини </a:t>
            </a:r>
          </a:p>
          <a:p>
            <a:r>
              <a:rPr lang="ru-RU" sz="2400" b="1" u="sng" dirty="0" smtClean="0">
                <a:solidFill>
                  <a:schemeClr val="tx2"/>
                </a:solidFill>
              </a:rPr>
              <a:t>правильно»</a:t>
            </a:r>
            <a:endParaRPr lang="ru-RU" sz="2400" b="1" u="sng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071546"/>
            <a:ext cx="2071702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071546"/>
            <a:ext cx="2071702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1071546"/>
            <a:ext cx="2071702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3071810"/>
            <a:ext cx="2071702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3071810"/>
            <a:ext cx="2071702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71670" y="1285860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00166" y="1785926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2285992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643306" y="1285860"/>
            <a:ext cx="580077" cy="500066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643306" y="2214554"/>
            <a:ext cx="580077" cy="500066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714876" y="1285860"/>
            <a:ext cx="580077" cy="500066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714876" y="2214554"/>
            <a:ext cx="580077" cy="500066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00892" y="1428736"/>
            <a:ext cx="357190" cy="107157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3500438"/>
            <a:ext cx="42862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3500438"/>
            <a:ext cx="42862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3286124"/>
            <a:ext cx="500066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143900" y="3286124"/>
            <a:ext cx="500066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00892" y="4214818"/>
            <a:ext cx="500066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5572140"/>
            <a:ext cx="7000924" cy="9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214282" y="2928934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Сколько на картинке кругов? С какой цифрой нужно соединить? (3)</a:t>
            </a:r>
          </a:p>
          <a:p>
            <a:pPr>
              <a:buFontTx/>
              <a:buChar char="-"/>
            </a:pPr>
            <a:r>
              <a:rPr lang="ru-RU" b="1" dirty="0" smtClean="0"/>
              <a:t>Сколько треугольников? С какой </a:t>
            </a:r>
          </a:p>
          <a:p>
            <a:r>
              <a:rPr lang="ru-RU" b="1" dirty="0" smtClean="0"/>
              <a:t>цифрой нужно соединить? (4)</a:t>
            </a:r>
          </a:p>
          <a:p>
            <a:pPr>
              <a:buFontTx/>
              <a:buChar char="-"/>
            </a:pPr>
            <a:r>
              <a:rPr lang="ru-RU" b="1" dirty="0" smtClean="0"/>
              <a:t>Сколько овалов? С какой цифрой соединить? (1)</a:t>
            </a:r>
          </a:p>
          <a:p>
            <a:pPr>
              <a:buFontTx/>
              <a:buChar char="-"/>
            </a:pPr>
            <a:r>
              <a:rPr lang="ru-RU" b="1" dirty="0" smtClean="0"/>
              <a:t>Сколько прямоугольников? С какой </a:t>
            </a:r>
          </a:p>
          <a:p>
            <a:r>
              <a:rPr lang="ru-RU" b="1" dirty="0" smtClean="0"/>
              <a:t>цифрой соединить? (2)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71736" y="142852"/>
            <a:ext cx="63579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Перед вами карточки. Соедини каждую карточку с соответствующей цифрой. </a:t>
            </a:r>
            <a:r>
              <a:rPr lang="ru-RU" sz="1600" i="1" dirty="0" smtClean="0">
                <a:solidFill>
                  <a:schemeClr val="tx2"/>
                </a:solidFill>
              </a:rPr>
              <a:t>(после обсуждения каждой карточки  сделать щелчок по  цифре– проверить правильность ответа.)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72396" y="3714752"/>
            <a:ext cx="500066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5143512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Сколько квадратов? С какой цифрой соединить? (5)</a:t>
            </a:r>
          </a:p>
        </p:txBody>
      </p:sp>
      <p:sp>
        <p:nvSpPr>
          <p:cNvPr id="27" name="3"/>
          <p:cNvSpPr/>
          <p:nvPr/>
        </p:nvSpPr>
        <p:spPr>
          <a:xfrm>
            <a:off x="4286248" y="5572140"/>
            <a:ext cx="1071570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>
            <a:stCxn id="3" idx="3"/>
          </p:cNvCxnSpPr>
          <p:nvPr/>
        </p:nvCxnSpPr>
        <p:spPr>
          <a:xfrm>
            <a:off x="2786050" y="2000240"/>
            <a:ext cx="2000264" cy="3714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3"/>
          </p:cNvCxnSpPr>
          <p:nvPr/>
        </p:nvCxnSpPr>
        <p:spPr>
          <a:xfrm>
            <a:off x="5500694" y="2000240"/>
            <a:ext cx="857256" cy="3714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4"/>
          <p:cNvSpPr/>
          <p:nvPr/>
        </p:nvSpPr>
        <p:spPr>
          <a:xfrm>
            <a:off x="5786446" y="5643578"/>
            <a:ext cx="1071570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5" idx="1"/>
          </p:cNvCxnSpPr>
          <p:nvPr/>
        </p:nvCxnSpPr>
        <p:spPr>
          <a:xfrm rot="10800000" flipV="1">
            <a:off x="1857356" y="2000240"/>
            <a:ext cx="4286280" cy="3714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1"/>
          <p:cNvSpPr/>
          <p:nvPr/>
        </p:nvSpPr>
        <p:spPr>
          <a:xfrm>
            <a:off x="1285852" y="5572140"/>
            <a:ext cx="1071570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3107521" y="4321975"/>
            <a:ext cx="157163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2"/>
          <p:cNvSpPr/>
          <p:nvPr/>
        </p:nvSpPr>
        <p:spPr>
          <a:xfrm>
            <a:off x="2786050" y="5500702"/>
            <a:ext cx="1071570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6429388" y="4214818"/>
            <a:ext cx="1714512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5"/>
          <p:cNvSpPr/>
          <p:nvPr/>
        </p:nvSpPr>
        <p:spPr>
          <a:xfrm>
            <a:off x="7215206" y="5643578"/>
            <a:ext cx="1071570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err="1" smtClean="0">
                <a:solidFill>
                  <a:schemeClr val="tx2"/>
                </a:solidFill>
              </a:rPr>
              <a:t>Физминутка</a:t>
            </a:r>
            <a:r>
              <a:rPr lang="ru-RU" sz="2400" b="1" u="sng" dirty="0" smtClean="0">
                <a:solidFill>
                  <a:schemeClr val="tx2"/>
                </a:solidFill>
              </a:rPr>
              <a:t> «СЧИТАЙ – ДЕЛАЙ!»</a:t>
            </a:r>
            <a:endParaRPr lang="ru-RU" sz="2400" b="1" u="sng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Ты подпрыгни столько раз,</a:t>
            </a:r>
          </a:p>
          <a:p>
            <a:r>
              <a:rPr lang="ru-RU" b="1" dirty="0" smtClean="0"/>
              <a:t>Сколько бабочек у нас.</a:t>
            </a:r>
            <a:endParaRPr lang="ru-RU" b="1" dirty="0"/>
          </a:p>
        </p:txBody>
      </p:sp>
      <p:pic>
        <p:nvPicPr>
          <p:cNvPr id="4" name="Рисунок 3" descr="s120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43306" y="857232"/>
            <a:ext cx="1440000" cy="1082400"/>
          </a:xfrm>
          <a:prstGeom prst="rect">
            <a:avLst/>
          </a:prstGeom>
        </p:spPr>
      </p:pic>
      <p:pic>
        <p:nvPicPr>
          <p:cNvPr id="6" name="Рисунок 5" descr="s120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928670"/>
            <a:ext cx="1440000" cy="1082400"/>
          </a:xfrm>
          <a:prstGeom prst="rect">
            <a:avLst/>
          </a:prstGeom>
        </p:spPr>
      </p:pic>
      <p:pic>
        <p:nvPicPr>
          <p:cNvPr id="7" name="Рисунок 6" descr="s120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00892" y="857232"/>
            <a:ext cx="1440000" cy="1082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0034" y="21431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Сколько елочек зеленых,</a:t>
            </a:r>
          </a:p>
          <a:p>
            <a:r>
              <a:rPr lang="ru-RU" b="1" dirty="0" smtClean="0"/>
              <a:t>Столько выполним наклонов.</a:t>
            </a:r>
            <a:endParaRPr lang="ru-RU" b="1" dirty="0"/>
          </a:p>
        </p:txBody>
      </p:sp>
      <p:pic>
        <p:nvPicPr>
          <p:cNvPr id="9" name="Рисунок 8" descr="12fc5667b8740c62637da424fea2eaa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2357430"/>
            <a:ext cx="1165292" cy="1493964"/>
          </a:xfrm>
          <a:prstGeom prst="rect">
            <a:avLst/>
          </a:prstGeom>
        </p:spPr>
      </p:pic>
      <p:pic>
        <p:nvPicPr>
          <p:cNvPr id="10" name="Рисунок 9" descr="12fc5667b8740c62637da424fea2eaa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2357430"/>
            <a:ext cx="1165292" cy="1493964"/>
          </a:xfrm>
          <a:prstGeom prst="rect">
            <a:avLst/>
          </a:prstGeom>
        </p:spPr>
      </p:pic>
      <p:pic>
        <p:nvPicPr>
          <p:cNvPr id="11" name="Рисунок 10" descr="12fc5667b8740c62637da424fea2eaa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2357430"/>
            <a:ext cx="1165292" cy="1493964"/>
          </a:xfrm>
          <a:prstGeom prst="rect">
            <a:avLst/>
          </a:prstGeom>
        </p:spPr>
      </p:pic>
      <p:pic>
        <p:nvPicPr>
          <p:cNvPr id="12" name="Рисунок 11" descr="12fc5667b8740c62637da424fea2eaa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5272" y="2357430"/>
            <a:ext cx="1165292" cy="149396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42910" y="3786190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Сколько точек будет в круге,</a:t>
            </a:r>
          </a:p>
          <a:p>
            <a:r>
              <a:rPr lang="ru-RU" b="1" dirty="0" smtClean="0"/>
              <a:t>Столько раз поднимем руки.</a:t>
            </a:r>
            <a:endParaRPr lang="ru-RU" b="1" dirty="0"/>
          </a:p>
        </p:txBody>
      </p:sp>
      <p:sp>
        <p:nvSpPr>
          <p:cNvPr id="14" name="Овал 13"/>
          <p:cNvSpPr/>
          <p:nvPr/>
        </p:nvSpPr>
        <p:spPr>
          <a:xfrm>
            <a:off x="714348" y="4500570"/>
            <a:ext cx="1928826" cy="192882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785918" y="4929198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71670" y="5429264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85852" y="5072074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214414" y="5643578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480" y="5929330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4643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Сколько палочек до точки,</a:t>
            </a:r>
          </a:p>
          <a:p>
            <a:r>
              <a:rPr lang="ru-RU" b="1" dirty="0" smtClean="0"/>
              <a:t>Столько встанем на носочки.</a:t>
            </a:r>
            <a:endParaRPr lang="ru-RU" b="1" dirty="0"/>
          </a:p>
        </p:txBody>
      </p:sp>
      <p:sp>
        <p:nvSpPr>
          <p:cNvPr id="21" name="Овал 20"/>
          <p:cNvSpPr/>
          <p:nvPr/>
        </p:nvSpPr>
        <p:spPr>
          <a:xfrm>
            <a:off x="6500826" y="5857892"/>
            <a:ext cx="142876" cy="1428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465637" y="5892817"/>
            <a:ext cx="642942" cy="1588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965703" y="5892817"/>
            <a:ext cx="642942" cy="1588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37207" y="5892817"/>
            <a:ext cx="642942" cy="1588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857232"/>
            <a:ext cx="7768306" cy="46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42852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Игра «Посмотри и сравни»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Найдите отличия между двумя картинками, закрась столько же кружков.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50070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Сколько отличий ты нашел? (4) Назови их</a:t>
            </a:r>
            <a:r>
              <a:rPr lang="ru-RU" i="1" dirty="0" smtClean="0"/>
              <a:t>! (слева солнышко, а справа тучка, слева птичка на земле, а справа летает, слева дерево с листочками, а справа без листочков, слева цветы без листьев, а справа с листьями) </a:t>
            </a:r>
          </a:p>
          <a:p>
            <a:pPr>
              <a:buFontTx/>
              <a:buChar char="-"/>
            </a:pPr>
            <a:r>
              <a:rPr lang="ru-RU" b="1" dirty="0" smtClean="0"/>
              <a:t>Сколько кружков нужно закрасить? (4) </a:t>
            </a:r>
            <a:r>
              <a:rPr lang="ru-RU" i="1" dirty="0" smtClean="0"/>
              <a:t>(Выполнить задание в тетради.)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2"/>
          <p:cNvGrpSpPr/>
          <p:nvPr/>
        </p:nvGrpSpPr>
        <p:grpSpPr>
          <a:xfrm>
            <a:off x="4500562" y="1928802"/>
            <a:ext cx="1071570" cy="4643470"/>
            <a:chOff x="2000232" y="642918"/>
            <a:chExt cx="1071570" cy="4643470"/>
          </a:xfrm>
        </p:grpSpPr>
        <p:pic>
          <p:nvPicPr>
            <p:cNvPr id="2" name="Рисунок 1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3"/>
          <p:cNvGrpSpPr/>
          <p:nvPr/>
        </p:nvGrpSpPr>
        <p:grpSpPr>
          <a:xfrm>
            <a:off x="7858148" y="1928802"/>
            <a:ext cx="1071570" cy="4643470"/>
            <a:chOff x="3071802" y="642918"/>
            <a:chExt cx="1071570" cy="4643470"/>
          </a:xfrm>
        </p:grpSpPr>
        <p:pic>
          <p:nvPicPr>
            <p:cNvPr id="3" name="Рисунок 2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4"/>
          <p:cNvGrpSpPr/>
          <p:nvPr/>
        </p:nvGrpSpPr>
        <p:grpSpPr>
          <a:xfrm>
            <a:off x="5572132" y="1928802"/>
            <a:ext cx="1144800" cy="4643470"/>
            <a:chOff x="4143372" y="642918"/>
            <a:chExt cx="1144800" cy="4643470"/>
          </a:xfrm>
        </p:grpSpPr>
        <p:pic>
          <p:nvPicPr>
            <p:cNvPr id="4" name="Рисунок 3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5"/>
          <p:cNvGrpSpPr/>
          <p:nvPr/>
        </p:nvGrpSpPr>
        <p:grpSpPr>
          <a:xfrm>
            <a:off x="3428992" y="1928802"/>
            <a:ext cx="1071570" cy="4643470"/>
            <a:chOff x="5286380" y="642918"/>
            <a:chExt cx="1071570" cy="4643470"/>
          </a:xfrm>
        </p:grpSpPr>
        <p:pic>
          <p:nvPicPr>
            <p:cNvPr id="7" name="Рисунок 6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6"/>
          <p:cNvGrpSpPr/>
          <p:nvPr/>
        </p:nvGrpSpPr>
        <p:grpSpPr>
          <a:xfrm>
            <a:off x="6715140" y="1928802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8596" y="500042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Игра  «МАТЕМАТИЧЕСКИЙ ПАЗЛ»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(Собрать картинку, щелкая по цифрам  в правильной последовательности.)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5572132" y="1928802"/>
            <a:ext cx="1144800" cy="4643470"/>
            <a:chOff x="4143372" y="642918"/>
            <a:chExt cx="1144800" cy="4643470"/>
          </a:xfrm>
        </p:grpSpPr>
        <p:pic>
          <p:nvPicPr>
            <p:cNvPr id="4" name="Рисунок 3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5"/>
          <p:cNvGrpSpPr/>
          <p:nvPr/>
        </p:nvGrpSpPr>
        <p:grpSpPr>
          <a:xfrm>
            <a:off x="3428992" y="1928802"/>
            <a:ext cx="1071570" cy="4643470"/>
            <a:chOff x="5286380" y="642918"/>
            <a:chExt cx="1071570" cy="4643470"/>
          </a:xfrm>
        </p:grpSpPr>
        <p:pic>
          <p:nvPicPr>
            <p:cNvPr id="7" name="Рисунок 6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6715140" y="1928802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16"/>
          <p:cNvGrpSpPr/>
          <p:nvPr/>
        </p:nvGrpSpPr>
        <p:grpSpPr>
          <a:xfrm>
            <a:off x="571472" y="428604"/>
            <a:ext cx="1071570" cy="4643470"/>
            <a:chOff x="2000232" y="642918"/>
            <a:chExt cx="1071570" cy="4643470"/>
          </a:xfrm>
        </p:grpSpPr>
        <p:pic>
          <p:nvPicPr>
            <p:cNvPr id="18" name="Рисунок 17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3"/>
          <p:cNvGrpSpPr/>
          <p:nvPr/>
        </p:nvGrpSpPr>
        <p:grpSpPr>
          <a:xfrm>
            <a:off x="7858148" y="1928802"/>
            <a:ext cx="1071570" cy="4643470"/>
            <a:chOff x="3071802" y="642918"/>
            <a:chExt cx="1071570" cy="4643470"/>
          </a:xfrm>
        </p:grpSpPr>
        <p:pic>
          <p:nvPicPr>
            <p:cNvPr id="22" name="Рисунок 21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23" name="Прямоугольник 22">
              <a:hlinkClick r:id="" action="ppaction://hlinkshowjump?jump=nextslide"/>
            </p:cNvPr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5572132" y="1928802"/>
            <a:ext cx="1144800" cy="4643470"/>
            <a:chOff x="4143372" y="642918"/>
            <a:chExt cx="1144800" cy="4643470"/>
          </a:xfrm>
        </p:grpSpPr>
        <p:pic>
          <p:nvPicPr>
            <p:cNvPr id="4" name="Рисунок 3" descr="img5_11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4143372" y="642918"/>
              <a:ext cx="1143008" cy="3955078"/>
            </a:xfrm>
            <a:prstGeom prst="rect">
              <a:avLst/>
            </a:prstGeom>
          </p:spPr>
        </p:pic>
        <p:sp>
          <p:nvSpPr>
            <p:cNvPr id="10" name="Прямоугольник 9">
              <a:hlinkClick r:id="" action="ppaction://hlinkshowjump?jump=nextslide"/>
            </p:cNvPr>
            <p:cNvSpPr/>
            <p:nvPr/>
          </p:nvSpPr>
          <p:spPr>
            <a:xfrm>
              <a:off x="4143372" y="4572008"/>
              <a:ext cx="114480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3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5"/>
          <p:cNvGrpSpPr/>
          <p:nvPr/>
        </p:nvGrpSpPr>
        <p:grpSpPr>
          <a:xfrm>
            <a:off x="3428992" y="1928802"/>
            <a:ext cx="1071570" cy="4643470"/>
            <a:chOff x="5286380" y="642918"/>
            <a:chExt cx="1071570" cy="4643470"/>
          </a:xfrm>
        </p:grpSpPr>
        <p:pic>
          <p:nvPicPr>
            <p:cNvPr id="7" name="Рисунок 6" descr="img5_118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5286380" y="642918"/>
              <a:ext cx="1056926" cy="395507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28638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4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6715140" y="1928802"/>
            <a:ext cx="1143008" cy="4643470"/>
            <a:chOff x="6286512" y="642918"/>
            <a:chExt cx="1143008" cy="4643470"/>
          </a:xfrm>
        </p:grpSpPr>
        <p:pic>
          <p:nvPicPr>
            <p:cNvPr id="5" name="Рисунок 4" descr="img5_118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6286512" y="642918"/>
              <a:ext cx="1143008" cy="3955078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357950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5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16"/>
          <p:cNvGrpSpPr/>
          <p:nvPr/>
        </p:nvGrpSpPr>
        <p:grpSpPr>
          <a:xfrm>
            <a:off x="571472" y="428604"/>
            <a:ext cx="1071570" cy="4643470"/>
            <a:chOff x="2000232" y="642918"/>
            <a:chExt cx="1071570" cy="4643470"/>
          </a:xfrm>
        </p:grpSpPr>
        <p:pic>
          <p:nvPicPr>
            <p:cNvPr id="18" name="Рисунок 17" descr="img5_118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2000232" y="642918"/>
              <a:ext cx="1071570" cy="395507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200023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1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6"/>
          <p:cNvGrpSpPr/>
          <p:nvPr/>
        </p:nvGrpSpPr>
        <p:grpSpPr>
          <a:xfrm>
            <a:off x="1643042" y="428604"/>
            <a:ext cx="1071570" cy="4643470"/>
            <a:chOff x="3071802" y="642918"/>
            <a:chExt cx="1071570" cy="4643470"/>
          </a:xfrm>
        </p:grpSpPr>
        <p:pic>
          <p:nvPicPr>
            <p:cNvPr id="20" name="Рисунок 19" descr="img5_118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3071802" y="642918"/>
              <a:ext cx="1071570" cy="3955078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3071802" y="4572008"/>
              <a:ext cx="1071570" cy="7143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2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466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NIKOS</dc:creator>
  <cp:lastModifiedBy>Воспитатель</cp:lastModifiedBy>
  <cp:revision>20</cp:revision>
  <dcterms:created xsi:type="dcterms:W3CDTF">2020-04-06T15:19:11Z</dcterms:created>
  <dcterms:modified xsi:type="dcterms:W3CDTF">2020-06-02T14:18:38Z</dcterms:modified>
</cp:coreProperties>
</file>