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306" autoAdjust="0"/>
    <p:restoredTop sz="94660"/>
  </p:normalViewPr>
  <p:slideViewPr>
    <p:cSldViewPr>
      <p:cViewPr>
        <p:scale>
          <a:sx n="50" d="100"/>
          <a:sy n="50" d="100"/>
        </p:scale>
        <p:origin x="-105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35071"/>
            <a:ext cx="7772400" cy="1470025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3600" b="0" i="0" kern="1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0846"/>
            <a:ext cx="6400800" cy="1752600"/>
          </a:xfrm>
        </p:spPr>
        <p:txBody>
          <a:bodyPr/>
          <a:lstStyle>
            <a:lvl1pPr marL="0" indent="0" algn="ctr">
              <a:buNone/>
              <a:defRPr lang="en-US" sz="2400" kern="1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kern="1200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221F-4F0C-4847-81B7-D3ABAE3EE078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2221F-4F0C-4847-81B7-D3ABAE3EE078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531BD-92F3-4EE2-A724-E9EC5C4D8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3600" b="0" i="0" kern="1200" dirty="0" smtClean="0">
          <a:solidFill>
            <a:schemeClr val="accent5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80928"/>
            <a:ext cx="7000632" cy="3710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32" y="722"/>
            <a:ext cx="9144000" cy="3489821"/>
          </a:xfrm>
        </p:spPr>
        <p:txBody>
          <a:bodyPr>
            <a:noAutofit/>
          </a:bodyPr>
          <a:lstStyle/>
          <a:p>
            <a:r>
              <a:rPr lang="ru-RU" sz="8800" dirty="0" smtClean="0">
                <a:latin typeface="+mj-lt"/>
              </a:rPr>
              <a:t>Развитие мелкой моторики.</a:t>
            </a:r>
            <a:endParaRPr lang="ru-RU" sz="88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0" y="4423420"/>
            <a:ext cx="3318276" cy="2176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384502" y="114469"/>
            <a:ext cx="3618964" cy="351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84" y="3892031"/>
            <a:ext cx="38354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3644" y="114469"/>
            <a:ext cx="3387144" cy="3057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293" y="2082684"/>
            <a:ext cx="266319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4569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2343" b="99854" l="3150" r="96378"/>
                    </a14:imgEffect>
                    <a14:imgEffect>
                      <a14:artisticCrisscrossEtching trans="4000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12" y="176212"/>
            <a:ext cx="6048375" cy="6505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85752" y="188640"/>
            <a:ext cx="857252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sz="2400" dirty="0" smtClean="0"/>
              <a:t>        </a:t>
            </a:r>
            <a:r>
              <a:rPr lang="ru-RU" sz="2800" b="1" dirty="0" smtClean="0"/>
              <a:t>Мелкая </a:t>
            </a:r>
            <a:r>
              <a:rPr lang="ru-RU" sz="2800" b="1" dirty="0"/>
              <a:t>моторика </a:t>
            </a:r>
            <a:r>
              <a:rPr lang="ru-RU" sz="2400" dirty="0"/>
              <a:t>– это тонкие произвольные движения пальцев рук.</a:t>
            </a:r>
          </a:p>
          <a:p>
            <a:r>
              <a:rPr lang="ru-RU" sz="2400" dirty="0"/>
              <a:t>        На кончиках пальцев расположены нервные окончания, которые способствуют передаче огромного количества сигналов в мозговой центр, а это влияет на развитие ребёнка в целом.         </a:t>
            </a:r>
          </a:p>
          <a:p>
            <a:r>
              <a:rPr lang="ru-RU" sz="2400" dirty="0"/>
              <a:t>      Процессу совершенствования мелкой моторики необходимо уделять немалое внимание. Ведь от того, насколько ловкими и проворными   станут его пальчики, зависят его будущие успехи в обучении, а в особенности при выполнении письменных работ.</a:t>
            </a:r>
          </a:p>
          <a:p>
            <a:r>
              <a:rPr lang="ru-RU" sz="2400" dirty="0"/>
              <a:t>       Развитие навыков мелкой моторики является источником ускоренного совершенствования речи, мышления и психического развития.</a:t>
            </a:r>
          </a:p>
          <a:p>
            <a:r>
              <a:rPr lang="ru-RU" sz="2400" dirty="0" smtClean="0"/>
              <a:t>       Работу </a:t>
            </a:r>
            <a:r>
              <a:rPr lang="ru-RU" sz="2400" dirty="0"/>
              <a:t>по развитию движений пальцев и кисти рук следует проводить систематически и </a:t>
            </a:r>
            <a:r>
              <a:rPr lang="ru-RU" sz="2400" dirty="0" smtClean="0"/>
              <a:t>ежедневно</a:t>
            </a:r>
            <a:r>
              <a:rPr lang="ru-RU" sz="2400" dirty="0" smtClean="0"/>
              <a:t>.</a:t>
            </a:r>
            <a:r>
              <a:rPr lang="ru-RU" sz="2400" dirty="0" smtClean="0"/>
              <a:t> </a:t>
            </a:r>
            <a:r>
              <a:rPr lang="ru-RU" sz="2400" dirty="0"/>
              <a:t>П</a:t>
            </a:r>
            <a:r>
              <a:rPr lang="ru-RU" sz="2400" dirty="0" smtClean="0"/>
              <a:t>редставим </a:t>
            </a:r>
            <a:r>
              <a:rPr lang="ru-RU" sz="2400" dirty="0"/>
              <a:t>вашему вниманию различные упражнения, которые можно выполнять с ребёнком дома.</a:t>
            </a:r>
          </a:p>
        </p:txBody>
      </p:sp>
    </p:spTree>
    <p:extLst>
      <p:ext uri="{BB962C8B-B14F-4D97-AF65-F5344CB8AC3E}">
        <p14:creationId xmlns="" xmlns:p14="http://schemas.microsoft.com/office/powerpoint/2010/main" val="3462523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4087132"/>
            <a:ext cx="2664296" cy="2770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76" y="392741"/>
            <a:ext cx="807246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Пассивная гимнастика для пальцев рук.</a:t>
            </a:r>
          </a:p>
          <a:p>
            <a:r>
              <a:rPr lang="ru-RU" sz="2400" dirty="0"/>
              <a:t>1.Рука ребенка лежит на столе ладошкой вниз. Фиксируя одной рукой руку малыша, другой рукой взрослый приподнимает вверх поочередно каждый пальчик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/>
              <a:t>2.Рука ребенка лежит на столе ладошкой вверх. Придерживая ее, взрослый поочередно сгибает пальцы ребенка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/>
              <a:t>3.Рука ребенка согнута в локте, локоть опирается на стол. Фиксируя ручку малыша одной рукой, другой рукой взрослый производит поочередное круговое движение пальцев руки ребенка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01963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68" y="2901787"/>
            <a:ext cx="5572164" cy="3956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5752" y="0"/>
            <a:ext cx="850109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Активная пальчиковая гимнастика.</a:t>
            </a:r>
            <a:r>
              <a:rPr lang="ru-RU" sz="2400" dirty="0"/>
              <a:t>	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</a:t>
            </a:r>
            <a:r>
              <a:rPr lang="ru-RU" sz="2400" b="1" i="1" dirty="0" smtClean="0"/>
              <a:t>Домик </a:t>
            </a:r>
            <a:endParaRPr lang="ru-RU" sz="2400" b="1" i="1" dirty="0"/>
          </a:p>
          <a:p>
            <a:r>
              <a:rPr lang="ru-RU" sz="2400" i="1" dirty="0"/>
              <a:t>Дом стоит с трубой и крышей,</a:t>
            </a:r>
          </a:p>
          <a:p>
            <a:r>
              <a:rPr lang="ru-RU" sz="2400" i="1" dirty="0" smtClean="0"/>
              <a:t>На </a:t>
            </a:r>
            <a:r>
              <a:rPr lang="ru-RU" sz="2400" i="1" dirty="0"/>
              <a:t>балкон гулять я вышел.</a:t>
            </a:r>
          </a:p>
          <a:p>
            <a:r>
              <a:rPr lang="ru-RU" sz="2400" dirty="0"/>
              <a:t>Ладони направлены под углом, кончики пальцев соприкасаются; средний палец правой руки поднят вверх, кончики мизинцев касаются друг друга, выполняя прямую линию (труба, балкон</a:t>
            </a:r>
            <a:r>
              <a:rPr lang="ru-RU" sz="2400" dirty="0" smtClean="0"/>
              <a:t>).</a:t>
            </a:r>
          </a:p>
          <a:p>
            <a:r>
              <a:rPr lang="ru-RU" sz="2400" b="1" i="1" dirty="0" smtClean="0"/>
              <a:t> </a:t>
            </a:r>
            <a:r>
              <a:rPr lang="ru-RU" sz="2400" b="1" i="1" dirty="0" smtClean="0"/>
              <a:t>            </a:t>
            </a:r>
            <a:r>
              <a:rPr lang="ru-RU" sz="2400" b="1" i="1" dirty="0" smtClean="0"/>
              <a:t>Очки</a:t>
            </a:r>
            <a:endParaRPr lang="ru-RU" sz="2400" b="1" i="1" dirty="0"/>
          </a:p>
          <a:p>
            <a:r>
              <a:rPr lang="ru-RU" sz="2400" i="1" dirty="0"/>
              <a:t>Бабушка очки надела</a:t>
            </a:r>
          </a:p>
          <a:p>
            <a:r>
              <a:rPr lang="ru-RU" sz="2400" i="1" dirty="0" smtClean="0"/>
              <a:t>И </a:t>
            </a:r>
            <a:r>
              <a:rPr lang="ru-RU" sz="2400" i="1" dirty="0"/>
              <a:t>внучонка разглядела.</a:t>
            </a:r>
          </a:p>
          <a:p>
            <a:r>
              <a:rPr lang="ru-RU" sz="2400" dirty="0"/>
              <a:t>Большой палец правой и левой руки вместе с остальными образуют колечко. Колечки поднести к глазам</a:t>
            </a:r>
          </a:p>
          <a:p>
            <a:r>
              <a:rPr lang="ru-RU" sz="2400" b="1" i="1" dirty="0" smtClean="0"/>
              <a:t>          Лодка </a:t>
            </a:r>
            <a:endParaRPr lang="ru-RU" sz="2400" b="1" i="1" dirty="0"/>
          </a:p>
          <a:p>
            <a:r>
              <a:rPr lang="ru-RU" sz="2400" i="1" dirty="0"/>
              <a:t>Лодочка плывет по речке,</a:t>
            </a:r>
          </a:p>
          <a:p>
            <a:r>
              <a:rPr lang="ru-RU" sz="2400" i="1" dirty="0" smtClean="0"/>
              <a:t>Оставляя </a:t>
            </a:r>
            <a:r>
              <a:rPr lang="ru-RU" sz="2400" i="1" dirty="0"/>
              <a:t>на воде колечки.</a:t>
            </a:r>
          </a:p>
          <a:p>
            <a:r>
              <a:rPr lang="ru-RU" sz="2400" dirty="0"/>
              <a:t>Обе ладони поставлены на ребро, большие пальцы прижаты к ладоням (как ковшик</a:t>
            </a:r>
            <a:r>
              <a:rPr lang="ru-RU" sz="2400" dirty="0" smtClean="0"/>
              <a:t>).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669134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4280"/>
            <a:ext cx="3033228" cy="2426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968" y="3429000"/>
            <a:ext cx="4291682" cy="3215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95536" y="908720"/>
            <a:ext cx="59046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Эта </a:t>
            </a:r>
            <a:r>
              <a:rPr lang="ru-RU" sz="2400" dirty="0"/>
              <a:t>игра </a:t>
            </a:r>
            <a:r>
              <a:rPr lang="ru-RU" sz="2400" dirty="0" smtClean="0"/>
              <a:t>доступна </a:t>
            </a:r>
            <a:r>
              <a:rPr lang="ru-RU" sz="2400" dirty="0"/>
              <a:t>совсем маленьким деткам. Надо сделать несколько небольших мешочков из плотной ткани. В них насыпаем разные крупы: гречку, горох, фасоль, пшено. Главное, чтобы мешочек не порвался. Под присмотром взрослого даётся такой мешочек малышу. Он ощупывает его, мнёт. Разные крупы дают разные ощущения.</a:t>
            </a:r>
          </a:p>
          <a:p>
            <a:endParaRPr lang="ru-RU" sz="2400" dirty="0"/>
          </a:p>
          <a:p>
            <a:r>
              <a:rPr lang="ru-RU" sz="2400" dirty="0"/>
              <a:t>С детками постарше можно уже пытаться угадать, что за зёрна внутри.</a:t>
            </a:r>
          </a:p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37926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Мешочки с крупами.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1725164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4176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Рисуем пальцами.</a:t>
            </a:r>
          </a:p>
          <a:p>
            <a:pPr algn="ctr"/>
            <a:endParaRPr lang="ru-RU" sz="1100" dirty="0" smtClean="0"/>
          </a:p>
          <a:p>
            <a:r>
              <a:rPr lang="ru-RU" sz="2400" dirty="0" smtClean="0"/>
              <a:t>На </a:t>
            </a:r>
            <a:r>
              <a:rPr lang="ru-RU" sz="2400" dirty="0"/>
              <a:t>поднос насыпать слой </a:t>
            </a:r>
            <a:r>
              <a:rPr lang="ru-RU" sz="2400" dirty="0" smtClean="0"/>
              <a:t>манки или песка </a:t>
            </a:r>
            <a:r>
              <a:rPr lang="ru-RU" sz="2400" dirty="0"/>
              <a:t>и попробовать пальцем нарисовать что-нибудь.</a:t>
            </a:r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12909"/>
            <a:ext cx="6075040" cy="4050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87755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2306">
            <a:off x="4128141" y="4070003"/>
            <a:ext cx="4844008" cy="26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245839"/>
            <a:ext cx="61206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Игры с прищепками.</a:t>
            </a:r>
          </a:p>
          <a:p>
            <a:r>
              <a:rPr lang="ru-RU" sz="2400" dirty="0" smtClean="0"/>
              <a:t>Для этой игры понадобятся прищепки разных цветов и не слишком тугие, вырезанные из картона шаблоны тучки, елочки, ёжика. С помощью прищепок ребёнок может сделать иголки для еда, лучики для солнца, крылья для птицы и </a:t>
            </a:r>
            <a:r>
              <a:rPr lang="ru-RU" sz="2400" dirty="0"/>
              <a:t>т.д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pPr algn="ctr"/>
            <a:r>
              <a:rPr lang="ru-RU" sz="2400" b="1" dirty="0" smtClean="0"/>
              <a:t>Бусы из макарон.</a:t>
            </a:r>
          </a:p>
          <a:p>
            <a:r>
              <a:rPr lang="ru-RU" sz="2400" dirty="0" smtClean="0"/>
              <a:t>Понадобятся макароны разных размеров, но с широкими отверстиями и шнурок.</a:t>
            </a:r>
          </a:p>
          <a:p>
            <a:r>
              <a:rPr lang="ru-RU" sz="2400" dirty="0" smtClean="0"/>
              <a:t>Задача ребенка – сделать бусы для мамы, нанизав макароны на шнурок. Для привлечения интереса или усложнения задания макароны можно предварительно раскрасить.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5839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66599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A06519"/>
              </a:clrFrom>
              <a:clrTo>
                <a:srgbClr val="A06519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270" y="188640"/>
            <a:ext cx="4415730" cy="3311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79" y="4469396"/>
            <a:ext cx="3810000" cy="2245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18211" y="332656"/>
            <a:ext cx="54779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Лепка.</a:t>
            </a:r>
          </a:p>
          <a:p>
            <a:r>
              <a:rPr lang="ru-RU" sz="2400" dirty="0"/>
              <a:t>С детьми можно лепить из пластилина, солёного теста. Солёное тесто больше подходит для первого знакомства с лепкой. Оно мягче и безопаснее пластилина. Можно приготовить его в домашних </a:t>
            </a:r>
            <a:r>
              <a:rPr lang="ru-RU" sz="2400" dirty="0" smtClean="0"/>
              <a:t>условиях. </a:t>
            </a:r>
            <a:r>
              <a:rPr lang="ru-RU" sz="2400" dirty="0"/>
              <a:t>Первое, что показываем ребёнку – это то, как тесто мнётся, меняет форму, как отщипывать кусочек, скатывать колбаску, втыкать разные мелочи в него.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658364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419" y="2214554"/>
            <a:ext cx="5037641" cy="4150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23528" y="404664"/>
            <a:ext cx="56886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Пуговицы.</a:t>
            </a:r>
          </a:p>
          <a:p>
            <a:r>
              <a:rPr lang="ru-RU" sz="2400" dirty="0" smtClean="0"/>
              <a:t>Множество игр можно придумать с пуговицами. Крепко пришейте пуговицы разных цветов и размеров на кусочек ткани. Можно давать задания отыскать одинаковые пуговицы, показать самую большую и самую маленькую, отыскать пуговицы одного цвета и т.д. Также можно вырезать из несыпучей ткани разноцветные цветочки и проделать в них отверстия – петельки. Ребенок должен будет пристегивать цветочки к пуговицам соответствующего цвета, нашитым на зеленую «полянку».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260214599"/>
      </p:ext>
    </p:extLst>
  </p:cSld>
  <p:clrMapOvr>
    <a:masterClrMapping/>
  </p:clrMapOvr>
</p:sld>
</file>

<file path=ppt/theme/theme1.xml><?xml version="1.0" encoding="utf-8"?>
<a:theme xmlns:a="http://schemas.openxmlformats.org/drawingml/2006/main" name="MSC_MS_RU_RU_01_NY_FrostSnowfalkes_2007v_Russia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A03D9D-1A7C-4E82-89E1-AD4A2CA13F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MSC_MS_RU_RU_01_NY_FrostSnowfalkes_2007v_Russia</Template>
  <TotalTime>155</TotalTime>
  <Words>514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MSC_MS_RU_RU_01_NY_FrostSnowfalkes_2007v_Russia</vt:lpstr>
      <vt:lpstr>Развитие мелкой моторики.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моторики.</dc:title>
  <dc:subject>Шаблон оформления</dc:subject>
  <dc:creator>Любовь Бобичева</dc:creator>
  <dc:description>Корпорация Майкрософт
Шаблон оформления</dc:description>
  <cp:lastModifiedBy>Наталья</cp:lastModifiedBy>
  <cp:revision>15</cp:revision>
  <dcterms:created xsi:type="dcterms:W3CDTF">2014-09-16T11:43:36Z</dcterms:created>
  <dcterms:modified xsi:type="dcterms:W3CDTF">2016-04-12T14:16:32Z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TC103899579990</vt:lpwstr>
  </property>
</Properties>
</file>