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87" r:id="rId12"/>
    <p:sldId id="278" r:id="rId13"/>
    <p:sldId id="279" r:id="rId14"/>
    <p:sldId id="285" r:id="rId15"/>
    <p:sldId id="28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8A0000"/>
    <a:srgbClr val="FF8B8B"/>
    <a:srgbClr val="B07BD7"/>
    <a:srgbClr val="D1B2E8"/>
    <a:srgbClr val="C39BE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26.02.2023</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26.02.2023</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26.02.2023</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26.02.2023</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26.02.2023</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26.02.2023</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26.02.2023</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26.02.2023</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26.02.2023</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26.02.2023</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AAB0FB88-89EF-48B3-9F31-6F9283428A0C}" type="datetimeFigureOut">
              <a:rPr lang="ru-RU" smtClean="0"/>
              <a:pPr/>
              <a:t>26.02.2023</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05A1AF47-FB13-4940-AE59-8A568997388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
          <p:cNvGrpSpPr/>
          <p:nvPr/>
        </p:nvGrpSpPr>
        <p:grpSpPr>
          <a:xfrm>
            <a:off x="1142976" y="2"/>
            <a:ext cx="7715304" cy="6809892"/>
            <a:chOff x="1115616" y="3557951"/>
            <a:chExt cx="7165477" cy="3242208"/>
          </a:xfrm>
        </p:grpSpPr>
        <p:sp>
          <p:nvSpPr>
            <p:cNvPr id="5" name="Прямоугольник 4"/>
            <p:cNvSpPr/>
            <p:nvPr/>
          </p:nvSpPr>
          <p:spPr>
            <a:xfrm>
              <a:off x="1115616" y="3557951"/>
              <a:ext cx="7165477" cy="1333453"/>
            </a:xfrm>
            <a:prstGeom prst="rect">
              <a:avLst/>
            </a:prstGeom>
            <a:noFill/>
          </p:spPr>
          <p:txBody>
            <a:bodyPr wrap="square">
              <a:spAutoFit/>
            </a:bodyPr>
            <a:lstStyle/>
            <a:p>
              <a:pPr algn="ctr">
                <a:defRPr/>
              </a:pPr>
              <a:r>
                <a:rPr lang="ru-RU" sz="8000" b="1" dirty="0" smtClean="0">
                  <a:ln w="19050">
                    <a:solidFill>
                      <a:prstClr val="white"/>
                    </a:solidFill>
                    <a:prstDash val="solid"/>
                  </a:ln>
                  <a:effectLst>
                    <a:outerShdw blurRad="50000" dist="50800" dir="7500000" algn="tl">
                      <a:srgbClr val="000000">
                        <a:shade val="5000"/>
                        <a:alpha val="35000"/>
                      </a:srgbClr>
                    </a:outerShdw>
                  </a:effectLst>
                  <a:latin typeface="Monotype Corsiva" pitchFamily="66" charset="0"/>
                </a:rPr>
                <a:t>       </a:t>
              </a:r>
              <a:r>
                <a:rPr lang="ru-RU" sz="4800" b="1" dirty="0" smtClean="0">
                  <a:ln w="19050">
                    <a:solidFill>
                      <a:prstClr val="white"/>
                    </a:solidFill>
                    <a:prstDash val="solid"/>
                  </a:ln>
                  <a:solidFill>
                    <a:srgbClr val="0000FF"/>
                  </a:solidFill>
                  <a:effectLst>
                    <a:outerShdw blurRad="50000" dist="50800" dir="7500000" algn="tl">
                      <a:srgbClr val="000000">
                        <a:shade val="5000"/>
                        <a:alpha val="35000"/>
                      </a:srgbClr>
                    </a:outerShdw>
                  </a:effectLst>
                  <a:latin typeface="Monotype Corsiva" pitchFamily="66" charset="0"/>
                </a:rPr>
                <a:t>«Роль театрализованной     </a:t>
              </a:r>
            </a:p>
            <a:p>
              <a:pPr algn="ctr">
                <a:defRPr/>
              </a:pPr>
              <a:r>
                <a:rPr lang="ru-RU" sz="4800" b="1" dirty="0" smtClean="0">
                  <a:ln w="19050">
                    <a:solidFill>
                      <a:prstClr val="white"/>
                    </a:solidFill>
                    <a:prstDash val="solid"/>
                  </a:ln>
                  <a:solidFill>
                    <a:srgbClr val="0000FF"/>
                  </a:solidFill>
                  <a:effectLst>
                    <a:outerShdw blurRad="50000" dist="50800" dir="7500000" algn="tl">
                      <a:srgbClr val="000000">
                        <a:shade val="5000"/>
                        <a:alpha val="35000"/>
                      </a:srgbClr>
                    </a:outerShdw>
                  </a:effectLst>
                  <a:latin typeface="Monotype Corsiva" pitchFamily="66" charset="0"/>
                </a:rPr>
                <a:t>           сказки в воспитательном</a:t>
              </a:r>
            </a:p>
            <a:p>
              <a:pPr algn="ctr">
                <a:defRPr/>
              </a:pPr>
              <a:r>
                <a:rPr lang="ru-RU" sz="4800" b="1" dirty="0" smtClean="0">
                  <a:ln w="19050">
                    <a:solidFill>
                      <a:prstClr val="white"/>
                    </a:solidFill>
                    <a:prstDash val="solid"/>
                  </a:ln>
                  <a:solidFill>
                    <a:srgbClr val="0000FF"/>
                  </a:solidFill>
                  <a:effectLst>
                    <a:outerShdw blurRad="50000" dist="50800" dir="7500000" algn="tl">
                      <a:srgbClr val="000000">
                        <a:shade val="5000"/>
                        <a:alpha val="35000"/>
                      </a:srgbClr>
                    </a:outerShdw>
                  </a:effectLst>
                  <a:latin typeface="Monotype Corsiva" pitchFamily="66" charset="0"/>
                </a:rPr>
                <a:t>                                       процессе»</a:t>
              </a:r>
              <a:endParaRPr lang="ru-RU" sz="4800" b="1" dirty="0">
                <a:ln w="19050">
                  <a:solidFill>
                    <a:prstClr val="white"/>
                  </a:solidFill>
                  <a:prstDash val="solid"/>
                </a:ln>
                <a:solidFill>
                  <a:srgbClr val="0000FF"/>
                </a:solidFill>
                <a:effectLst>
                  <a:outerShdw blurRad="50000" dist="50800" dir="7500000" algn="tl">
                    <a:srgbClr val="000000">
                      <a:shade val="5000"/>
                      <a:alpha val="35000"/>
                    </a:srgbClr>
                  </a:outerShdw>
                </a:effectLst>
                <a:latin typeface="Monotype Corsiva" pitchFamily="66" charset="0"/>
              </a:endParaRPr>
            </a:p>
          </p:txBody>
        </p:sp>
        <p:sp>
          <p:nvSpPr>
            <p:cNvPr id="6" name="Прямоугольник 5"/>
            <p:cNvSpPr/>
            <p:nvPr/>
          </p:nvSpPr>
          <p:spPr>
            <a:xfrm>
              <a:off x="4567778" y="6184719"/>
              <a:ext cx="3579562" cy="615440"/>
            </a:xfrm>
            <a:prstGeom prst="rect">
              <a:avLst/>
            </a:prstGeom>
          </p:spPr>
          <p:txBody>
            <a:bodyPr wrap="square">
              <a:spAutoFit/>
            </a:bodyPr>
            <a:lstStyle/>
            <a:p>
              <a:pPr algn="ctr">
                <a:defRPr/>
              </a:pPr>
              <a:r>
                <a:rPr lang="ru-RU" sz="2000" b="1" i="1" dirty="0" err="1" smtClean="0">
                  <a:solidFill>
                    <a:srgbClr val="0000FF"/>
                  </a:solidFill>
                  <a:latin typeface="Times New Roman" pitchFamily="18" charset="0"/>
                  <a:cs typeface="Times New Roman" pitchFamily="18" charset="0"/>
                </a:rPr>
                <a:t>Сингилеева</a:t>
              </a:r>
              <a:r>
                <a:rPr lang="ru-RU" sz="2000" b="1" i="1" dirty="0" smtClean="0">
                  <a:solidFill>
                    <a:srgbClr val="0000FF"/>
                  </a:solidFill>
                  <a:latin typeface="Times New Roman" pitchFamily="18" charset="0"/>
                  <a:cs typeface="Times New Roman" pitchFamily="18" charset="0"/>
                </a:rPr>
                <a:t> Ольга Анатольевна,</a:t>
              </a:r>
            </a:p>
            <a:p>
              <a:pPr algn="ctr">
                <a:defRPr/>
              </a:pPr>
              <a:r>
                <a:rPr lang="ru-RU" sz="2000" b="1" i="1" dirty="0" smtClean="0">
                  <a:solidFill>
                    <a:srgbClr val="0000FF"/>
                  </a:solidFill>
                  <a:latin typeface="Times New Roman" pitchFamily="18" charset="0"/>
                  <a:cs typeface="Times New Roman" pitchFamily="18" charset="0"/>
                </a:rPr>
                <a:t>воспитатель </a:t>
              </a:r>
              <a:r>
                <a:rPr lang="en-US" sz="2000" b="1" i="1" dirty="0" smtClean="0">
                  <a:solidFill>
                    <a:srgbClr val="0000FF"/>
                  </a:solidFill>
                  <a:latin typeface="Times New Roman" pitchFamily="18" charset="0"/>
                  <a:cs typeface="Times New Roman" pitchFamily="18" charset="0"/>
                </a:rPr>
                <a:t>I</a:t>
              </a:r>
              <a:r>
                <a:rPr lang="ru-RU" sz="2000" b="1" i="1" dirty="0" smtClean="0">
                  <a:solidFill>
                    <a:srgbClr val="0000FF"/>
                  </a:solidFill>
                  <a:latin typeface="Times New Roman" pitchFamily="18" charset="0"/>
                  <a:cs typeface="Times New Roman" pitchFamily="18" charset="0"/>
                </a:rPr>
                <a:t> квалификационной категории</a:t>
              </a:r>
            </a:p>
            <a:p>
              <a:pPr algn="ctr">
                <a:defRPr/>
              </a:pPr>
              <a:endParaRPr lang="ru-RU" dirty="0">
                <a:solidFill>
                  <a:schemeClr val="accent6">
                    <a:lumMod val="50000"/>
                  </a:schemeClr>
                </a:solidFill>
              </a:endParaRPr>
            </a:p>
          </p:txBody>
        </p:sp>
      </p:grpSp>
      <p:pic>
        <p:nvPicPr>
          <p:cNvPr id="7" name="Рисунок 6" descr="kurochka-ryaba-stsenariy-dlya-detey-mladshey-gruppy-39244-large.jpg"/>
          <p:cNvPicPr>
            <a:picLocks noChangeAspect="1"/>
          </p:cNvPicPr>
          <p:nvPr/>
        </p:nvPicPr>
        <p:blipFill>
          <a:blip r:embed="rId2" cstate="email"/>
          <a:stretch>
            <a:fillRect/>
          </a:stretch>
        </p:blipFill>
        <p:spPr>
          <a:xfrm>
            <a:off x="1497690" y="2492896"/>
            <a:ext cx="2664296" cy="3769086"/>
          </a:xfrm>
          <a:prstGeom prst="rect">
            <a:avLst/>
          </a:prstGeom>
        </p:spPr>
      </p:pic>
      <p:pic>
        <p:nvPicPr>
          <p:cNvPr id="8" name="Рисунок 7" descr="605028161174730686bd1_b.png"/>
          <p:cNvPicPr>
            <a:picLocks noChangeAspect="1"/>
          </p:cNvPicPr>
          <p:nvPr/>
        </p:nvPicPr>
        <p:blipFill>
          <a:blip r:embed="rId3" cstate="email"/>
          <a:stretch>
            <a:fillRect/>
          </a:stretch>
        </p:blipFill>
        <p:spPr>
          <a:xfrm>
            <a:off x="4283968" y="2636912"/>
            <a:ext cx="3312368" cy="2548525"/>
          </a:xfrm>
          <a:prstGeom prst="rect">
            <a:avLst/>
          </a:prstGeom>
        </p:spPr>
      </p:pic>
      <p:pic>
        <p:nvPicPr>
          <p:cNvPr id="10" name="Рисунок 9" descr="9191787_Skazka_Teremok_244-30.jpg"/>
          <p:cNvPicPr>
            <a:picLocks noChangeAspect="1"/>
          </p:cNvPicPr>
          <p:nvPr/>
        </p:nvPicPr>
        <p:blipFill>
          <a:blip r:embed="rId4" cstate="email"/>
          <a:stretch>
            <a:fillRect/>
          </a:stretch>
        </p:blipFill>
        <p:spPr>
          <a:xfrm>
            <a:off x="1331640" y="404664"/>
            <a:ext cx="1512168" cy="15121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357290" y="314271"/>
            <a:ext cx="742955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II  </a:t>
            </a:r>
            <a:r>
              <a:rPr kumimoji="0" lang="ru-RU" sz="2400" b="1"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этап. Основной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1357290" y="692696"/>
            <a:ext cx="7429552" cy="338554"/>
          </a:xfrm>
          <a:prstGeom prst="rect">
            <a:avLst/>
          </a:prstGeom>
        </p:spPr>
        <p:txBody>
          <a:bodyPr wrap="square">
            <a:spAutoFit/>
          </a:bodyPr>
          <a:lstStyle/>
          <a:p>
            <a:pPr algn="ctr"/>
            <a:r>
              <a:rPr lang="ru-RU" sz="1600" b="1" i="1" dirty="0" smtClean="0">
                <a:latin typeface="Times New Roman" pitchFamily="18" charset="0"/>
                <a:cs typeface="Times New Roman" pitchFamily="18" charset="0"/>
              </a:rPr>
              <a:t>(о</a:t>
            </a:r>
            <a:r>
              <a:rPr lang="ru-RU" sz="1600" b="1" i="1" dirty="0" smtClean="0">
                <a:latin typeface="Times New Roman" pitchFamily="18" charset="0"/>
                <a:cs typeface="Times New Roman" pitchFamily="18" charset="0"/>
              </a:rPr>
              <a:t>бразовательные области)</a:t>
            </a:r>
            <a:endParaRPr lang="ru-RU" sz="1600" dirty="0">
              <a:latin typeface="Times New Roman" pitchFamily="18" charset="0"/>
              <a:cs typeface="Times New Roman" pitchFamily="18" charset="0"/>
            </a:endParaRPr>
          </a:p>
        </p:txBody>
      </p:sp>
      <p:sp>
        <p:nvSpPr>
          <p:cNvPr id="6" name="Прямоугольник 5"/>
          <p:cNvSpPr/>
          <p:nvPr/>
        </p:nvSpPr>
        <p:spPr>
          <a:xfrm>
            <a:off x="2000232" y="3857628"/>
            <a:ext cx="2428892" cy="338554"/>
          </a:xfrm>
          <a:prstGeom prst="rect">
            <a:avLst/>
          </a:prstGeom>
        </p:spPr>
        <p:txBody>
          <a:bodyPr wrap="square">
            <a:spAutoFit/>
          </a:bodyPr>
          <a:lstStyle/>
          <a:p>
            <a:r>
              <a:rPr lang="ru-RU" sz="1600" b="1" i="1" dirty="0" smtClean="0">
                <a:latin typeface="Times New Roman" pitchFamily="18" charset="0"/>
                <a:cs typeface="Times New Roman" pitchFamily="18" charset="0"/>
              </a:rPr>
              <a:t>и</a:t>
            </a:r>
            <a:endParaRPr lang="ru-RU" sz="1600" b="1" i="1" dirty="0">
              <a:latin typeface="Times New Roman" pitchFamily="18" charset="0"/>
              <a:cs typeface="Times New Roman" pitchFamily="18" charset="0"/>
            </a:endParaRPr>
          </a:p>
        </p:txBody>
      </p:sp>
      <p:pic>
        <p:nvPicPr>
          <p:cNvPr id="14" name="Рисунок 13" descr="2022-05-30 08-52-34.JPG"/>
          <p:cNvPicPr>
            <a:picLocks noChangeAspect="1"/>
          </p:cNvPicPr>
          <p:nvPr/>
        </p:nvPicPr>
        <p:blipFill>
          <a:blip r:embed="rId2" cstate="print"/>
          <a:stretch>
            <a:fillRect/>
          </a:stretch>
        </p:blipFill>
        <p:spPr>
          <a:xfrm rot="20868261">
            <a:off x="1506511" y="1513385"/>
            <a:ext cx="1905676" cy="2540901"/>
          </a:xfrm>
          <a:prstGeom prst="rect">
            <a:avLst/>
          </a:prstGeom>
          <a:ln>
            <a:noFill/>
          </a:ln>
          <a:effectLst>
            <a:softEdge rad="112500"/>
          </a:effectLst>
        </p:spPr>
      </p:pic>
      <p:pic>
        <p:nvPicPr>
          <p:cNvPr id="15" name="Рисунок 14" descr="IMG20230220090620_01.jpg"/>
          <p:cNvPicPr>
            <a:picLocks noChangeAspect="1"/>
          </p:cNvPicPr>
          <p:nvPr/>
        </p:nvPicPr>
        <p:blipFill>
          <a:blip r:embed="rId3" cstate="print"/>
          <a:stretch>
            <a:fillRect/>
          </a:stretch>
        </p:blipFill>
        <p:spPr>
          <a:xfrm>
            <a:off x="3849923" y="1464348"/>
            <a:ext cx="1800200" cy="2400267"/>
          </a:xfrm>
          <a:prstGeom prst="rect">
            <a:avLst/>
          </a:prstGeom>
        </p:spPr>
      </p:pic>
      <p:pic>
        <p:nvPicPr>
          <p:cNvPr id="16" name="Рисунок 15" descr="IMG20230220090851_01.jpg"/>
          <p:cNvPicPr>
            <a:picLocks noChangeAspect="1"/>
          </p:cNvPicPr>
          <p:nvPr/>
        </p:nvPicPr>
        <p:blipFill>
          <a:blip r:embed="rId4" cstate="print"/>
          <a:stretch>
            <a:fillRect/>
          </a:stretch>
        </p:blipFill>
        <p:spPr>
          <a:xfrm rot="1258041">
            <a:off x="6440666" y="1405843"/>
            <a:ext cx="2085696" cy="2780928"/>
          </a:xfrm>
          <a:prstGeom prst="rect">
            <a:avLst/>
          </a:prstGeom>
          <a:ln>
            <a:noFill/>
          </a:ln>
          <a:effectLst>
            <a:softEdge rad="112500"/>
          </a:effectLst>
        </p:spPr>
      </p:pic>
      <p:pic>
        <p:nvPicPr>
          <p:cNvPr id="18" name="Рисунок 17" descr="Kolobok.png"/>
          <p:cNvPicPr>
            <a:picLocks noChangeAspect="1"/>
          </p:cNvPicPr>
          <p:nvPr/>
        </p:nvPicPr>
        <p:blipFill>
          <a:blip r:embed="rId5" cstate="email"/>
          <a:stretch>
            <a:fillRect/>
          </a:stretch>
        </p:blipFill>
        <p:spPr>
          <a:xfrm>
            <a:off x="5076056" y="4437112"/>
            <a:ext cx="2591865" cy="2232010"/>
          </a:xfrm>
          <a:prstGeom prst="rect">
            <a:avLst/>
          </a:prstGeom>
        </p:spPr>
      </p:pic>
      <p:pic>
        <p:nvPicPr>
          <p:cNvPr id="19" name="Рисунок 18" descr="IMG20230221155004.jpg"/>
          <p:cNvPicPr>
            <a:picLocks noChangeAspect="1"/>
          </p:cNvPicPr>
          <p:nvPr/>
        </p:nvPicPr>
        <p:blipFill>
          <a:blip r:embed="rId6" cstate="print"/>
          <a:stretch>
            <a:fillRect/>
          </a:stretch>
        </p:blipFill>
        <p:spPr>
          <a:xfrm>
            <a:off x="2627784" y="4005064"/>
            <a:ext cx="1833668" cy="24448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000232" y="3857628"/>
            <a:ext cx="2428892" cy="338554"/>
          </a:xfrm>
          <a:prstGeom prst="rect">
            <a:avLst/>
          </a:prstGeom>
        </p:spPr>
        <p:txBody>
          <a:bodyPr wrap="square">
            <a:spAutoFit/>
          </a:bodyPr>
          <a:lstStyle/>
          <a:p>
            <a:r>
              <a:rPr lang="ru-RU" sz="1600" b="1" i="1" dirty="0" smtClean="0">
                <a:latin typeface="Times New Roman" pitchFamily="18" charset="0"/>
                <a:cs typeface="Times New Roman" pitchFamily="18" charset="0"/>
              </a:rPr>
              <a:t>и</a:t>
            </a:r>
            <a:endParaRPr lang="ru-RU" sz="1600" b="1" i="1" dirty="0">
              <a:latin typeface="Times New Roman" pitchFamily="18" charset="0"/>
              <a:cs typeface="Times New Roman" pitchFamily="18" charset="0"/>
            </a:endParaRPr>
          </a:p>
        </p:txBody>
      </p:sp>
      <p:pic>
        <p:nvPicPr>
          <p:cNvPr id="17" name="Рисунок 16" descr="IMG20230220094004_01.jpg"/>
          <p:cNvPicPr>
            <a:picLocks noChangeAspect="1"/>
          </p:cNvPicPr>
          <p:nvPr/>
        </p:nvPicPr>
        <p:blipFill>
          <a:blip r:embed="rId2" cstate="print"/>
          <a:stretch>
            <a:fillRect/>
          </a:stretch>
        </p:blipFill>
        <p:spPr>
          <a:xfrm rot="20725597">
            <a:off x="1512130" y="483949"/>
            <a:ext cx="2139702" cy="2852936"/>
          </a:xfrm>
          <a:prstGeom prst="rect">
            <a:avLst/>
          </a:prstGeom>
          <a:ln>
            <a:noFill/>
          </a:ln>
          <a:effectLst>
            <a:softEdge rad="112500"/>
          </a:effectLst>
        </p:spPr>
      </p:pic>
      <p:pic>
        <p:nvPicPr>
          <p:cNvPr id="9" name="Рисунок 8" descr="IMG20230220094211_01.jpg"/>
          <p:cNvPicPr>
            <a:picLocks noChangeAspect="1"/>
          </p:cNvPicPr>
          <p:nvPr/>
        </p:nvPicPr>
        <p:blipFill>
          <a:blip r:embed="rId3" cstate="print"/>
          <a:stretch>
            <a:fillRect/>
          </a:stretch>
        </p:blipFill>
        <p:spPr>
          <a:xfrm>
            <a:off x="4355976" y="404664"/>
            <a:ext cx="2106234" cy="2808312"/>
          </a:xfrm>
          <a:prstGeom prst="rect">
            <a:avLst/>
          </a:prstGeom>
          <a:ln>
            <a:noFill/>
          </a:ln>
          <a:effectLst>
            <a:softEdge rad="112500"/>
          </a:effectLst>
        </p:spPr>
      </p:pic>
      <p:pic>
        <p:nvPicPr>
          <p:cNvPr id="10" name="Рисунок 9" descr="IMG20230220093734_01.jpg"/>
          <p:cNvPicPr>
            <a:picLocks noChangeAspect="1"/>
          </p:cNvPicPr>
          <p:nvPr/>
        </p:nvPicPr>
        <p:blipFill>
          <a:blip r:embed="rId4" cstate="print"/>
          <a:stretch>
            <a:fillRect/>
          </a:stretch>
        </p:blipFill>
        <p:spPr>
          <a:xfrm rot="669802">
            <a:off x="6547510" y="3531070"/>
            <a:ext cx="2067694" cy="2756925"/>
          </a:xfrm>
          <a:prstGeom prst="rect">
            <a:avLst/>
          </a:prstGeom>
          <a:ln>
            <a:noFill/>
          </a:ln>
          <a:effectLst>
            <a:softEdge rad="112500"/>
          </a:effectLst>
        </p:spPr>
      </p:pic>
      <p:pic>
        <p:nvPicPr>
          <p:cNvPr id="11" name="Рисунок 10" descr="3.jpg"/>
          <p:cNvPicPr>
            <a:picLocks noChangeAspect="1"/>
          </p:cNvPicPr>
          <p:nvPr/>
        </p:nvPicPr>
        <p:blipFill>
          <a:blip r:embed="rId5" cstate="email"/>
          <a:stretch>
            <a:fillRect/>
          </a:stretch>
        </p:blipFill>
        <p:spPr>
          <a:xfrm>
            <a:off x="6359619" y="188640"/>
            <a:ext cx="2784381" cy="2786058"/>
          </a:xfrm>
          <a:prstGeom prst="rect">
            <a:avLst/>
          </a:prstGeom>
        </p:spPr>
      </p:pic>
      <p:pic>
        <p:nvPicPr>
          <p:cNvPr id="12" name="Рисунок 11" descr="IMG20230221155419_01.jpg"/>
          <p:cNvPicPr>
            <a:picLocks noChangeAspect="1"/>
          </p:cNvPicPr>
          <p:nvPr/>
        </p:nvPicPr>
        <p:blipFill>
          <a:blip r:embed="rId6" cstate="print"/>
          <a:stretch>
            <a:fillRect/>
          </a:stretch>
        </p:blipFill>
        <p:spPr>
          <a:xfrm>
            <a:off x="2051720" y="3717032"/>
            <a:ext cx="3312368" cy="24842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285728"/>
            <a:ext cx="7500989" cy="461665"/>
          </a:xfrm>
          <a:prstGeom prst="rect">
            <a:avLst/>
          </a:prstGeom>
        </p:spPr>
        <p:txBody>
          <a:bodyPr wrap="square">
            <a:spAutoFit/>
          </a:bodyPr>
          <a:lstStyle/>
          <a:p>
            <a:pPr algn="ctr"/>
            <a:r>
              <a:rPr lang="en-US" sz="2400" b="1" i="1" u="sng" dirty="0" smtClean="0">
                <a:latin typeface="Times New Roman" pitchFamily="18" charset="0"/>
                <a:cs typeface="Times New Roman" pitchFamily="18" charset="0"/>
              </a:rPr>
              <a:t>III</a:t>
            </a:r>
            <a:r>
              <a:rPr lang="ru-RU" sz="2400" b="1" i="1" u="sng" dirty="0" smtClean="0">
                <a:latin typeface="Times New Roman" pitchFamily="18" charset="0"/>
                <a:cs typeface="Times New Roman" pitchFamily="18" charset="0"/>
              </a:rPr>
              <a:t> этап. Заключительный</a:t>
            </a:r>
            <a:endParaRPr lang="ru-RU" sz="2400" u="sng" dirty="0">
              <a:latin typeface="Times New Roman" pitchFamily="18" charset="0"/>
              <a:cs typeface="Times New Roman" pitchFamily="18" charset="0"/>
            </a:endParaRPr>
          </a:p>
        </p:txBody>
      </p:sp>
      <p:sp>
        <p:nvSpPr>
          <p:cNvPr id="3" name="Прямоугольник 2"/>
          <p:cNvSpPr/>
          <p:nvPr/>
        </p:nvSpPr>
        <p:spPr>
          <a:xfrm>
            <a:off x="1285852" y="857232"/>
            <a:ext cx="7572428" cy="369332"/>
          </a:xfrm>
          <a:prstGeom prst="rect">
            <a:avLst/>
          </a:prstGeom>
        </p:spPr>
        <p:txBody>
          <a:bodyPr wrap="square">
            <a:spAutoFit/>
          </a:bodyPr>
          <a:lstStyle/>
          <a:p>
            <a:pPr algn="ctr"/>
            <a:r>
              <a:rPr lang="ru-RU" b="1" i="1" dirty="0" smtClean="0">
                <a:latin typeface="Times New Roman" pitchFamily="18" charset="0"/>
                <a:cs typeface="Times New Roman" pitchFamily="18" charset="0"/>
              </a:rPr>
              <a:t>Оформление выставок:</a:t>
            </a:r>
            <a:endParaRPr lang="ru-RU" b="1" i="1" dirty="0">
              <a:latin typeface="Times New Roman" pitchFamily="18" charset="0"/>
              <a:cs typeface="Times New Roman" pitchFamily="18" charset="0"/>
            </a:endParaRPr>
          </a:p>
        </p:txBody>
      </p:sp>
      <p:sp>
        <p:nvSpPr>
          <p:cNvPr id="4" name="Прямоугольник 3"/>
          <p:cNvSpPr/>
          <p:nvPr/>
        </p:nvSpPr>
        <p:spPr>
          <a:xfrm>
            <a:off x="1428728" y="1500174"/>
            <a:ext cx="2571768" cy="338554"/>
          </a:xfrm>
          <a:prstGeom prst="rect">
            <a:avLst/>
          </a:prstGeom>
        </p:spPr>
        <p:txBody>
          <a:bodyPr wrap="square">
            <a:spAutoFit/>
          </a:bodyPr>
          <a:lstStyle/>
          <a:p>
            <a:pPr algn="ctr"/>
            <a:r>
              <a:rPr lang="ru-RU" sz="1600" b="1" i="1" dirty="0" smtClean="0">
                <a:latin typeface="Times New Roman" pitchFamily="18" charset="0"/>
                <a:cs typeface="Times New Roman" pitchFamily="18" charset="0"/>
              </a:rPr>
              <a:t>«Театр своими руками» </a:t>
            </a:r>
            <a:endParaRPr lang="ru-RU" sz="1600" b="1" i="1" dirty="0">
              <a:latin typeface="Times New Roman" pitchFamily="18" charset="0"/>
              <a:cs typeface="Times New Roman" pitchFamily="18" charset="0"/>
            </a:endParaRPr>
          </a:p>
        </p:txBody>
      </p:sp>
      <p:sp>
        <p:nvSpPr>
          <p:cNvPr id="5" name="Прямоугольник 4"/>
          <p:cNvSpPr/>
          <p:nvPr/>
        </p:nvSpPr>
        <p:spPr>
          <a:xfrm>
            <a:off x="5214942" y="1500174"/>
            <a:ext cx="3643338" cy="338554"/>
          </a:xfrm>
          <a:prstGeom prst="rect">
            <a:avLst/>
          </a:prstGeom>
        </p:spPr>
        <p:txBody>
          <a:bodyPr wrap="square">
            <a:spAutoFit/>
          </a:bodyPr>
          <a:lstStyle/>
          <a:p>
            <a:pPr algn="ctr"/>
            <a:r>
              <a:rPr lang="ru-RU" sz="1600" b="1" i="1" dirty="0" smtClean="0">
                <a:latin typeface="Times New Roman" pitchFamily="18" charset="0"/>
                <a:cs typeface="Times New Roman" pitchFamily="18" charset="0"/>
              </a:rPr>
              <a:t>«Мои любимые сказки» </a:t>
            </a:r>
            <a:endParaRPr lang="ru-RU" sz="1600" b="1" i="1" dirty="0">
              <a:latin typeface="Times New Roman" pitchFamily="18" charset="0"/>
              <a:cs typeface="Times New Roman" pitchFamily="18" charset="0"/>
            </a:endParaRPr>
          </a:p>
        </p:txBody>
      </p:sp>
      <p:sp>
        <p:nvSpPr>
          <p:cNvPr id="6" name="Прямоугольник 5"/>
          <p:cNvSpPr/>
          <p:nvPr/>
        </p:nvSpPr>
        <p:spPr>
          <a:xfrm>
            <a:off x="3487632" y="4000504"/>
            <a:ext cx="2287357" cy="338554"/>
          </a:xfrm>
          <a:prstGeom prst="rect">
            <a:avLst/>
          </a:prstGeom>
        </p:spPr>
        <p:txBody>
          <a:bodyPr wrap="square">
            <a:spAutoFit/>
          </a:bodyPr>
          <a:lstStyle/>
          <a:p>
            <a:pPr algn="ctr"/>
            <a:r>
              <a:rPr lang="ru-RU" sz="1600" b="1" i="1" dirty="0" smtClean="0">
                <a:latin typeface="Times New Roman" pitchFamily="18" charset="0"/>
                <a:cs typeface="Times New Roman" pitchFamily="18" charset="0"/>
              </a:rPr>
              <a:t>«Я маленький актер»</a:t>
            </a:r>
            <a:endParaRPr lang="ru-RU" sz="1600" b="1" i="1" dirty="0">
              <a:latin typeface="Times New Roman" pitchFamily="18" charset="0"/>
              <a:cs typeface="Times New Roman" pitchFamily="18" charset="0"/>
            </a:endParaRPr>
          </a:p>
        </p:txBody>
      </p:sp>
      <p:pic>
        <p:nvPicPr>
          <p:cNvPr id="7" name="Рисунок 6" descr="IMAG1542.jpg"/>
          <p:cNvPicPr>
            <a:picLocks noChangeAspect="1"/>
          </p:cNvPicPr>
          <p:nvPr/>
        </p:nvPicPr>
        <p:blipFill>
          <a:blip r:embed="rId2" cstate="email"/>
          <a:srcRect/>
          <a:stretch>
            <a:fillRect/>
          </a:stretch>
        </p:blipFill>
        <p:spPr>
          <a:xfrm>
            <a:off x="1214414" y="1785927"/>
            <a:ext cx="3286148" cy="2143139"/>
          </a:xfrm>
          <a:prstGeom prst="rect">
            <a:avLst/>
          </a:prstGeom>
          <a:ln>
            <a:noFill/>
          </a:ln>
          <a:effectLst>
            <a:softEdge rad="112500"/>
          </a:effectLst>
        </p:spPr>
      </p:pic>
      <p:pic>
        <p:nvPicPr>
          <p:cNvPr id="8" name="Рисунок 7" descr="IMAG1520.jpg"/>
          <p:cNvPicPr>
            <a:picLocks noChangeAspect="1"/>
          </p:cNvPicPr>
          <p:nvPr/>
        </p:nvPicPr>
        <p:blipFill>
          <a:blip r:embed="rId3" cstate="email"/>
          <a:srcRect/>
          <a:stretch>
            <a:fillRect/>
          </a:stretch>
        </p:blipFill>
        <p:spPr>
          <a:xfrm>
            <a:off x="2339752" y="4149080"/>
            <a:ext cx="4392488" cy="2504807"/>
          </a:xfrm>
          <a:prstGeom prst="rect">
            <a:avLst/>
          </a:prstGeom>
          <a:ln>
            <a:noFill/>
          </a:ln>
          <a:effectLst>
            <a:softEdge rad="112500"/>
          </a:effectLst>
        </p:spPr>
      </p:pic>
      <p:pic>
        <p:nvPicPr>
          <p:cNvPr id="9" name="Рисунок 8" descr="IMAG1514.jpg"/>
          <p:cNvPicPr>
            <a:picLocks noChangeAspect="1"/>
          </p:cNvPicPr>
          <p:nvPr/>
        </p:nvPicPr>
        <p:blipFill>
          <a:blip r:embed="rId4" cstate="email"/>
          <a:srcRect/>
          <a:stretch>
            <a:fillRect/>
          </a:stretch>
        </p:blipFill>
        <p:spPr>
          <a:xfrm>
            <a:off x="5042650" y="1857364"/>
            <a:ext cx="3529878" cy="21431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428728" y="239123"/>
            <a:ext cx="7215238" cy="4616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Итоги проекта:</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3794" name="Rectangle 2"/>
          <p:cNvSpPr>
            <a:spLocks noChangeArrowheads="1"/>
          </p:cNvSpPr>
          <p:nvPr/>
        </p:nvSpPr>
        <p:spPr bwMode="auto">
          <a:xfrm>
            <a:off x="1857356" y="788963"/>
            <a:ext cx="678661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Дети  умеют: </a:t>
            </a:r>
            <a:endParaRPr kumimoji="0" lang="ru-RU" b="1" i="1"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пользоваться настольным и пальчиковым театром;</a:t>
            </a:r>
            <a:endPar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передавать характер персонажа интонационной выразительностью речи, мимикой, жестами</a:t>
            </a:r>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b="1" i="1" dirty="0" smtClean="0">
              <a:solidFill>
                <a:srgbClr val="00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Дети знают:</a:t>
            </a:r>
            <a:endParaRPr kumimoji="0" lang="ru-RU" b="1" i="1"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название сказок, персонажей сказок;</a:t>
            </a:r>
            <a:endParaRPr kumimoji="0" lang="ru-RU"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что такое пальчиковый, настольный, кукольный театры.</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b="1" i="1" dirty="0" smtClean="0">
              <a:solidFill>
                <a:srgbClr val="000000"/>
              </a:solidFill>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a:t>
            </a:r>
            <a:r>
              <a:rPr kumimoji="0" lang="ru-RU" b="1"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Дети  обладают личностным потенциалом:</a:t>
            </a:r>
            <a:endParaRPr kumimoji="0" lang="ru-RU" b="1" i="1"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целеустремленный;</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инициативный;</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раскрепощенный;</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Уверенный в себе.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3.jpg"/>
          <p:cNvPicPr>
            <a:picLocks noChangeAspect="1"/>
          </p:cNvPicPr>
          <p:nvPr/>
        </p:nvPicPr>
        <p:blipFill>
          <a:blip r:embed="rId2" cstate="email"/>
          <a:stretch>
            <a:fillRect/>
          </a:stretch>
        </p:blipFill>
        <p:spPr>
          <a:xfrm>
            <a:off x="5786446" y="3786190"/>
            <a:ext cx="2784381" cy="278605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357167"/>
            <a:ext cx="7500990" cy="830997"/>
          </a:xfrm>
          <a:prstGeom prst="rect">
            <a:avLst/>
          </a:prstGeom>
        </p:spPr>
        <p:txBody>
          <a:bodyPr wrap="square">
            <a:spAutoFit/>
          </a:bodyPr>
          <a:lstStyle/>
          <a:p>
            <a:pPr algn="ctr"/>
            <a:r>
              <a:rPr lang="ru-RU" sz="2400" b="1" i="1" dirty="0" smtClean="0">
                <a:solidFill>
                  <a:srgbClr val="0000FF"/>
                </a:solidFill>
                <a:latin typeface="Times New Roman" pitchFamily="18" charset="0"/>
                <a:cs typeface="Times New Roman" pitchFamily="18" charset="0"/>
              </a:rPr>
              <a:t>Театральный уголок </a:t>
            </a:r>
            <a:endParaRPr lang="ru-RU" sz="2400" b="1" i="1" dirty="0" smtClean="0">
              <a:solidFill>
                <a:srgbClr val="0000FF"/>
              </a:solidFill>
              <a:latin typeface="Times New Roman" pitchFamily="18" charset="0"/>
              <a:cs typeface="Times New Roman" pitchFamily="18" charset="0"/>
            </a:endParaRPr>
          </a:p>
          <a:p>
            <a:pPr algn="ctr"/>
            <a:r>
              <a:rPr lang="ru-RU" sz="2400" b="1" i="1" dirty="0" smtClean="0">
                <a:solidFill>
                  <a:srgbClr val="0000FF"/>
                </a:solidFill>
                <a:latin typeface="Times New Roman" pitchFamily="18" charset="0"/>
                <a:cs typeface="Times New Roman" pitchFamily="18" charset="0"/>
              </a:rPr>
              <a:t>пополнен </a:t>
            </a:r>
            <a:r>
              <a:rPr lang="ru-RU" sz="2400" b="1" i="1" dirty="0" smtClean="0">
                <a:solidFill>
                  <a:srgbClr val="0000FF"/>
                </a:solidFill>
                <a:latin typeface="Times New Roman" pitchFamily="18" charset="0"/>
                <a:cs typeface="Times New Roman" pitchFamily="18" charset="0"/>
              </a:rPr>
              <a:t>различными видами театров</a:t>
            </a:r>
            <a:endParaRPr lang="ru-RU" sz="2400" b="1" i="1" dirty="0">
              <a:solidFill>
                <a:srgbClr val="0000FF"/>
              </a:solidFill>
              <a:latin typeface="Times New Roman" pitchFamily="18" charset="0"/>
              <a:cs typeface="Times New Roman" pitchFamily="18" charset="0"/>
            </a:endParaRPr>
          </a:p>
        </p:txBody>
      </p:sp>
      <p:pic>
        <p:nvPicPr>
          <p:cNvPr id="3" name="Рисунок 2" descr="IMAG1554.jpg"/>
          <p:cNvPicPr>
            <a:picLocks noChangeAspect="1"/>
          </p:cNvPicPr>
          <p:nvPr/>
        </p:nvPicPr>
        <p:blipFill>
          <a:blip r:embed="rId2" cstate="email"/>
          <a:stretch>
            <a:fillRect/>
          </a:stretch>
        </p:blipFill>
        <p:spPr>
          <a:xfrm>
            <a:off x="1763688" y="2276872"/>
            <a:ext cx="6754245" cy="38075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57290" y="142852"/>
            <a:ext cx="7286676" cy="1938992"/>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
            <a:r>
              <a:rPr lang="ru-RU" sz="60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Спасибо </a:t>
            </a:r>
            <a:r>
              <a:rPr lang="ru-RU" sz="60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за                   </a:t>
            </a:r>
          </a:p>
          <a:p>
            <a:pPr algn="just"/>
            <a:r>
              <a:rPr lang="ru-RU" sz="60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ru-RU" sz="60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ru-RU" sz="60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внимание</a:t>
            </a:r>
            <a:r>
              <a:rPr lang="ru-RU" sz="60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a:t>
            </a:r>
            <a:endParaRPr lang="ru-RU" sz="60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pic>
        <p:nvPicPr>
          <p:cNvPr id="3" name="Рисунок 2" descr="54c214ad8fdf55c89f10085fdf365336.jpg"/>
          <p:cNvPicPr>
            <a:picLocks noChangeAspect="1"/>
          </p:cNvPicPr>
          <p:nvPr/>
        </p:nvPicPr>
        <p:blipFill>
          <a:blip r:embed="rId2" cstate="email"/>
          <a:stretch>
            <a:fillRect/>
          </a:stretch>
        </p:blipFill>
        <p:spPr>
          <a:xfrm>
            <a:off x="1285852" y="3143248"/>
            <a:ext cx="2762256" cy="2071692"/>
          </a:xfrm>
          <a:prstGeom prst="rect">
            <a:avLst/>
          </a:prstGeom>
        </p:spPr>
      </p:pic>
      <p:pic>
        <p:nvPicPr>
          <p:cNvPr id="4" name="Рисунок 3" descr="9191787_Skazka_Teremok_244-30.jpg"/>
          <p:cNvPicPr>
            <a:picLocks noChangeAspect="1"/>
          </p:cNvPicPr>
          <p:nvPr/>
        </p:nvPicPr>
        <p:blipFill>
          <a:blip r:embed="rId3" cstate="email"/>
          <a:stretch>
            <a:fillRect/>
          </a:stretch>
        </p:blipFill>
        <p:spPr>
          <a:xfrm>
            <a:off x="6215074" y="2857496"/>
            <a:ext cx="2500330" cy="2500330"/>
          </a:xfrm>
          <a:prstGeom prst="rect">
            <a:avLst/>
          </a:prstGeom>
        </p:spPr>
      </p:pic>
      <p:pic>
        <p:nvPicPr>
          <p:cNvPr id="5" name="Рисунок 4" descr="70026872_1296490384_15.png"/>
          <p:cNvPicPr>
            <a:picLocks noChangeAspect="1"/>
          </p:cNvPicPr>
          <p:nvPr/>
        </p:nvPicPr>
        <p:blipFill>
          <a:blip r:embed="rId4" cstate="email"/>
          <a:stretch>
            <a:fillRect/>
          </a:stretch>
        </p:blipFill>
        <p:spPr>
          <a:xfrm>
            <a:off x="4143372" y="3857628"/>
            <a:ext cx="1912251" cy="243029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403328" y="533894"/>
            <a:ext cx="771527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Тип проекта:</a:t>
            </a:r>
            <a:r>
              <a:rPr kumimoji="0" lang="ru-RU" sz="2400" b="0" i="1"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ru-RU"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групповой, </a:t>
            </a:r>
            <a:r>
              <a:rPr kumimoji="0" lang="ru-RU" sz="2400" b="0" i="1" u="non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ролево</a:t>
            </a:r>
            <a:r>
              <a:rPr kumimoji="0" lang="ru-RU" sz="2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игровой, творческий.</a:t>
            </a:r>
            <a:endParaRPr kumimoji="0" lang="ru-RU" sz="2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3745491" y="1214423"/>
            <a:ext cx="4755599" cy="954107"/>
          </a:xfrm>
          <a:prstGeom prst="rect">
            <a:avLst/>
          </a:prstGeom>
        </p:spPr>
        <p:txBody>
          <a:bodyPr wrap="square">
            <a:spAutoFit/>
          </a:bodyPr>
          <a:lstStyle/>
          <a:p>
            <a:pPr algn="ctr"/>
            <a:endParaRPr lang="ru-RU" sz="2800" b="1" i="1" u="sng" dirty="0" smtClean="0">
              <a:latin typeface="Times New Roman" pitchFamily="18" charset="0"/>
              <a:cs typeface="Times New Roman" pitchFamily="18" charset="0"/>
            </a:endParaRPr>
          </a:p>
          <a:p>
            <a:pPr algn="ctr"/>
            <a:r>
              <a:rPr lang="ru-RU" sz="2800" b="1" i="1" u="sng" dirty="0" smtClean="0">
                <a:latin typeface="Times New Roman" pitchFamily="18" charset="0"/>
                <a:cs typeface="Times New Roman" pitchFamily="18" charset="0"/>
              </a:rPr>
              <a:t>Актуальность: </a:t>
            </a:r>
            <a:endParaRPr lang="ru-RU" sz="2800" i="1" u="sng" dirty="0">
              <a:latin typeface="Times New Roman" pitchFamily="18" charset="0"/>
              <a:cs typeface="Times New Roman" pitchFamily="18" charset="0"/>
            </a:endParaRPr>
          </a:p>
        </p:txBody>
      </p:sp>
      <p:sp>
        <p:nvSpPr>
          <p:cNvPr id="2050" name="Rectangle 2"/>
          <p:cNvSpPr>
            <a:spLocks noChangeArrowheads="1"/>
          </p:cNvSpPr>
          <p:nvPr/>
        </p:nvSpPr>
        <p:spPr bwMode="auto">
          <a:xfrm>
            <a:off x="1285852" y="1615689"/>
            <a:ext cx="728667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dirty="0" smtClean="0">
              <a:solidFill>
                <a:srgbClr val="000000"/>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ru-RU" dirty="0" smtClean="0">
              <a:solidFill>
                <a:srgbClr val="000000"/>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Дошкольный возраст – наиболее благоприятный период всестороннего развития ребенка. В этот же период происходит формирование основных качеств личности.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Одним из самых эффективных средств развития и воспитания ребенка в  дошкольном возрасте является театр и театрализованные игры. Игра – ведущий вид деятельности детей дошкольного возраста, а театр – один из самых демократичных и доступных видов искусства, который позволяет решать многие актуальные проблемы педагогики и психологии, связанные с художественным и нравственным воспитанием, развитием коммуникативных качеств личности, развитием воображения, фантазии, инициативности и т.д.</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4" descr="3.jpg"/>
          <p:cNvPicPr>
            <a:picLocks noChangeAspect="1"/>
          </p:cNvPicPr>
          <p:nvPr/>
        </p:nvPicPr>
        <p:blipFill>
          <a:blip r:embed="rId2" cstate="email"/>
          <a:stretch>
            <a:fillRect/>
          </a:stretch>
        </p:blipFill>
        <p:spPr>
          <a:xfrm>
            <a:off x="1218721" y="1000795"/>
            <a:ext cx="2143140" cy="214443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1"/>
          <p:cNvGrpSpPr>
            <a:grpSpLocks/>
          </p:cNvGrpSpPr>
          <p:nvPr/>
        </p:nvGrpSpPr>
        <p:grpSpPr bwMode="auto">
          <a:xfrm>
            <a:off x="1357290" y="2214554"/>
            <a:ext cx="7358115" cy="3538803"/>
            <a:chOff x="607288" y="-815361"/>
            <a:chExt cx="7925152" cy="5659512"/>
          </a:xfrm>
        </p:grpSpPr>
        <p:sp>
          <p:nvSpPr>
            <p:cNvPr id="7" name="Прямоугольник 6"/>
            <p:cNvSpPr/>
            <p:nvPr/>
          </p:nvSpPr>
          <p:spPr>
            <a:xfrm>
              <a:off x="607288" y="-815361"/>
              <a:ext cx="7925152" cy="590663"/>
            </a:xfrm>
            <a:prstGeom prst="rect">
              <a:avLst/>
            </a:prstGeom>
          </p:spPr>
          <p:txBody>
            <a:bodyPr wrap="square">
              <a:spAutoFit/>
            </a:bodyPr>
            <a:lstStyle/>
            <a:p>
              <a:pPr algn="ctr">
                <a:defRPr/>
              </a:pPr>
              <a:endParaRPr lang="ru-RU" dirty="0">
                <a:solidFill>
                  <a:schemeClr val="accent6">
                    <a:lumMod val="50000"/>
                  </a:schemeClr>
                </a:solidFill>
              </a:endParaRPr>
            </a:p>
          </p:txBody>
        </p:sp>
        <p:sp>
          <p:nvSpPr>
            <p:cNvPr id="8" name="Прямоугольник 3"/>
            <p:cNvSpPr>
              <a:spLocks noChangeArrowheads="1"/>
            </p:cNvSpPr>
            <p:nvPr/>
          </p:nvSpPr>
          <p:spPr bwMode="auto">
            <a:xfrm>
              <a:off x="2699547" y="4196516"/>
              <a:ext cx="3628503" cy="647635"/>
            </a:xfrm>
            <a:prstGeom prst="rect">
              <a:avLst/>
            </a:prstGeom>
            <a:noFill/>
            <a:ln w="9525">
              <a:noFill/>
              <a:miter lim="800000"/>
              <a:headEnd/>
              <a:tailEnd/>
            </a:ln>
          </p:spPr>
          <p:txBody>
            <a:bodyPr wrap="square">
              <a:spAutoFit/>
            </a:bodyPr>
            <a:lstStyle/>
            <a:p>
              <a:pPr algn="ctr"/>
              <a:endParaRPr lang="ru-RU" sz="2000" b="1" dirty="0">
                <a:solidFill>
                  <a:schemeClr val="accent6">
                    <a:lumMod val="50000"/>
                  </a:schemeClr>
                </a:solidFill>
                <a:latin typeface="Monotype Corsiva" pitchFamily="66" charset="0"/>
              </a:endParaRPr>
            </a:p>
          </p:txBody>
        </p:sp>
      </p:grpSp>
      <p:sp>
        <p:nvSpPr>
          <p:cNvPr id="1025" name="Rectangle 1"/>
          <p:cNvSpPr>
            <a:spLocks noChangeArrowheads="1"/>
          </p:cNvSpPr>
          <p:nvPr/>
        </p:nvSpPr>
        <p:spPr bwMode="auto">
          <a:xfrm>
            <a:off x="1214414" y="152246"/>
            <a:ext cx="7643866"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Широки воспитательные возможности театрализованной деятельности. Участвуя в ней, дети знакомятся с окружающим миром через образы, краски, звуки, а умело поставленные вопросы заставляют ребят думать, анализировать, делать выводы и обобщения. С умственным развитием тесно связано и совершенствование речи. В процессе театрализованной игры незаметно активизируется словарь ребенка, совершенствуется звуковая культура речи, ее интонационный строй. Исполняемая роль, произносимые реплики ставят малыша перед необходимостью ясно, четко, понятно изъясняться. У него улучшается диалогическая речь, ее грамматический строй.</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Театрализованная деятельность является источником развития чувств, глубоких переживаний ребенка, приобщает его к духовным ценностям, которые развивают эмоциональную сферу ребенка, заставляют его сочувствовать персонажам, кроме того позволяют формировать опыт социальных навыков поведения благодаря тому, что каждое литературное произведение или сказка для детей дошкольного возраста всегда имеют нравственную направленность. Любимые герои становятся образцами для подражания и отождествления. Именно способность ребенка к такой идентификации с полюбившимся образом оказывает позитивное влияние на формирование качеств личности.  Кроме того, театрализованная деятельность позволяет ребенку решать многие проблемные ситуации опосредованно от лица какого-либо персонажа. Это помогает преодолевать робость, неуверенность в себе, застенчивость.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lstStyle/>
          <a:p>
            <a:r>
              <a:rPr lang="ru-RU" sz="2400" b="1" i="1" dirty="0" smtClean="0">
                <a:latin typeface="Times New Roman" pitchFamily="18" charset="0"/>
                <a:cs typeface="Times New Roman" pitchFamily="18" charset="0"/>
              </a:rPr>
              <a:t>  </a:t>
            </a:r>
            <a:r>
              <a:rPr lang="ru-RU" sz="1800" b="1" i="1" u="sng" dirty="0" smtClean="0">
                <a:latin typeface="Times New Roman" pitchFamily="18" charset="0"/>
                <a:cs typeface="Times New Roman" pitchFamily="18" charset="0"/>
              </a:rPr>
              <a:t>Цель</a:t>
            </a:r>
            <a:r>
              <a:rPr lang="ru-RU" sz="1800" b="1" i="1" dirty="0" smtClean="0">
                <a:latin typeface="Times New Roman" pitchFamily="18" charset="0"/>
                <a:cs typeface="Times New Roman" pitchFamily="18" charset="0"/>
              </a:rPr>
              <a:t>:</a:t>
            </a:r>
            <a:r>
              <a:rPr lang="ru-RU" sz="1800" i="1" dirty="0" smtClean="0">
                <a:latin typeface="Times New Roman" pitchFamily="18" charset="0"/>
                <a:cs typeface="Times New Roman" pitchFamily="18" charset="0"/>
              </a:rPr>
              <a:t> Развивать личность ребенка через театрализованную    </a:t>
            </a:r>
            <a:br>
              <a:rPr lang="ru-RU" sz="1800" i="1"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           деятельность. В</a:t>
            </a:r>
            <a:r>
              <a:rPr lang="ru-RU" sz="1800" i="1" dirty="0" smtClean="0"/>
              <a:t>ыяснить, как дети понимают понятия любовь – ненависть,   сильный – слабый, сочувствие – безразличие,</a:t>
            </a:r>
            <a:br>
              <a:rPr lang="ru-RU" sz="1800" i="1" dirty="0" smtClean="0"/>
            </a:br>
            <a:r>
              <a:rPr lang="ru-RU" sz="1800" i="1" dirty="0" smtClean="0"/>
              <a:t> правдивость – лживость</a:t>
            </a:r>
            <a:r>
              <a:rPr lang="ru-RU" sz="1800" i="1" dirty="0" smtClean="0">
                <a:latin typeface="Times New Roman" pitchFamily="18" charset="0"/>
                <a:cs typeface="Times New Roman" pitchFamily="18" charset="0"/>
              </a:rPr>
              <a:t>. </a:t>
            </a:r>
            <a:r>
              <a:rPr lang="ru-RU" sz="1800" i="1" dirty="0" smtClean="0"/>
              <a:t/>
            </a:r>
            <a:br>
              <a:rPr lang="ru-RU" sz="1800" i="1" dirty="0" smtClean="0"/>
            </a:br>
            <a:endParaRPr lang="ru-RU" sz="1800" i="1" dirty="0"/>
          </a:p>
        </p:txBody>
      </p:sp>
      <p:sp>
        <p:nvSpPr>
          <p:cNvPr id="3" name="Содержимое 2"/>
          <p:cNvSpPr>
            <a:spLocks noGrp="1"/>
          </p:cNvSpPr>
          <p:nvPr>
            <p:ph idx="1"/>
          </p:nvPr>
        </p:nvSpPr>
        <p:spPr>
          <a:xfrm>
            <a:off x="1285852" y="1600200"/>
            <a:ext cx="7606628" cy="4900634"/>
          </a:xfrm>
        </p:spPr>
        <p:txBody>
          <a:bodyPr/>
          <a:lstStyle/>
          <a:p>
            <a:pPr>
              <a:buNone/>
            </a:pPr>
            <a:r>
              <a:rPr lang="ru-RU" sz="2400" b="1" i="1" dirty="0" smtClean="0">
                <a:latin typeface="Times New Roman" pitchFamily="18" charset="0"/>
                <a:cs typeface="Times New Roman" pitchFamily="18" charset="0"/>
              </a:rPr>
              <a:t>     </a:t>
            </a:r>
          </a:p>
          <a:p>
            <a:pPr>
              <a:buNone/>
            </a:pPr>
            <a:r>
              <a:rPr lang="ru-RU" sz="2400" b="1" i="1" dirty="0" smtClean="0">
                <a:latin typeface="Times New Roman" pitchFamily="18" charset="0"/>
                <a:cs typeface="Times New Roman" pitchFamily="18" charset="0"/>
              </a:rPr>
              <a:t>     </a:t>
            </a:r>
            <a:r>
              <a:rPr lang="ru-RU" sz="2400" b="1" i="1" u="sng" dirty="0" smtClean="0">
                <a:latin typeface="Times New Roman" pitchFamily="18" charset="0"/>
                <a:cs typeface="Times New Roman" pitchFamily="18" charset="0"/>
              </a:rPr>
              <a:t>Задачи:</a:t>
            </a:r>
            <a:endParaRPr lang="ru-RU" sz="2400" i="1" u="sng" dirty="0" smtClean="0">
              <a:latin typeface="Times New Roman" pitchFamily="18" charset="0"/>
              <a:cs typeface="Times New Roman" pitchFamily="18" charset="0"/>
            </a:endParaRPr>
          </a:p>
          <a:p>
            <a:pPr algn="just"/>
            <a:r>
              <a:rPr lang="ru-RU" sz="1800" i="1" dirty="0" smtClean="0">
                <a:latin typeface="Times New Roman" pitchFamily="18" charset="0"/>
                <a:cs typeface="Times New Roman" pitchFamily="18" charset="0"/>
              </a:rPr>
              <a:t>побуждать интерес к театрализованной деятельности;</a:t>
            </a:r>
          </a:p>
          <a:p>
            <a:pPr algn="just"/>
            <a:r>
              <a:rPr lang="ru-RU" sz="1800" i="1" dirty="0" smtClean="0">
                <a:latin typeface="Times New Roman" pitchFamily="18" charset="0"/>
                <a:cs typeface="Times New Roman" pitchFamily="18" charset="0"/>
              </a:rPr>
              <a:t>формировать представление о различных видах театра;</a:t>
            </a:r>
          </a:p>
          <a:p>
            <a:pPr algn="just"/>
            <a:r>
              <a:rPr lang="ru-RU" sz="1800" i="1" dirty="0" smtClean="0">
                <a:latin typeface="Times New Roman" pitchFamily="18" charset="0"/>
                <a:cs typeface="Times New Roman" pitchFamily="18" charset="0"/>
              </a:rPr>
              <a:t>привлекать детей к совместной театрализованной деятельности;</a:t>
            </a:r>
          </a:p>
          <a:p>
            <a:pPr algn="just"/>
            <a:r>
              <a:rPr lang="ru-RU" sz="1800" i="1" dirty="0" smtClean="0">
                <a:latin typeface="Times New Roman" pitchFamily="18" charset="0"/>
                <a:cs typeface="Times New Roman" pitchFamily="18" charset="0"/>
              </a:rPr>
              <a:t>развивать речь, восприятие, воображение и мышление;</a:t>
            </a:r>
          </a:p>
          <a:p>
            <a:pPr algn="just"/>
            <a:r>
              <a:rPr lang="ru-RU" sz="1800" i="1" dirty="0" smtClean="0">
                <a:latin typeface="Times New Roman" pitchFamily="18" charset="0"/>
                <a:cs typeface="Times New Roman" pitchFamily="18" charset="0"/>
              </a:rPr>
              <a:t>помогать робким и застенчивым детям включаться в театрализованную игру.</a:t>
            </a:r>
          </a:p>
          <a:p>
            <a:r>
              <a:rPr lang="ru-RU" sz="1800" i="1" dirty="0" smtClean="0"/>
              <a:t>во взаимодействии друг с другом развивать такие качества, как  </a:t>
            </a:r>
            <a:r>
              <a:rPr lang="ru-RU" sz="1800" i="1" dirty="0" err="1" smtClean="0"/>
              <a:t>эмпатию</a:t>
            </a:r>
            <a:r>
              <a:rPr lang="ru-RU" sz="1800" i="1" dirty="0" smtClean="0"/>
              <a:t>, искренность, бескорыстие, миролюбие, внимательность;</a:t>
            </a:r>
          </a:p>
          <a:p>
            <a:r>
              <a:rPr lang="ru-RU" sz="1800" i="1" dirty="0" smtClean="0"/>
              <a:t>особое внимание уделить тому, как дети умеют оценивать поступки сказочных героев, делать выводы и умозаключения,  оценивать себя и свои поступки</a:t>
            </a:r>
          </a:p>
          <a:p>
            <a:pPr algn="just">
              <a:buNone/>
            </a:pPr>
            <a:endParaRPr lang="ru-RU" sz="1800" i="1" dirty="0" smtClean="0">
              <a:latin typeface="Times New Roman" pitchFamily="18" charset="0"/>
              <a:cs typeface="Times New Roman" pitchFamily="18" charset="0"/>
            </a:endParaRPr>
          </a:p>
          <a:p>
            <a:pPr algn="just"/>
            <a:endParaRPr lang="ru-RU" sz="1800" i="1" dirty="0" smtClean="0">
              <a:latin typeface="Times New Roman" pitchFamily="18" charset="0"/>
              <a:cs typeface="Times New Roman" pitchFamily="18" charset="0"/>
            </a:endParaRPr>
          </a:p>
          <a:p>
            <a:endParaRPr lang="ru-RU" dirty="0"/>
          </a:p>
        </p:txBody>
      </p:sp>
      <p:pic>
        <p:nvPicPr>
          <p:cNvPr id="4" name="Рисунок 3" descr="Kolobok.png"/>
          <p:cNvPicPr>
            <a:picLocks noChangeAspect="1"/>
          </p:cNvPicPr>
          <p:nvPr/>
        </p:nvPicPr>
        <p:blipFill>
          <a:blip r:embed="rId2" cstate="email"/>
          <a:stretch>
            <a:fillRect/>
          </a:stretch>
        </p:blipFill>
        <p:spPr>
          <a:xfrm>
            <a:off x="7160524" y="836712"/>
            <a:ext cx="1983476" cy="170809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285852" y="844111"/>
            <a:ext cx="757242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Участники проекта</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воспитатель, воспитанники группы </a:t>
            </a:r>
            <a:r>
              <a:rPr kumimoji="0" lang="ru-RU"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общеразвивающей</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направленности от 5 до 7 лет, родители (законные представители), музыкальный руководитель.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Руководитель проекта</a:t>
            </a: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ru-RU" dirty="0" err="1" smtClean="0">
                <a:latin typeface="Times New Roman" pitchFamily="18" charset="0"/>
                <a:ea typeface="Calibri" pitchFamily="34" charset="0"/>
                <a:cs typeface="Times New Roman" pitchFamily="18" charset="0"/>
              </a:rPr>
              <a:t>Сингилеева</a:t>
            </a:r>
            <a:r>
              <a:rPr lang="ru-RU" dirty="0" smtClean="0">
                <a:latin typeface="Times New Roman" pitchFamily="18" charset="0"/>
                <a:ea typeface="Calibri" pitchFamily="34" charset="0"/>
                <a:cs typeface="Times New Roman" pitchFamily="18" charset="0"/>
              </a:rPr>
              <a:t> О.А.</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воспитатель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квалификационной категории.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Сроки реализации</a:t>
            </a: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сентябрь 2020 – февраль 2022 учебный год.</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descr="580923_original.png"/>
          <p:cNvPicPr>
            <a:picLocks noChangeAspect="1"/>
          </p:cNvPicPr>
          <p:nvPr/>
        </p:nvPicPr>
        <p:blipFill>
          <a:blip r:embed="rId2" cstate="email"/>
          <a:stretch>
            <a:fillRect/>
          </a:stretch>
        </p:blipFill>
        <p:spPr>
          <a:xfrm>
            <a:off x="3275856" y="3645024"/>
            <a:ext cx="2676436" cy="271591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285852" y="872913"/>
            <a:ext cx="7572428"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Ресурсное обеспечение</a:t>
            </a: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Художественная литература:  сказки «</a:t>
            </a:r>
            <a:r>
              <a:rPr lang="ru-RU" sz="2000" dirty="0" smtClean="0">
                <a:solidFill>
                  <a:srgbClr val="000000"/>
                </a:solidFill>
                <a:latin typeface="Times New Roman" pitchFamily="18" charset="0"/>
                <a:ea typeface="Times New Roman" pitchFamily="18" charset="0"/>
                <a:cs typeface="Times New Roman" pitchFamily="18" charset="0"/>
              </a:rPr>
              <a:t>Доктор Айболит</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«Теремок», «Репка», «Курочка  Ряба», «Маша и медведь», «Волк и семеро козлят».</a:t>
            </a:r>
            <a:endPar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Плоскостные театры: «Колобок», «Теремок», «Репка».</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Сюжетные картинки и иллюстрации  к сказкам.</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Дидактические и настольные  игры.</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Маски и костюмы для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инсценирования</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сказок.</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Диски с записями сказок.</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Записи детских песен и танцев.</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54c214ad8fdf55c89f10085fdf365336.jpg"/>
          <p:cNvPicPr>
            <a:picLocks noChangeAspect="1"/>
          </p:cNvPicPr>
          <p:nvPr/>
        </p:nvPicPr>
        <p:blipFill>
          <a:blip r:embed="rId2" cstate="email"/>
          <a:stretch>
            <a:fillRect/>
          </a:stretch>
        </p:blipFill>
        <p:spPr>
          <a:xfrm>
            <a:off x="5500694" y="4286256"/>
            <a:ext cx="2857520" cy="214314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285852" y="454511"/>
            <a:ext cx="7572428" cy="572464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Ожидаемые результаты:</a:t>
            </a: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u="sng" dirty="0" smtClean="0">
              <a:solidFill>
                <a:srgbClr val="000000"/>
              </a:solidFill>
              <a:latin typeface="Times New Roman" pitchFamily="18" charset="0"/>
              <a:ea typeface="Times New Roman" pitchFamily="18" charset="0"/>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ru-RU" sz="2000" b="1" i="0"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Дети должны </a:t>
            </a:r>
          </a:p>
          <a:p>
            <a:pPr marL="457200" marR="0" lvl="0" indent="-457200" algn="just" defTabSz="914400" rtl="0" eaLnBrk="0" fontAlgn="base" latinLnBrk="0" hangingPunct="0">
              <a:lnSpc>
                <a:spcPct val="100000"/>
              </a:lnSpc>
              <a:spcBef>
                <a:spcPct val="0"/>
              </a:spcBef>
              <a:spcAft>
                <a:spcPct val="0"/>
              </a:spcAft>
              <a:buClrTx/>
              <a:buSzTx/>
              <a:tabLst/>
            </a:pPr>
            <a:r>
              <a:rPr kumimoji="0" lang="ru-RU" sz="2000" b="0" i="0"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Уметь:</a:t>
            </a:r>
            <a:r>
              <a:rPr kumimoji="0" lang="ru-RU" sz="2000" b="0" i="0"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ru-RU" sz="2000" b="0"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пользоваться настольным и пальчиковым театром;</a:t>
            </a:r>
            <a:endPar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передавать</a:t>
            </a:r>
            <a:r>
              <a:rPr kumimoji="0" lang="ru-RU" sz="20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характер персонажа интонационной выразительностью речи, мимикой, жестами.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Знать:</a:t>
            </a:r>
            <a:endParaRPr kumimoji="0" lang="ru-RU" sz="2000" b="1"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название сказок, персонажей сказок;</a:t>
            </a:r>
            <a:endPar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что такое пальчиковый, настольный, кукольный театры.</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Обладать личностным потенциалом:</a:t>
            </a:r>
            <a:endParaRPr kumimoji="0" lang="ru-RU" sz="2000" b="1" i="0"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целеустремленность;</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инициативность;</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раскрепощенность</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уверенность в себе.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ru-RU" sz="2000" b="1" dirty="0" smtClean="0">
                <a:solidFill>
                  <a:srgbClr val="000000"/>
                </a:solidFill>
                <a:latin typeface="Times New Roman" pitchFamily="18" charset="0"/>
                <a:ea typeface="Times New Roman" pitchFamily="18" charset="0"/>
                <a:cs typeface="Times New Roman" pitchFamily="18" charset="0"/>
              </a:rPr>
              <a:t>2.</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Пополнение театрального уголка в результате тесного сотрудничества с родителями (законными представителями).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5.jpg"/>
          <p:cNvPicPr>
            <a:picLocks noChangeAspect="1"/>
          </p:cNvPicPr>
          <p:nvPr/>
        </p:nvPicPr>
        <p:blipFill>
          <a:blip r:embed="rId2" cstate="email"/>
          <a:stretch>
            <a:fillRect/>
          </a:stretch>
        </p:blipFill>
        <p:spPr>
          <a:xfrm>
            <a:off x="6143636" y="3286124"/>
            <a:ext cx="1767350" cy="20002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285852" y="497767"/>
            <a:ext cx="7572428"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Предварительная работа:</a:t>
            </a:r>
            <a:endParaRPr kumimoji="0" lang="ru-RU" sz="2400" b="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Подбор и изучение педагогической и методической литературы,  русских народных сказок «Репка», «Теремок», «Колобок», «</a:t>
            </a:r>
            <a:r>
              <a:rPr lang="ru-RU" sz="2000" dirty="0" smtClean="0">
                <a:solidFill>
                  <a:srgbClr val="000000"/>
                </a:solidFill>
                <a:latin typeface="Times New Roman" pitchFamily="18" charset="0"/>
                <a:ea typeface="Times New Roman" pitchFamily="18" charset="0"/>
                <a:cs typeface="Times New Roman" pitchFamily="18" charset="0"/>
              </a:rPr>
              <a:t>Доктор Айболит</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иллюстраций к сказкам,  стихотворений,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потешек</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загадок о героях сказок, музыкального сопровождения, мультипликационных фильмов.</a:t>
            </a:r>
            <a:endParaRPr kumimoji="0" lang="ru-RU"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С воспитанниками: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прослушивание звукозаписей детских сказок  –  «Волк и семеро козлят»,  «Колобок»,  «Репка», «Теремок», «Кот, петух и лиса»,  «Три медведя», и </a:t>
            </a:r>
            <a:r>
              <a:rPr kumimoji="0" lang="ru-RU"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т,д</a:t>
            </a: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посещение кукольных представлений в ДОУ;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рассматривание игрушек и иллюстраций к сказкам;</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комплекс утренней гимнастики – «Курочка и цыплята», «Зайки»,  «На лесной полянке», физкультурные минутки, игры с движениями.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 name="Рисунок 6" descr="Kolobok.png"/>
          <p:cNvPicPr>
            <a:picLocks noChangeAspect="1"/>
          </p:cNvPicPr>
          <p:nvPr/>
        </p:nvPicPr>
        <p:blipFill>
          <a:blip r:embed="rId2" cstate="email"/>
          <a:stretch>
            <a:fillRect/>
          </a:stretch>
        </p:blipFill>
        <p:spPr>
          <a:xfrm>
            <a:off x="4429124" y="5072074"/>
            <a:ext cx="1877485" cy="161681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285852" y="259683"/>
            <a:ext cx="757242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a:t>
            </a:r>
            <a:r>
              <a:rPr kumimoji="0" lang="ru-RU" sz="2000" b="1"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этап.  Подготовительный.</a:t>
            </a:r>
            <a:endParaRPr kumimoji="0" lang="ru-RU"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Определение целей и задач проекта.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Опрос родителей «Любите ли вы театр»;</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Наглядная информация для родителей (законных представителей) (консультации):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«Театр как средство развития и воспитания детей  дошкольного возраста».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Роль театрализованных игр в развитии речи детей дошкольного возраста».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Индивидуальные беседы  с  родителями (законными представителями) по выявлению их заинтересованности в пополнении театрального уголка.</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 Разработка проекта «</a:t>
            </a:r>
            <a:r>
              <a:rPr lang="ru-RU" sz="2000" dirty="0" smtClean="0">
                <a:latin typeface="Times New Roman" pitchFamily="18" charset="0"/>
                <a:ea typeface="Calibri" pitchFamily="34" charset="0"/>
                <a:cs typeface="Times New Roman" pitchFamily="18" charset="0"/>
              </a:rPr>
              <a:t>Роль театрализованной сказки в воспитательном процессе</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группе </a:t>
            </a:r>
            <a:r>
              <a:rPr kumimoji="0" lang="ru-RU"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общеразвивающей</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направленности от 5</a:t>
            </a:r>
            <a:r>
              <a:rPr kumimoji="0" lang="ru-RU"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до 7 лет.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Рисунок 2" descr="3884fc50127181662c3ccfd9915b65df.jpg"/>
          <p:cNvPicPr>
            <a:picLocks noChangeAspect="1"/>
          </p:cNvPicPr>
          <p:nvPr/>
        </p:nvPicPr>
        <p:blipFill>
          <a:blip r:embed="rId2" cstate="email"/>
          <a:stretch>
            <a:fillRect/>
          </a:stretch>
        </p:blipFill>
        <p:spPr>
          <a:xfrm>
            <a:off x="5508104" y="4797152"/>
            <a:ext cx="2633666" cy="186237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30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74806"/>
      </a:hlink>
      <a:folHlink>
        <a:srgbClr val="97480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6520</TotalTime>
  <Words>841</Words>
  <Application>Microsoft Office PowerPoint</Application>
  <PresentationFormat>Экран (4:3)</PresentationFormat>
  <Paragraphs>101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  Цель: Развивать личность ребенка через театрализованную                деятельность. Выяснить, как дети понимают понятия любовь – ненависть,   сильный – слабый, сочувствие – безразличие,  правдивость – лживость.  </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Тетрадь на спирали</dc:title>
  <dc:creator>Фокина Лидия Петровна</dc:creator>
  <cp:keywords>Шаблон презентации</cp:keywords>
  <cp:lastModifiedBy>Ольга</cp:lastModifiedBy>
  <cp:revision>94</cp:revision>
  <dcterms:created xsi:type="dcterms:W3CDTF">2014-11-07T17:01:55Z</dcterms:created>
  <dcterms:modified xsi:type="dcterms:W3CDTF">2023-02-26T14:04:15Z</dcterms:modified>
</cp:coreProperties>
</file>