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7" r:id="rId2"/>
    <p:sldId id="262" r:id="rId3"/>
    <p:sldId id="326" r:id="rId4"/>
    <p:sldId id="263" r:id="rId5"/>
    <p:sldId id="264" r:id="rId6"/>
    <p:sldId id="261" r:id="rId7"/>
    <p:sldId id="265" r:id="rId8"/>
    <p:sldId id="260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329" r:id="rId22"/>
    <p:sldId id="330" r:id="rId23"/>
    <p:sldId id="278" r:id="rId24"/>
    <p:sldId id="279" r:id="rId25"/>
    <p:sldId id="280" r:id="rId26"/>
    <p:sldId id="328" r:id="rId27"/>
    <p:sldId id="281" r:id="rId28"/>
    <p:sldId id="319" r:id="rId29"/>
    <p:sldId id="318" r:id="rId30"/>
    <p:sldId id="317" r:id="rId31"/>
    <p:sldId id="316" r:id="rId32"/>
    <p:sldId id="322" r:id="rId33"/>
    <p:sldId id="321" r:id="rId34"/>
    <p:sldId id="323" r:id="rId35"/>
    <p:sldId id="320" r:id="rId36"/>
    <p:sldId id="324" r:id="rId37"/>
    <p:sldId id="325" r:id="rId38"/>
    <p:sldId id="315" r:id="rId39"/>
    <p:sldId id="314" r:id="rId40"/>
    <p:sldId id="313" r:id="rId41"/>
    <p:sldId id="312" r:id="rId42"/>
    <p:sldId id="311" r:id="rId43"/>
    <p:sldId id="310" r:id="rId44"/>
    <p:sldId id="309" r:id="rId45"/>
    <p:sldId id="327" r:id="rId46"/>
    <p:sldId id="283" r:id="rId47"/>
    <p:sldId id="282" r:id="rId48"/>
    <p:sldId id="299" r:id="rId49"/>
    <p:sldId id="300" r:id="rId50"/>
    <p:sldId id="301" r:id="rId51"/>
    <p:sldId id="284" r:id="rId52"/>
    <p:sldId id="285" r:id="rId53"/>
    <p:sldId id="286" r:id="rId54"/>
    <p:sldId id="287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8" autoAdjust="0"/>
  </p:normalViewPr>
  <p:slideViewPr>
    <p:cSldViewPr>
      <p:cViewPr>
        <p:scale>
          <a:sx n="77" d="100"/>
          <a:sy n="77" d="100"/>
        </p:scale>
        <p:origin x="-30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2332037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488" y="214290"/>
            <a:ext cx="6572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МИНИСТЕРСТВО ОБРАЗОВАНИЯ РЕСПУБЛИКИ МОРДОВИЯ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714356"/>
            <a:ext cx="678661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Портфолио</a:t>
            </a: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Канаевой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Натальи Юрьевны</a:t>
            </a:r>
          </a:p>
          <a:p>
            <a:pPr algn="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ренера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– преподавателя по лёгкой атлетике</a:t>
            </a:r>
          </a:p>
          <a:p>
            <a:pPr algn="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униципального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бюджетного учреждение дополнительного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«Детско-юношеская спортивная школа» образования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Рузаевского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муниципального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района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 pitchFamily="34" charset="0"/>
              <a:buChar char="•"/>
            </a:pP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algn="r">
              <a:buFont typeface="Arial" pitchFamily="34" charset="0"/>
              <a:buChar char="•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Дата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рождения: 25.03.1991</a:t>
            </a:r>
          </a:p>
          <a:p>
            <a:pPr algn="r">
              <a:buFont typeface="Arial" pitchFamily="34" charset="0"/>
              <a:buChar char="•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Профессиональное образование: педагог по физической культуре </a:t>
            </a:r>
          </a:p>
          <a:p>
            <a:pPr algn="r">
              <a:buFont typeface="Arial" pitchFamily="34" charset="0"/>
              <a:buChar char="•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ФГБОУ ВПО МГПИ им.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М.Е.Евсевьева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№</a:t>
            </a: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137 от 25.01.2014 года</a:t>
            </a:r>
          </a:p>
          <a:p>
            <a:pPr algn="r">
              <a:buFont typeface="Arial" pitchFamily="34" charset="0"/>
              <a:buChar char="•"/>
            </a:pP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Стаж педагогической работы (по специальности) 7 лет</a:t>
            </a:r>
          </a:p>
          <a:p>
            <a:pPr algn="r">
              <a:buFont typeface="Arial" pitchFamily="34" charset="0"/>
              <a:buChar char="•"/>
            </a:pP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Общий трудовой стаж 13 лет</a:t>
            </a:r>
          </a:p>
          <a:p>
            <a:pPr algn="r">
              <a:buFont typeface="Arial" pitchFamily="34" charset="0"/>
              <a:buChar char="•"/>
            </a:pPr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Наличие квалификационной категории - первая</a:t>
            </a: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атестация 2020 с.ш\gfzao8jG0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2643206" cy="352427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28860" y="428604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7" name="Picture 3" descr="C:\Users\1\Desktop\атестация 2020 с.ш\справки\отксеренные справки\журнал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85728"/>
            <a:ext cx="4357718" cy="6186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1\Desktop\атестация 2020 с.ш\справки\отксеренные справки\ксерениые лицо журнал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71480"/>
            <a:ext cx="8075433" cy="5530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C:\Users\1\Desktop\атестация 2020 с.ш\справки\отксеренные справки\ксереные лицо журнала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8254381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1\Desktop\атестация 2020 с.ш\справки\отксеренные справки\ксереный журнал план граф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70338" cy="3643314"/>
          </a:xfrm>
          <a:prstGeom prst="rect">
            <a:avLst/>
          </a:prstGeom>
          <a:noFill/>
        </p:spPr>
      </p:pic>
      <p:pic>
        <p:nvPicPr>
          <p:cNvPr id="9220" name="Picture 4" descr="C:\Users\1\Desktop\атестация 2020 с.ш\справки\отксеренные справки\креный журнал план график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3324" y="3071810"/>
            <a:ext cx="5390676" cy="3786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3" name="Picture 3" descr="C:\Users\1\Desktop\атестация 2020 с.ш\справки\отксеренные справки\кскреный журнал план график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206149" cy="3571876"/>
          </a:xfrm>
          <a:prstGeom prst="rect">
            <a:avLst/>
          </a:prstGeom>
          <a:noFill/>
        </p:spPr>
      </p:pic>
      <p:pic>
        <p:nvPicPr>
          <p:cNvPr id="10244" name="Picture 4" descr="C:\Users\1\Desktop\атестация 2020 с.ш\справки\отксеренные справки\ксереный журнал план работы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5513" y="3286124"/>
            <a:ext cx="5108487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5984" y="357166"/>
            <a:ext cx="65681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1266" name="Picture 2" descr="C:\Users\1\Desktop\атестация 2020 с.ш\справки\отксеренные справки\план конспект занят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428604"/>
            <a:ext cx="4214842" cy="6004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43174" y="428604"/>
            <a:ext cx="1847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290" name="Picture 2" descr="C:\Users\1\Desktop\атестация 2020 с.ш\справки\отксеренные справки\календ план соревн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246" y="500042"/>
            <a:ext cx="4088721" cy="5786478"/>
          </a:xfrm>
          <a:prstGeom prst="rect">
            <a:avLst/>
          </a:prstGeom>
          <a:noFill/>
        </p:spPr>
      </p:pic>
      <p:pic>
        <p:nvPicPr>
          <p:cNvPr id="12291" name="Picture 3" descr="C:\Users\1\Desktop\атестация 2020 с.ш\справки\отксеренные справки\календарн план сорев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541646"/>
            <a:ext cx="4071966" cy="5772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00232" y="285728"/>
            <a:ext cx="692948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2400" i="1" dirty="0" smtClean="0">
                <a:latin typeface="Monotype Corsiva" pitchFamily="66" charset="0"/>
              </a:rPr>
              <a:t>6</a:t>
            </a:r>
            <a:r>
              <a:rPr lang="ru-RU" altLang="ru-RU" sz="2800" i="1" dirty="0" smtClean="0">
                <a:latin typeface="Monotype Corsiva" pitchFamily="66" charset="0"/>
              </a:rPr>
              <a:t>. </a:t>
            </a:r>
            <a:r>
              <a:rPr lang="ru-RU" altLang="ru-RU" sz="2800" b="1" i="1" dirty="0" smtClean="0">
                <a:latin typeface="Monotype Corsiva" pitchFamily="66" charset="0"/>
              </a:rPr>
              <a:t>Выполнение воспитанниками требований для присвоения спортивных званий и разрядов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3314" name="Picture 2" descr="C:\Users\1\Desktop\атестация 2020 с.ш\справки\отксеренные справки\приказ рилагаетс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071546"/>
            <a:ext cx="3857652" cy="5468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C:\Users\1\Desktop\атестация 2020 с.ш\справки\отксеренные справки\приказ о разряде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4143404" cy="5882427"/>
          </a:xfrm>
          <a:prstGeom prst="rect">
            <a:avLst/>
          </a:prstGeom>
          <a:noFill/>
        </p:spPr>
      </p:pic>
      <p:pic>
        <p:nvPicPr>
          <p:cNvPr id="14339" name="Picture 3" descr="C:\Users\1\Desktop\атестация 2020 с.ш\справки\отксеренные справки\приказ о разряде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57166"/>
            <a:ext cx="4143372" cy="5892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C:\Users\1\Desktop\атестация 2020 с.ш\справки\отксеренные справки\приказ о разряде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4226759" cy="6000768"/>
          </a:xfrm>
          <a:prstGeom prst="rect">
            <a:avLst/>
          </a:prstGeom>
          <a:noFill/>
        </p:spPr>
      </p:pic>
      <p:pic>
        <p:nvPicPr>
          <p:cNvPr id="15364" name="Picture 4" descr="C:\Users\1\Desktop\атестация 2020 с.ш\справки\отксеренные справки\приказ о разряде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0151" y="1700808"/>
            <a:ext cx="4412329" cy="4657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1\Desktop\атестация 2020 с.ш\МОИ ГРАМОТЫ ДИПЛОМЫ УДОСТОВЕРЕНИЯ\дипло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70826"/>
            <a:ext cx="7786742" cy="5526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3108" y="285728"/>
            <a:ext cx="6572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latin typeface="Monotype Corsiva" pitchFamily="66" charset="0"/>
              </a:rPr>
              <a:t>7. Проведение мастер-классов, открытых занятий, мероприятий(</a:t>
            </a:r>
            <a:r>
              <a:rPr lang="ru-RU" sz="2800" i="1" dirty="0" err="1" smtClean="0">
                <a:latin typeface="Monotype Corsiva" pitchFamily="66" charset="0"/>
              </a:rPr>
              <a:t>очно</a:t>
            </a:r>
            <a:r>
              <a:rPr lang="ru-RU" sz="2800" i="1" dirty="0" smtClean="0">
                <a:latin typeface="Monotype Corsiva" pitchFamily="66" charset="0"/>
              </a:rPr>
              <a:t>)</a:t>
            </a:r>
          </a:p>
          <a:p>
            <a:endParaRPr lang="ru-RU" sz="2800" i="1" dirty="0" smtClean="0">
              <a:solidFill>
                <a:srgbClr val="CC3300"/>
              </a:solidFill>
              <a:latin typeface="Monotype Corsiva" pitchFamily="66" charset="0"/>
            </a:endParaRPr>
          </a:p>
        </p:txBody>
      </p:sp>
      <p:pic>
        <p:nvPicPr>
          <p:cNvPr id="10242" name="Picture 2" descr="D:\АТЕСТАЦИЯ 2020\атестация 2020 с.ш\справки\отксеренные справки\приняла участие в фестивал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285860"/>
            <a:ext cx="3857652" cy="5476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АТЕСТАЦИЯ 2020\атестация 2020 с.ш\МОИ ГРАМОТЫ ДИПЛОМЫ УДОСТОВЕРЕНИЯ\всероссийский день ходьб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382012"/>
            <a:ext cx="4572032" cy="6475988"/>
          </a:xfrm>
          <a:prstGeom prst="rect">
            <a:avLst/>
          </a:prstGeom>
          <a:noFill/>
        </p:spPr>
      </p:pic>
      <p:pic>
        <p:nvPicPr>
          <p:cNvPr id="7" name="Picture 2" descr="https://image.jimcdn.com/app/cms/image/transf/none/path/sa44cf589cb4f4093/backgroundarea/id29d77454d4189f5/version/1540095741/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D:\АТЕСТАЦИЯ 2020\атестация 2020 с.ш\МОИ ГРАМОТЫ ДИПЛОМЫ УДОСТОВЕРЕНИЯ\всероссийский день ходьб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0"/>
            <a:ext cx="4455067" cy="6310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D:\АТЕСТАЦИЯ 2020\атестация 2020 с.ш\МОИ ГРАМОТЫ ДИПЛОМЫ УДОСТОВЕРЕНИЯ\олимпийский ден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357166"/>
            <a:ext cx="4370733" cy="6196016"/>
          </a:xfrm>
          <a:prstGeom prst="rect">
            <a:avLst/>
          </a:prstGeom>
          <a:noFill/>
        </p:spPr>
      </p:pic>
      <p:pic>
        <p:nvPicPr>
          <p:cNvPr id="6" name="Picture 2" descr="https://image.jimcdn.com/app/cms/image/transf/none/path/sa44cf589cb4f4093/backgroundarea/id29d77454d4189f5/version/1540095741/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D:\АТЕСТАЦИЯ 2020\атестация 2020 с.ш\МОИ ГРАМОТЫ ДИПЛОМЫ УДОСТОВЕРЕНИЯ\олимпийский ден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477891"/>
            <a:ext cx="4500594" cy="63801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9394" name="Picture 2" descr="https://sun9-32.userapi.com/c840128/v840128206/5e271/BW2SVLf7r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28926" cy="1951855"/>
          </a:xfrm>
          <a:prstGeom prst="rect">
            <a:avLst/>
          </a:prstGeom>
          <a:noFill/>
        </p:spPr>
      </p:pic>
      <p:pic>
        <p:nvPicPr>
          <p:cNvPr id="59396" name="Picture 4" descr="https://sun9-40.userapi.com/c840433/v840433496/1fe29/iDoHK85EPU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9211" y="0"/>
            <a:ext cx="2844789" cy="1895785"/>
          </a:xfrm>
          <a:prstGeom prst="rect">
            <a:avLst/>
          </a:prstGeom>
          <a:noFill/>
        </p:spPr>
      </p:pic>
      <p:pic>
        <p:nvPicPr>
          <p:cNvPr id="59400" name="Picture 8" descr="https://sun9-73.userapi.com/c851428/v851428711/1d278c/2TRA2CtZEK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3314"/>
            <a:ext cx="3214710" cy="2143140"/>
          </a:xfrm>
          <a:prstGeom prst="rect">
            <a:avLst/>
          </a:prstGeom>
          <a:noFill/>
        </p:spPr>
      </p:pic>
      <p:sp>
        <p:nvSpPr>
          <p:cNvPr id="59402" name="AutoShape 10" descr="https://sun9-63.userapi.com/c851428/v851428711/1d2783/9GlcNub940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9404" name="Picture 12" descr="https://sun9-63.userapi.com/c851428/v851428711/1d2783/9GlcNub940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714356"/>
            <a:ext cx="3157554" cy="2105036"/>
          </a:xfrm>
          <a:prstGeom prst="rect">
            <a:avLst/>
          </a:prstGeom>
          <a:noFill/>
        </p:spPr>
      </p:pic>
      <p:pic>
        <p:nvPicPr>
          <p:cNvPr id="59405" name="Picture 13" descr="D:\АТЕСТАЦИЯ 2020\мастер класс\jJS-Q5HFQY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6438" y="3500438"/>
            <a:ext cx="3537562" cy="2357454"/>
          </a:xfrm>
          <a:prstGeom prst="rect">
            <a:avLst/>
          </a:prstGeom>
          <a:noFill/>
        </p:spPr>
      </p:pic>
      <p:pic>
        <p:nvPicPr>
          <p:cNvPr id="59411" name="Picture 19" descr="https://sun9-11.userapi.com/c849520/v849520289/16da32/htVJHVo-dPQ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5" y="3500438"/>
            <a:ext cx="1686333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0"/>
            <a:ext cx="8858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i="1" dirty="0" smtClean="0">
                <a:latin typeface="Monotype Corsiva" pitchFamily="66" charset="0"/>
              </a:rPr>
              <a:t>8.  </a:t>
            </a:r>
            <a:r>
              <a:rPr lang="ru-RU" altLang="ru-RU" sz="2800" b="1" i="1" dirty="0" smtClean="0">
                <a:latin typeface="Monotype Corsiva" pitchFamily="66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</a:t>
            </a:r>
            <a:r>
              <a:rPr lang="ru-RU" altLang="ru-RU" sz="2800" b="1" i="1" dirty="0" err="1" smtClean="0">
                <a:latin typeface="Monotype Corsiva" pitchFamily="66" charset="0"/>
              </a:rPr>
              <a:t>радиопекредачах</a:t>
            </a:r>
            <a:r>
              <a:rPr lang="ru-RU" altLang="ru-RU" sz="2800" b="1" i="1" dirty="0" smtClean="0">
                <a:latin typeface="Monotype Corsiva" pitchFamily="66" charset="0"/>
              </a:rPr>
              <a:t>(</a:t>
            </a:r>
            <a:r>
              <a:rPr lang="ru-RU" altLang="ru-RU" sz="2800" b="1" i="1" dirty="0" err="1" smtClean="0">
                <a:latin typeface="Monotype Corsiva" pitchFamily="66" charset="0"/>
              </a:rPr>
              <a:t>очно</a:t>
            </a:r>
            <a:r>
              <a:rPr lang="ru-RU" altLang="ru-RU" sz="2800" b="1" i="1" dirty="0" smtClean="0">
                <a:latin typeface="Monotype Corsiva" pitchFamily="66" charset="0"/>
              </a:rPr>
              <a:t>) 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58369" name="Picture 1" descr="C:\Users\1\Desktop\атестация 2020 с.ш\справки\отксеренные справки\приняла участие в фестивал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500174"/>
            <a:ext cx="3471979" cy="4929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7345" name="Picture 1" descr="C:\Users\1\Desktop\атестация 2020 с.ш\справки\отксеренные справки\план заседанийтрен совет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1497"/>
            <a:ext cx="4320047" cy="6133208"/>
          </a:xfrm>
          <a:prstGeom prst="rect">
            <a:avLst/>
          </a:prstGeom>
          <a:noFill/>
        </p:spPr>
      </p:pic>
      <p:pic>
        <p:nvPicPr>
          <p:cNvPr id="57346" name="Picture 2" descr="C:\Users\1\Desktop\атестация 2020 с.ш\справки\отксеренные справки\план метод работы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571480"/>
            <a:ext cx="4327542" cy="6084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D:\АТЕСТАЦИЯ 2020\атестация 2020 с.ш\справки\отксеренные справки\план заседаний метод совет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571480"/>
            <a:ext cx="4135347" cy="5834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00100" y="285728"/>
            <a:ext cx="7572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 smtClean="0">
                <a:latin typeface="Monotype Corsiva" pitchFamily="66" charset="0"/>
              </a:rPr>
              <a:t>9. Результаты участия воспитанников </a:t>
            </a:r>
            <a:endParaRPr lang="ru-RU" altLang="ru-RU" sz="2800" b="1" i="1" dirty="0" smtClean="0">
              <a:latin typeface="Monotype Corsiva" pitchFamily="66" charset="0"/>
            </a:endParaRPr>
          </a:p>
          <a:p>
            <a:pPr algn="ctr"/>
            <a:r>
              <a:rPr lang="ru-RU" altLang="ru-RU" sz="2800" b="1" i="1" dirty="0" smtClean="0">
                <a:latin typeface="Monotype Corsiva" pitchFamily="66" charset="0"/>
              </a:rPr>
              <a:t>в </a:t>
            </a:r>
            <a:r>
              <a:rPr lang="ru-RU" altLang="ru-RU" sz="2800" b="1" i="1" dirty="0" smtClean="0">
                <a:latin typeface="Monotype Corsiva" pitchFamily="66" charset="0"/>
              </a:rPr>
              <a:t>официальных соревнованиях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56321" name="Picture 1" descr="C:\Users\1\Desktop\атестация 2020 с.ш\справки\отксеренные справки\справка о соревно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285860"/>
            <a:ext cx="3773891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5297" name="Picture 1" descr="C:\Users\1\Desktop\атестация 2020 с.ш\справки\отксеренные справки\справка о соревн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4095602" cy="5786478"/>
          </a:xfrm>
          <a:prstGeom prst="rect">
            <a:avLst/>
          </a:prstGeom>
          <a:noFill/>
        </p:spPr>
      </p:pic>
      <p:pic>
        <p:nvPicPr>
          <p:cNvPr id="55298" name="Picture 2" descr="C:\Users\1\Desktop\атестация 2020 с.ш\справки\отксеренные справки\справка о соревн 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28604"/>
            <a:ext cx="4126624" cy="5849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4273" name="Picture 1" descr="C:\Users\1\Desktop\атестация 2020 с.ш\справки\отксеренные справки\справка о соревн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00042"/>
            <a:ext cx="4173074" cy="5924550"/>
          </a:xfrm>
          <a:prstGeom prst="rect">
            <a:avLst/>
          </a:prstGeom>
          <a:noFill/>
        </p:spPr>
      </p:pic>
      <p:pic>
        <p:nvPicPr>
          <p:cNvPr id="54274" name="Picture 2" descr="C:\Users\1\Desktop\атестация 2020 с.ш\справки\отксеренные справки\справка о соревн 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500042"/>
            <a:ext cx="4101510" cy="5822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00496" y="142852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  <a:latin typeface="Monotype Corsiva" pitchFamily="66" charset="0"/>
            </a:endParaRPr>
          </a:p>
        </p:txBody>
      </p:sp>
      <p:pic>
        <p:nvPicPr>
          <p:cNvPr id="1027" name="Picture 3" descr="D:\АТЕСТАЦИЯ 2020\атестация 2020 с.ш\справки\отксеренные справки\характеристи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571480"/>
            <a:ext cx="4071966" cy="5790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3249" name="Picture 1" descr="C:\Users\1\Desktop\атестация 2020 с.ш\справки\отксеренные справки\справка о соревн 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85794"/>
            <a:ext cx="4031431" cy="5715016"/>
          </a:xfrm>
          <a:prstGeom prst="rect">
            <a:avLst/>
          </a:prstGeom>
          <a:noFill/>
        </p:spPr>
      </p:pic>
      <p:pic>
        <p:nvPicPr>
          <p:cNvPr id="53250" name="Picture 2" descr="C:\Users\1\Desktop\атестация 2020 с.ш\справки\отксеренные справки\справка о соревн 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785794"/>
            <a:ext cx="3981054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14612" y="357166"/>
            <a:ext cx="4786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Всероссийский уровень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52225" name="Picture 1" descr="C:\Users\1\Desktop\атестация 2020 с.ш\грамоты детей\амиржанова\аэлит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624" y="1071545"/>
            <a:ext cx="2899398" cy="4143405"/>
          </a:xfrm>
          <a:prstGeom prst="rect">
            <a:avLst/>
          </a:prstGeom>
          <a:noFill/>
        </p:spPr>
      </p:pic>
      <p:pic>
        <p:nvPicPr>
          <p:cNvPr id="52226" name="Picture 2" descr="C:\Users\1\Desktop\атестация 2020 с.ш\грамоты детей\аня\аня 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9" y="3071810"/>
            <a:ext cx="2757480" cy="3786190"/>
          </a:xfrm>
          <a:prstGeom prst="rect">
            <a:avLst/>
          </a:prstGeom>
          <a:noFill/>
        </p:spPr>
      </p:pic>
      <p:pic>
        <p:nvPicPr>
          <p:cNvPr id="52227" name="Picture 3" descr="C:\Users\1\Desktop\атестация 2020 с.ш\грамоты детей\аня\аня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1320" y="1000108"/>
            <a:ext cx="2982680" cy="4262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01" name="Picture 1" descr="C:\Users\1\Desktop\атестация 2020 с.ш\грамоты детей\аня\аня 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2807191" cy="3998896"/>
          </a:xfrm>
          <a:prstGeom prst="rect">
            <a:avLst/>
          </a:prstGeom>
          <a:noFill/>
        </p:spPr>
      </p:pic>
      <p:pic>
        <p:nvPicPr>
          <p:cNvPr id="51202" name="Picture 2" descr="C:\Users\1\Desktop\атестация 2020 с.ш\грамоты детей\аня\аня 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571744"/>
            <a:ext cx="2787675" cy="3938572"/>
          </a:xfrm>
          <a:prstGeom prst="rect">
            <a:avLst/>
          </a:prstGeom>
          <a:noFill/>
        </p:spPr>
      </p:pic>
      <p:pic>
        <p:nvPicPr>
          <p:cNvPr id="51203" name="Picture 3" descr="C:\Users\1\Desktop\атестация 2020 с.ш\грамоты детей\аня\аня 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07926"/>
            <a:ext cx="3071802" cy="4313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0177" name="Picture 1" descr="C:\Users\1\Desktop\атестация 2020 с.ш\грамоты детей\аня\аня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56734" cy="3907987"/>
          </a:xfrm>
          <a:prstGeom prst="rect">
            <a:avLst/>
          </a:prstGeom>
          <a:noFill/>
        </p:spPr>
      </p:pic>
      <p:pic>
        <p:nvPicPr>
          <p:cNvPr id="50178" name="Picture 2" descr="C:\Users\1\Desktop\атестация 2020 с.ш\грамоты детей\ефремова\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500174"/>
            <a:ext cx="3080391" cy="4359459"/>
          </a:xfrm>
          <a:prstGeom prst="rect">
            <a:avLst/>
          </a:prstGeom>
          <a:noFill/>
        </p:spPr>
      </p:pic>
      <p:pic>
        <p:nvPicPr>
          <p:cNvPr id="50179" name="Picture 3" descr="C:\Users\1\Desktop\атестация 2020 с.ш\грамоты детей\ефремова\IMG_20200926_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598355"/>
            <a:ext cx="3000364" cy="4259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9153" name="Picture 1" descr="C:\Users\1\Desktop\атестация 2020 с.ш\грамоты детей\першина н\надя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3001135" cy="4221161"/>
          </a:xfrm>
          <a:prstGeom prst="rect">
            <a:avLst/>
          </a:prstGeom>
          <a:noFill/>
        </p:spPr>
      </p:pic>
      <p:pic>
        <p:nvPicPr>
          <p:cNvPr id="49154" name="Picture 2" descr="C:\Users\1\Desktop\атестация 2020 с.ш\грамоты детей\першина н\надя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571612"/>
            <a:ext cx="2854723" cy="4052876"/>
          </a:xfrm>
          <a:prstGeom prst="rect">
            <a:avLst/>
          </a:prstGeom>
          <a:noFill/>
        </p:spPr>
      </p:pic>
      <p:pic>
        <p:nvPicPr>
          <p:cNvPr id="49155" name="Picture 3" descr="C:\Users\1\Desktop\атестация 2020 с.ш\грамоты детей\першина н\надя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2925" y="2714620"/>
            <a:ext cx="2918795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8129" name="Picture 1" descr="C:\Users\1\Desktop\атестация 2020 с.ш\грамоты детей\слесарева\буй 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41861" cy="4143362"/>
          </a:xfrm>
          <a:prstGeom prst="rect">
            <a:avLst/>
          </a:prstGeom>
          <a:noFill/>
        </p:spPr>
      </p:pic>
      <p:pic>
        <p:nvPicPr>
          <p:cNvPr id="48131" name="Picture 3" descr="C:\Users\1\Desktop\атестация 2020 с.ш\грамоты детей\слесарева\россия 2019 июн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3" y="1285860"/>
            <a:ext cx="3073161" cy="4370372"/>
          </a:xfrm>
          <a:prstGeom prst="rect">
            <a:avLst/>
          </a:prstGeom>
          <a:noFill/>
        </p:spPr>
      </p:pic>
      <p:pic>
        <p:nvPicPr>
          <p:cNvPr id="48132" name="Picture 4" descr="C:\Users\1\Desktop\атестация 2020 с.ш\грамоты детей\слесарева\россия 2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489561"/>
            <a:ext cx="3071802" cy="4368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7105" name="Picture 1" descr="C:\Users\1\Downloads\IMG_20200926_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71480"/>
            <a:ext cx="3760540" cy="5322026"/>
          </a:xfrm>
          <a:prstGeom prst="rect">
            <a:avLst/>
          </a:prstGeom>
          <a:noFill/>
        </p:spPr>
      </p:pic>
      <p:pic>
        <p:nvPicPr>
          <p:cNvPr id="47106" name="Picture 2" descr="C:\Users\1\Desktop\атестация 2020 с.ш\грамоты детей\слесарева\челябинск 20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571480"/>
            <a:ext cx="3712103" cy="5287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6081" name="Picture 1" descr="C:\Users\1\Desktop\атестация 2020 с.ш\грамоты детей\канаев дани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57166"/>
            <a:ext cx="4245200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71736" y="357166"/>
            <a:ext cx="3570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Республиканский уровень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45057" name="Picture 1" descr="C:\Users\1\Desktop\атестация 2020 с.ш\грамоты детей\павкина\павкина 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736"/>
            <a:ext cx="3286148" cy="4759407"/>
          </a:xfrm>
          <a:prstGeom prst="rect">
            <a:avLst/>
          </a:prstGeom>
          <a:noFill/>
        </p:spPr>
      </p:pic>
      <p:pic>
        <p:nvPicPr>
          <p:cNvPr id="45058" name="Picture 2" descr="C:\Users\1\Desktop\атестация 2020 с.ш\грамоты детей\павкина\павкина 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428736"/>
            <a:ext cx="3357586" cy="4779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4033" name="Picture 1" descr="C:\Users\1\Desktop\атестация 2020 с.ш\грамоты детей\павкина\павкина 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78397" cy="4364045"/>
          </a:xfrm>
          <a:prstGeom prst="rect">
            <a:avLst/>
          </a:prstGeom>
          <a:noFill/>
        </p:spPr>
      </p:pic>
      <p:pic>
        <p:nvPicPr>
          <p:cNvPr id="44034" name="Picture 2" descr="C:\Users\1\Desktop\атестация 2020 с.ш\грамоты детей\павкина\павкина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214422"/>
            <a:ext cx="3184518" cy="4432678"/>
          </a:xfrm>
          <a:prstGeom prst="rect">
            <a:avLst/>
          </a:prstGeom>
          <a:noFill/>
        </p:spPr>
      </p:pic>
      <p:pic>
        <p:nvPicPr>
          <p:cNvPr id="44035" name="Picture 3" descr="C:\Users\1\Desktop\атестация 2020 с.ш\грамоты детей\ефремова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288" y="2640030"/>
            <a:ext cx="2905712" cy="4217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43010" y="500042"/>
            <a:ext cx="7500990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 algn="ctr">
              <a:buAutoNum type="arabicPeriod"/>
            </a:pPr>
            <a:r>
              <a:rPr lang="ru-RU" sz="2800" b="1" i="1" dirty="0" smtClean="0">
                <a:latin typeface="Monotype Corsiva" pitchFamily="66" charset="0"/>
                <a:ea typeface="Lucida Sans Unicode" pitchFamily="32" charset="0"/>
                <a:cs typeface="Lucida Sans Unicode" pitchFamily="32" charset="0"/>
              </a:rPr>
              <a:t>Представление собственного инновационного педагогического опыта</a:t>
            </a:r>
          </a:p>
          <a:p>
            <a:pPr marL="514350" indent="-514350" algn="ctr">
              <a:buAutoNum type="arabicPeriod"/>
            </a:pPr>
            <a:endParaRPr lang="ru-RU" sz="3200" b="1" i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  <a:latin typeface="Monotype Corsiva" pitchFamily="66" charset="0"/>
              <a:cs typeface="Lucida Sans Unicode" pitchFamily="32" charset="0"/>
            </a:endParaRPr>
          </a:p>
          <a:p>
            <a:pPr marL="514350" indent="-514350" algn="ctr">
              <a:buFont typeface="Arial" pitchFamily="34" charset="0"/>
              <a:buChar char="•"/>
            </a:pPr>
            <a:r>
              <a:rPr lang="ru-RU" sz="3200" b="1" dirty="0" smtClean="0"/>
              <a:t>https://sportruz.schoolrm.ru/sveden/employees/24780/241688/?bitrix_include_areas=N&amp;clear_cache=Y</a:t>
            </a:r>
            <a:endParaRPr lang="ru-RU" sz="3200" dirty="0" smtClean="0"/>
          </a:p>
          <a:p>
            <a:pPr marL="514350" indent="-514350" algn="ctr"/>
            <a:endParaRPr lang="ru-RU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009" name="Picture 1" descr="C:\Users\1\Desktop\атестация 2020 с.ш\грамоты детей\ефремова\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82187" cy="4095740"/>
          </a:xfrm>
          <a:prstGeom prst="rect">
            <a:avLst/>
          </a:prstGeom>
          <a:noFill/>
        </p:spPr>
      </p:pic>
      <p:pic>
        <p:nvPicPr>
          <p:cNvPr id="43010" name="Picture 2" descr="C:\Users\1\Desktop\атестация 2020 с.ш\грамоты детей\аня\аня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1500174"/>
            <a:ext cx="3132037" cy="4446580"/>
          </a:xfrm>
          <a:prstGeom prst="rect">
            <a:avLst/>
          </a:prstGeom>
          <a:noFill/>
        </p:spPr>
      </p:pic>
      <p:pic>
        <p:nvPicPr>
          <p:cNvPr id="43011" name="Picture 3" descr="C:\Users\1\Desktop\атестация 2020 с.ш\грамоты детей\ефремова\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489560"/>
            <a:ext cx="3071802" cy="4368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357166"/>
            <a:ext cx="7603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i="1" dirty="0" smtClean="0">
                <a:latin typeface="Monotype Corsiva" pitchFamily="66" charset="0"/>
              </a:rPr>
              <a:t>10. </a:t>
            </a:r>
            <a:r>
              <a:rPr lang="ru-RU" altLang="ru-RU" sz="2800" b="1" i="1" dirty="0" smtClean="0">
                <a:latin typeface="Monotype Corsiva" pitchFamily="66" charset="0"/>
              </a:rPr>
              <a:t>Система взаимодействия с </a:t>
            </a:r>
            <a:r>
              <a:rPr lang="ru-RU" altLang="ru-RU" sz="2800" b="1" i="1" dirty="0" smtClean="0">
                <a:latin typeface="Monotype Corsiva" pitchFamily="66" charset="0"/>
              </a:rPr>
              <a:t>родителями воспитанников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1026" name="Picture 2" descr="D:\АТЕСТАЦИЯ 2020\атестация 2020 с.ш\справки\отксеренные справки\работа с родителя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00174"/>
            <a:ext cx="3785837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D:\с родителя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4134748" cy="5847865"/>
          </a:xfrm>
          <a:prstGeom prst="rect">
            <a:avLst/>
          </a:prstGeom>
          <a:noFill/>
        </p:spPr>
      </p:pic>
      <p:pic>
        <p:nvPicPr>
          <p:cNvPr id="2051" name="Picture 3" descr="D:\с родителями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00042"/>
            <a:ext cx="4166517" cy="5892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88641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11</a:t>
            </a:r>
            <a:r>
              <a:rPr lang="ru-RU" sz="2800" b="1" dirty="0" smtClean="0">
                <a:latin typeface="Monotype Corsiva" pitchFamily="66" charset="0"/>
              </a:rPr>
              <a:t>. Наличие публикаций, авторских программ, методических пособий, методических рекомендаций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3074" name="Picture 2" descr="D:\АТЕСТАЦИЯ 2020\атестация 2020 с.ш\МОИ ГРАМОТЫ ДИПЛОМЫ УДОСТОВЕРЕНИЯ\письм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582" y="1412776"/>
            <a:ext cx="3735378" cy="5280111"/>
          </a:xfrm>
          <a:prstGeom prst="rect">
            <a:avLst/>
          </a:prstGeom>
          <a:noFill/>
        </p:spPr>
      </p:pic>
      <p:pic>
        <p:nvPicPr>
          <p:cNvPr id="3075" name="Picture 3" descr="D:\АТЕСТАЦИЯ 2020\атестация 2020 с.ш\МОИ ГРАМОТЫ ДИПЛОМЫ УДОСТОВЕРЕНИЯ\сертификат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12776"/>
            <a:ext cx="3735378" cy="5280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D:\АТЕСТАЦИЯ 2020\атестация 2020 с.ш\МОИ ГРАМОТЫ ДИПЛОМЫ УДОСТОВЕРЕНИЯ\сертифика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785794"/>
            <a:ext cx="6459603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11760" y="188640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 smtClean="0">
                <a:latin typeface="Monotype Corsiva" pitchFamily="66" charset="0"/>
              </a:rPr>
              <a:t>14</a:t>
            </a:r>
            <a:r>
              <a:rPr lang="ru-RU" altLang="ru-RU" sz="2800" b="1" i="1" dirty="0" smtClean="0">
                <a:latin typeface="Monotype Corsiva" pitchFamily="66" charset="0"/>
              </a:rPr>
              <a:t>. </a:t>
            </a:r>
            <a:r>
              <a:rPr lang="ru-RU" altLang="ru-RU" sz="2800" b="1" i="1" dirty="0" smtClean="0">
                <a:latin typeface="Monotype Corsiva" pitchFamily="66" charset="0"/>
              </a:rPr>
              <a:t>Награды </a:t>
            </a:r>
            <a:r>
              <a:rPr lang="ru-RU" altLang="ru-RU" sz="2800" b="1" i="1" dirty="0" smtClean="0">
                <a:latin typeface="Monotype Corsiva" pitchFamily="66" charset="0"/>
              </a:rPr>
              <a:t>и поощрения.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928670"/>
            <a:ext cx="821533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Почётная </a:t>
            </a:r>
            <a:r>
              <a:rPr lang="ru-RU" sz="2400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грамота  от Президента ВФЛА </a:t>
            </a:r>
            <a:r>
              <a:rPr lang="ru-RU" sz="2400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Д.А.Шляхтина</a:t>
            </a:r>
            <a:r>
              <a:rPr lang="ru-RU" sz="2400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2018 год</a:t>
            </a: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Почётная грамота  от Президента ВФЛА </a:t>
            </a:r>
            <a:r>
              <a:rPr lang="ru-RU" sz="2400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Д.А.Шляхтина</a:t>
            </a:r>
            <a:r>
              <a:rPr lang="ru-RU" sz="2400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2019 год</a:t>
            </a: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Диплом за подготовку победителя во Всероссийских соревнованиях</a:t>
            </a: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Почётная </a:t>
            </a:r>
            <a:r>
              <a:rPr lang="ru-RU" sz="2400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грамота от Главы Рузаевского муниципального района </a:t>
            </a:r>
            <a:r>
              <a:rPr lang="ru-RU" sz="2400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В.Ю.Кормилицина</a:t>
            </a:r>
            <a:endParaRPr lang="ru-RU" sz="2400" dirty="0" smtClean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Благодарность от Директора ГАУ РМ «СШОР по л</a:t>
            </a:r>
            <a:r>
              <a:rPr lang="en-US" sz="2400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2400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атлетике» 2019 год</a:t>
            </a: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Благодарность от Директора МАУ «</a:t>
            </a:r>
            <a:r>
              <a:rPr lang="ru-RU" sz="2400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ЦФКиС</a:t>
            </a:r>
            <a:r>
              <a:rPr lang="ru-RU" sz="2400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» О.Л.Антонова</a:t>
            </a: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Благодарственное письмо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Рузаевская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районная организация профсоюза работников народного образования</a:t>
            </a:r>
            <a:endParaRPr lang="ru-RU" sz="2400" dirty="0" smtClean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D:\АТЕСТАЦИЯ 2020\атестация 2020 с.ш\МОИ ГРАМОТЫ ДИПЛОМЫ УДОСТОВЕРЕНИЯ\тыс талантов 20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500042"/>
            <a:ext cx="7929617" cy="55028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4017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D:\АТЕСТАЦИЯ 2020\атестация 2020 с.ш\МОИ ГРАМОТЫ ДИПЛОМЫ УДОСТОВЕРЕНИЯ\тыс талантов 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714488"/>
            <a:ext cx="4637120" cy="327658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79712" y="116632"/>
            <a:ext cx="6807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Российский уровень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8" name="Picture 3" descr="D:\АТЕСТАЦИЯ 2020\атестация 2020 с.ш\МОИ ГРАМОТЫ ДИПЛОМЫ УДОСТОВЕРЕНИЯ\диплом пенза 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785794"/>
            <a:ext cx="3648371" cy="5154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2" name="Picture 4" descr="C:\Users\1\Desktop\атестация 2020 с.ш\МОИ ГРАМОТЫ ДИПЛОМЫ УДОСТОВЕРЕНИЯ\грамота от кормилицина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4214842" cy="5946206"/>
          </a:xfrm>
          <a:prstGeom prst="rect">
            <a:avLst/>
          </a:prstGeom>
          <a:noFill/>
        </p:spPr>
      </p:pic>
      <p:pic>
        <p:nvPicPr>
          <p:cNvPr id="5" name="Picture 2" descr="D:\АТЕСТАЦИЯ 2020\атестация 2020 с.ш\МОИ ГРАМОТЫ ДИПЛОМЫ УДОСТОВЕРЕНИЯ\благодарность сшор 2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2073" y="508778"/>
            <a:ext cx="4044769" cy="5761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D:\АТЕСТАЦИЯ 2020\атестация 2020 с.ш\МОИ ГРАМОТЫ ДИПЛОМЫ УДОСТОВЕРЕНИЯ\благодарность от Антон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428604"/>
            <a:ext cx="4214842" cy="6013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67369" y="0"/>
            <a:ext cx="921136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2800" b="1" i="1" dirty="0" smtClean="0">
                <a:latin typeface="Monotype Corsiva" pitchFamily="66" charset="0"/>
                <a:cs typeface="Times New Roman" pitchFamily="18" charset="0"/>
              </a:rPr>
              <a:t>2. Степень обеспечения повышения уровня подготовленности воспитанников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0" name="Picture 2" descr="C:\Users\1\Desktop\атестация 2020 с.ш\справки\отксеренные справки\высокий уровен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000108"/>
            <a:ext cx="3874529" cy="5500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D:\АТЕСТАЦИЯ 2020\атестация 2020 с.ш\МОИ ГРАМОТЫ ДИПЛОМЫ УДОСТОВЕРЕНИЯ\благодарность от профсоюз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71480"/>
            <a:ext cx="4068923" cy="5786454"/>
          </a:xfrm>
          <a:prstGeom prst="rect">
            <a:avLst/>
          </a:prstGeom>
          <a:noFill/>
        </p:spPr>
      </p:pic>
      <p:pic>
        <p:nvPicPr>
          <p:cNvPr id="6" name="Picture 3" descr="D:\АТЕСТАЦИЯ 2020\атестация 2020 с.ш\справки\отксеренные справки\справка от провсоюз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515719"/>
            <a:ext cx="4000528" cy="5754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71506" y="0"/>
            <a:ext cx="80724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 smtClean="0">
                <a:latin typeface="Times New Roman" pitchFamily="18" charset="0"/>
                <a:cs typeface="Times New Roman" pitchFamily="18" charset="0"/>
              </a:rPr>
              <a:t>15. Общественно-педагогическая активность педагога: участие в комиссиях, педагогических сообществах, в жюри конкурсов</a:t>
            </a:r>
            <a:br>
              <a:rPr lang="ru-RU" alt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АТЕСТАЦИЯ 2020\атестация 2020 с.ш\справки\отксеренные справки\маскалёв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268" y="1719022"/>
            <a:ext cx="3537589" cy="5022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D:\АТЕСТАЦИЯ 2020\атестация 2020 с.ш\справки\отксеренные справки\маскалёв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607628"/>
            <a:ext cx="4143404" cy="5873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D:\АТЕСТАЦИЯ 2020\атестация 2020 с.ш\справки\отксеренные справки\маскалёв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428604"/>
            <a:ext cx="4143404" cy="587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D:\АТЕСТАЦИЯ 2020\атестация 2020 с.ш\справки\отксеренные справки\судейств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00042"/>
            <a:ext cx="4006081" cy="5697086"/>
          </a:xfrm>
          <a:prstGeom prst="rect">
            <a:avLst/>
          </a:prstGeom>
          <a:noFill/>
        </p:spPr>
      </p:pic>
      <p:pic>
        <p:nvPicPr>
          <p:cNvPr id="14339" name="Picture 3" descr="D:\АТЕСТАЦИЯ 2020\атестация 2020 с.ш\МОИ ГРАМОТЫ ДИПЛОМЫ УДОСТОВЕРЕНИЯ\ФОТО ГТ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28604"/>
            <a:ext cx="4034772" cy="5719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714356"/>
            <a:ext cx="157163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1\Desktop\атестация 2020 с.ш\справки\отксеренные справки\контрольно пере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214290"/>
            <a:ext cx="4535241" cy="3214710"/>
          </a:xfrm>
          <a:prstGeom prst="rect">
            <a:avLst/>
          </a:prstGeom>
          <a:noFill/>
        </p:spPr>
      </p:pic>
      <p:pic>
        <p:nvPicPr>
          <p:cNvPr id="3076" name="Picture 4" descr="C:\Users\1\Desktop\атестация 2020 с.ш\справки\отксеренные справки\контрольно перевод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286124"/>
            <a:ext cx="4703078" cy="3344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1\Desktop\атестация 2020 с.ш\справки\отксеренные справки\контрольно перевод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9843"/>
            <a:ext cx="4714908" cy="3315433"/>
          </a:xfrm>
          <a:prstGeom prst="rect">
            <a:avLst/>
          </a:prstGeom>
          <a:noFill/>
        </p:spPr>
      </p:pic>
      <p:pic>
        <p:nvPicPr>
          <p:cNvPr id="4099" name="Picture 3" descr="C:\Users\1\Desktop\атестация 2020 с.ш\справки\отксеренные справки\контрольно перевод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143248"/>
            <a:ext cx="4926778" cy="34702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43042" y="214290"/>
            <a:ext cx="721107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2800" b="1" i="1" dirty="0" smtClean="0">
                <a:latin typeface="Monotype Corsiva" pitchFamily="66" charset="0"/>
              </a:rPr>
              <a:t>3. Сохранность контингента воспитанников на этапах спортивной подготовки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122" name="Picture 2" descr="C:\Users\1\Desktop\атестация 2020 с.ш\справки\отксеренные справки\сохранност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285859"/>
            <a:ext cx="3786214" cy="5358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3736337_7-p-patriotichnie-foni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57224" y="428604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3200" b="1" i="1" dirty="0" smtClean="0">
                <a:latin typeface="Monotype Corsiva" pitchFamily="66" charset="0"/>
              </a:rPr>
              <a:t>4. Результаты анализа текущей документации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3042" y="1000108"/>
            <a:ext cx="7215238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defRPr/>
            </a:pPr>
            <a:endParaRPr lang="ru-RU" sz="2400" dirty="0" smtClean="0">
              <a:solidFill>
                <a:srgbClr val="0D0D0D"/>
              </a:solidFill>
              <a:latin typeface="Monotype Corsiva" pitchFamily="66" charset="0"/>
            </a:endParaRPr>
          </a:p>
          <a:p>
            <a:pPr marL="547688" indent="-411163" algn="ctr">
              <a:lnSpc>
                <a:spcPct val="90000"/>
              </a:lnSpc>
              <a:buClr>
                <a:srgbClr val="000000"/>
              </a:buClr>
              <a:buSzPct val="65000"/>
              <a:defRPr/>
            </a:pPr>
            <a:r>
              <a:rPr lang="ru-RU" sz="2400" dirty="0" smtClean="0">
                <a:solidFill>
                  <a:srgbClr val="0D0D0D"/>
                </a:solidFill>
                <a:latin typeface="Monotype Corsiva" pitchFamily="66" charset="0"/>
              </a:rPr>
              <a:t>Согласно нормативных документов имеется следующая учебная документация</a:t>
            </a:r>
          </a:p>
          <a:p>
            <a:pPr marL="547688" indent="-411163" algn="ctr">
              <a:lnSpc>
                <a:spcPct val="90000"/>
              </a:lnSpc>
              <a:buClr>
                <a:srgbClr val="000000"/>
              </a:buClr>
              <a:buSzPct val="65000"/>
              <a:defRPr/>
            </a:pPr>
            <a:endParaRPr lang="ru-RU" sz="2400" dirty="0" smtClean="0">
              <a:solidFill>
                <a:srgbClr val="0D0D0D"/>
              </a:solidFill>
              <a:latin typeface="Monotype Corsiva" pitchFamily="66" charset="0"/>
            </a:endParaRP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defRPr/>
            </a:pPr>
            <a:r>
              <a:rPr lang="ru-RU" sz="2400" dirty="0" smtClean="0">
                <a:solidFill>
                  <a:srgbClr val="0D0D0D"/>
                </a:solidFill>
                <a:latin typeface="Monotype Corsiva" pitchFamily="66" charset="0"/>
              </a:rPr>
              <a:t>- журнал учета работы учебных групп</a:t>
            </a: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defRPr/>
            </a:pPr>
            <a:r>
              <a:rPr lang="ru-RU" sz="2400" dirty="0" smtClean="0">
                <a:solidFill>
                  <a:srgbClr val="0D0D0D"/>
                </a:solidFill>
                <a:latin typeface="Monotype Corsiva" pitchFamily="66" charset="0"/>
              </a:rPr>
              <a:t>- личные дела на обучающихся (заявления, личные карточки)</a:t>
            </a: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defRPr/>
            </a:pPr>
            <a:r>
              <a:rPr lang="ru-RU" sz="2400" dirty="0" smtClean="0">
                <a:solidFill>
                  <a:srgbClr val="0D0D0D"/>
                </a:solidFill>
                <a:latin typeface="Monotype Corsiva" pitchFamily="66" charset="0"/>
              </a:rPr>
              <a:t>- протоколы контрольно- переводных нормативов</a:t>
            </a: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defRPr/>
            </a:pPr>
            <a:r>
              <a:rPr lang="ru-RU" sz="2400" dirty="0" smtClean="0">
                <a:solidFill>
                  <a:srgbClr val="0D0D0D"/>
                </a:solidFill>
                <a:latin typeface="Monotype Corsiva" pitchFamily="66" charset="0"/>
              </a:rPr>
              <a:t>- календарный план спортивно – массовых мероприятий</a:t>
            </a: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defRPr/>
            </a:pPr>
            <a:r>
              <a:rPr lang="ru-RU" sz="2400" dirty="0" smtClean="0">
                <a:solidFill>
                  <a:srgbClr val="0D0D0D"/>
                </a:solidFill>
                <a:latin typeface="Monotype Corsiva" pitchFamily="66" charset="0"/>
              </a:rPr>
              <a:t>- протоколы, положения соревнований</a:t>
            </a: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defRPr/>
            </a:pPr>
            <a:r>
              <a:rPr lang="ru-RU" sz="2400" dirty="0" smtClean="0">
                <a:solidFill>
                  <a:srgbClr val="0D0D0D"/>
                </a:solidFill>
                <a:latin typeface="Monotype Corsiva" pitchFamily="66" charset="0"/>
              </a:rPr>
              <a:t>- учебные планы и рабочий план – конспект</a:t>
            </a: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defRPr/>
            </a:pPr>
            <a:r>
              <a:rPr lang="ru-RU" sz="2400" dirty="0" smtClean="0">
                <a:solidFill>
                  <a:srgbClr val="0D0D0D"/>
                </a:solidFill>
                <a:latin typeface="Monotype Corsiva" pitchFamily="66" charset="0"/>
              </a:rPr>
              <a:t>- план воспитательной и культурно – массовой работы с обучающимися</a:t>
            </a:r>
          </a:p>
          <a:p>
            <a:pPr marL="547688" indent="-411163">
              <a:lnSpc>
                <a:spcPct val="90000"/>
              </a:lnSpc>
              <a:buClr>
                <a:srgbClr val="000000"/>
              </a:buClr>
              <a:buSzPct val="65000"/>
              <a:defRPr/>
            </a:pPr>
            <a:r>
              <a:rPr lang="ru-RU" sz="2400" dirty="0" smtClean="0">
                <a:solidFill>
                  <a:srgbClr val="0D0D0D"/>
                </a:solidFill>
                <a:latin typeface="Monotype Corsiva" pitchFamily="66" charset="0"/>
              </a:rPr>
              <a:t>- перспективный план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</TotalTime>
  <Words>280</Words>
  <Application>Microsoft Office PowerPoint</Application>
  <PresentationFormat>Экран (4:3)</PresentationFormat>
  <Paragraphs>50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1</dc:creator>
  <cp:lastModifiedBy>1</cp:lastModifiedBy>
  <cp:revision>60</cp:revision>
  <dcterms:created xsi:type="dcterms:W3CDTF">2020-09-19T16:12:45Z</dcterms:created>
  <dcterms:modified xsi:type="dcterms:W3CDTF">2020-09-28T07:19:41Z</dcterms:modified>
</cp:coreProperties>
</file>