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6858000" cy="9144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3" d="100"/>
          <a:sy n="23" d="100"/>
        </p:scale>
        <p:origin x="-1507"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lstStyle/>
          <a:p>
            <a:endParaRPr lang="ru-RU"/>
          </a:p>
        </p:txBody>
      </p:sp>
      <p:sp>
        <p:nvSpPr>
          <p:cNvPr id="2050" name="Rectangle 2"/>
          <p:cNvSpPr>
            <a:spLocks noGrp="1" noRot="1" noChangeAspect="1" noChangeArrowheads="1"/>
          </p:cNvSpPr>
          <p:nvPr>
            <p:ph type="sldImg"/>
          </p:nvPr>
        </p:nvSpPr>
        <p:spPr bwMode="auto">
          <a:xfrm>
            <a:off x="1106488" y="812800"/>
            <a:ext cx="5341937" cy="4005263"/>
          </a:xfrm>
          <a:prstGeom prst="rect">
            <a:avLst/>
          </a:prstGeom>
          <a:noFill/>
          <a:ln w="9525">
            <a:noFill/>
            <a:round/>
            <a:headEnd/>
            <a:tailEnd/>
          </a:ln>
          <a:effectLst/>
        </p:spPr>
      </p:sp>
      <p:sp>
        <p:nvSpPr>
          <p:cNvPr id="2051" name="Rectangle 3"/>
          <p:cNvSpPr>
            <a:spLocks noGrp="1" noChangeArrowheads="1"/>
          </p:cNvSpPr>
          <p:nvPr>
            <p:ph type="body"/>
          </p:nvPr>
        </p:nvSpPr>
        <p:spPr bwMode="auto">
          <a:xfrm>
            <a:off x="755650" y="5078413"/>
            <a:ext cx="6045200" cy="4808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smtClean="0"/>
          </a:p>
        </p:txBody>
      </p:sp>
      <p:sp>
        <p:nvSpPr>
          <p:cNvPr id="2052" name="Rectangle 4"/>
          <p:cNvSpPr>
            <a:spLocks noGrp="1" noChangeArrowheads="1"/>
          </p:cNvSpPr>
          <p:nvPr>
            <p:ph type="hdr"/>
          </p:nvPr>
        </p:nvSpPr>
        <p:spPr bwMode="auto">
          <a:xfrm>
            <a:off x="0" y="0"/>
            <a:ext cx="3278188"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endParaRPr lang="ru-RU"/>
          </a:p>
        </p:txBody>
      </p:sp>
      <p:sp>
        <p:nvSpPr>
          <p:cNvPr id="2053" name="Rectangle 5"/>
          <p:cNvSpPr>
            <a:spLocks noGrp="1" noChangeArrowheads="1"/>
          </p:cNvSpPr>
          <p:nvPr>
            <p:ph type="dt"/>
          </p:nvPr>
        </p:nvSpPr>
        <p:spPr bwMode="auto">
          <a:xfrm>
            <a:off x="4278313" y="0"/>
            <a:ext cx="3278187"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endParaRPr lang="ru-RU"/>
          </a:p>
        </p:txBody>
      </p:sp>
      <p:sp>
        <p:nvSpPr>
          <p:cNvPr id="2054" name="Rectangle 6"/>
          <p:cNvSpPr>
            <a:spLocks noGrp="1" noChangeArrowheads="1"/>
          </p:cNvSpPr>
          <p:nvPr>
            <p:ph type="ftr"/>
          </p:nvPr>
        </p:nvSpPr>
        <p:spPr bwMode="auto">
          <a:xfrm>
            <a:off x="0" y="10156825"/>
            <a:ext cx="3278188"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endParaRPr lang="ru-RU"/>
          </a:p>
        </p:txBody>
      </p:sp>
      <p:sp>
        <p:nvSpPr>
          <p:cNvPr id="2055" name="Rectangle 7"/>
          <p:cNvSpPr>
            <a:spLocks noGrp="1" noChangeArrowheads="1"/>
          </p:cNvSpPr>
          <p:nvPr>
            <p:ph type="sldNum"/>
          </p:nvPr>
        </p:nvSpPr>
        <p:spPr bwMode="auto">
          <a:xfrm>
            <a:off x="4278313" y="10156825"/>
            <a:ext cx="3278187"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fld id="{34213189-9E6D-4FE8-80A2-AEDC0B7BFCC8}" type="slidenum">
              <a:rPr lang="ru-RU"/>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26BCF7D-A43A-4BAD-AF46-8CB1F7DEF410}" type="slidenum">
              <a:rPr lang="ru-RU"/>
              <a:pPr/>
              <a:t>1</a:t>
            </a:fld>
            <a:endParaRPr lang="ru-RU"/>
          </a:p>
        </p:txBody>
      </p:sp>
      <p:sp>
        <p:nvSpPr>
          <p:cNvPr id="19457"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1DB78DA-3436-40C3-9566-FC71FCCA3E01}" type="slidenum">
              <a:rPr lang="ru-RU"/>
              <a:pPr/>
              <a:t>10</a:t>
            </a:fld>
            <a:endParaRPr lang="ru-RU"/>
          </a:p>
        </p:txBody>
      </p:sp>
      <p:sp>
        <p:nvSpPr>
          <p:cNvPr id="28673"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4FF11F8-47E0-4E2A-973F-0A6830349741}" type="slidenum">
              <a:rPr lang="ru-RU"/>
              <a:pPr/>
              <a:t>11</a:t>
            </a:fld>
            <a:endParaRPr lang="ru-RU"/>
          </a:p>
        </p:txBody>
      </p:sp>
      <p:sp>
        <p:nvSpPr>
          <p:cNvPr id="29697"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98A1B70-FD74-4B43-957C-AFF03BA180D8}" type="slidenum">
              <a:rPr lang="ru-RU"/>
              <a:pPr/>
              <a:t>12</a:t>
            </a:fld>
            <a:endParaRPr lang="ru-RU"/>
          </a:p>
        </p:txBody>
      </p:sp>
      <p:sp>
        <p:nvSpPr>
          <p:cNvPr id="30721"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020D360-AAED-4E57-B199-A9D2B332F7E5}" type="slidenum">
              <a:rPr lang="ru-RU"/>
              <a:pPr/>
              <a:t>13</a:t>
            </a:fld>
            <a:endParaRPr lang="ru-RU"/>
          </a:p>
        </p:txBody>
      </p:sp>
      <p:sp>
        <p:nvSpPr>
          <p:cNvPr id="31745"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65A2287-943A-47A9-AC37-D27273B09786}" type="slidenum">
              <a:rPr lang="ru-RU"/>
              <a:pPr/>
              <a:t>14</a:t>
            </a:fld>
            <a:endParaRPr lang="ru-RU"/>
          </a:p>
        </p:txBody>
      </p:sp>
      <p:sp>
        <p:nvSpPr>
          <p:cNvPr id="32769"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FB31F04-84D7-4DD4-8156-89933B903273}" type="slidenum">
              <a:rPr lang="ru-RU"/>
              <a:pPr/>
              <a:t>15</a:t>
            </a:fld>
            <a:endParaRPr lang="ru-RU"/>
          </a:p>
        </p:txBody>
      </p:sp>
      <p:sp>
        <p:nvSpPr>
          <p:cNvPr id="33793"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3BF19E4-0881-420C-BEA7-83C4CF278D35}" type="slidenum">
              <a:rPr lang="ru-RU"/>
              <a:pPr/>
              <a:t>16</a:t>
            </a:fld>
            <a:endParaRPr lang="ru-RU"/>
          </a:p>
        </p:txBody>
      </p:sp>
      <p:sp>
        <p:nvSpPr>
          <p:cNvPr id="34817"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BCE8D52-A612-4DF3-95CF-6EBBE5A41284}" type="slidenum">
              <a:rPr lang="ru-RU"/>
              <a:pPr/>
              <a:t>2</a:t>
            </a:fld>
            <a:endParaRPr lang="ru-RU"/>
          </a:p>
        </p:txBody>
      </p:sp>
      <p:sp>
        <p:nvSpPr>
          <p:cNvPr id="20481"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AF784E6-A883-4F25-AB0D-E4BDAE379F72}" type="slidenum">
              <a:rPr lang="ru-RU"/>
              <a:pPr/>
              <a:t>3</a:t>
            </a:fld>
            <a:endParaRPr lang="ru-RU"/>
          </a:p>
        </p:txBody>
      </p:sp>
      <p:sp>
        <p:nvSpPr>
          <p:cNvPr id="21505"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4186562-AD3B-4ED6-837B-4C4F5D4ED840}" type="slidenum">
              <a:rPr lang="ru-RU"/>
              <a:pPr/>
              <a:t>4</a:t>
            </a:fld>
            <a:endParaRPr lang="ru-RU"/>
          </a:p>
        </p:txBody>
      </p:sp>
      <p:sp>
        <p:nvSpPr>
          <p:cNvPr id="22529"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6F5EB47-77BE-417A-ADF9-4D4B8F5F5923}" type="slidenum">
              <a:rPr lang="ru-RU"/>
              <a:pPr/>
              <a:t>5</a:t>
            </a:fld>
            <a:endParaRPr lang="ru-RU"/>
          </a:p>
        </p:txBody>
      </p:sp>
      <p:sp>
        <p:nvSpPr>
          <p:cNvPr id="23553"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2C20888-2506-4B4A-BDBB-1B068798306C}" type="slidenum">
              <a:rPr lang="ru-RU"/>
              <a:pPr/>
              <a:t>6</a:t>
            </a:fld>
            <a:endParaRPr lang="ru-RU"/>
          </a:p>
        </p:txBody>
      </p:sp>
      <p:sp>
        <p:nvSpPr>
          <p:cNvPr id="24577"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320C5C6-16AE-424A-8172-0918CD40AACF}" type="slidenum">
              <a:rPr lang="ru-RU"/>
              <a:pPr/>
              <a:t>7</a:t>
            </a:fld>
            <a:endParaRPr lang="ru-RU"/>
          </a:p>
        </p:txBody>
      </p:sp>
      <p:sp>
        <p:nvSpPr>
          <p:cNvPr id="25601"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136709F-A9D7-4EE2-96A4-C54762B6C564}" type="slidenum">
              <a:rPr lang="ru-RU"/>
              <a:pPr/>
              <a:t>8</a:t>
            </a:fld>
            <a:endParaRPr lang="ru-RU"/>
          </a:p>
        </p:txBody>
      </p:sp>
      <p:sp>
        <p:nvSpPr>
          <p:cNvPr id="26625"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5B848C4-1033-41B5-BCF8-A717B875CB3A}" type="slidenum">
              <a:rPr lang="ru-RU"/>
              <a:pPr/>
              <a:t>9</a:t>
            </a:fld>
            <a:endParaRPr lang="ru-RU"/>
          </a:p>
        </p:txBody>
      </p:sp>
      <p:sp>
        <p:nvSpPr>
          <p:cNvPr id="27649" name="Rectangle 1"/>
          <p:cNvSpPr txBox="1">
            <a:spLocks noGrp="1" noRot="1" noChangeAspect="1"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r>
              <a:rPr lang="ru-RU"/>
              <a:t>5.5.11</a:t>
            </a:r>
          </a:p>
        </p:txBody>
      </p:sp>
      <p:sp>
        <p:nvSpPr>
          <p:cNvPr id="5" name="Номер слайда 4"/>
          <p:cNvSpPr>
            <a:spLocks noGrp="1"/>
          </p:cNvSpPr>
          <p:nvPr>
            <p:ph type="sldNum" idx="11"/>
          </p:nvPr>
        </p:nvSpPr>
        <p:spPr/>
        <p:txBody>
          <a:bodyPr/>
          <a:lstStyle>
            <a:lvl1pPr>
              <a:defRPr/>
            </a:lvl1pPr>
          </a:lstStyle>
          <a:p>
            <a:fld id="{FB803727-BA4C-4573-85F7-570A25E82CCB}"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5.5.11</a:t>
            </a:r>
          </a:p>
        </p:txBody>
      </p:sp>
      <p:sp>
        <p:nvSpPr>
          <p:cNvPr id="5" name="Номер слайда 4"/>
          <p:cNvSpPr>
            <a:spLocks noGrp="1"/>
          </p:cNvSpPr>
          <p:nvPr>
            <p:ph type="sldNum" idx="11"/>
          </p:nvPr>
        </p:nvSpPr>
        <p:spPr/>
        <p:txBody>
          <a:bodyPr/>
          <a:lstStyle>
            <a:lvl1pPr>
              <a:defRPr/>
            </a:lvl1pPr>
          </a:lstStyle>
          <a:p>
            <a:fld id="{A9ED4D15-978B-409C-8136-24A298C7F322}"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0463" y="366713"/>
            <a:ext cx="1541462" cy="7912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5163" cy="7912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5.5.11</a:t>
            </a:r>
          </a:p>
        </p:txBody>
      </p:sp>
      <p:sp>
        <p:nvSpPr>
          <p:cNvPr id="5" name="Номер слайда 4"/>
          <p:cNvSpPr>
            <a:spLocks noGrp="1"/>
          </p:cNvSpPr>
          <p:nvPr>
            <p:ph type="sldNum" idx="11"/>
          </p:nvPr>
        </p:nvSpPr>
        <p:spPr/>
        <p:txBody>
          <a:bodyPr/>
          <a:lstStyle>
            <a:lvl1pPr>
              <a:defRPr/>
            </a:lvl1pPr>
          </a:lstStyle>
          <a:p>
            <a:fld id="{5068C301-74D1-4F83-B978-7BB391892E01}"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5.5.11</a:t>
            </a:r>
          </a:p>
        </p:txBody>
      </p:sp>
      <p:sp>
        <p:nvSpPr>
          <p:cNvPr id="5" name="Номер слайда 4"/>
          <p:cNvSpPr>
            <a:spLocks noGrp="1"/>
          </p:cNvSpPr>
          <p:nvPr>
            <p:ph type="sldNum" idx="11"/>
          </p:nvPr>
        </p:nvSpPr>
        <p:spPr/>
        <p:txBody>
          <a:bodyPr/>
          <a:lstStyle>
            <a:lvl1pPr>
              <a:defRPr/>
            </a:lvl1pPr>
          </a:lstStyle>
          <a:p>
            <a:fld id="{9E75448B-3907-4E61-A835-BC369965F115}"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r>
              <a:rPr lang="ru-RU"/>
              <a:t>5.5.11</a:t>
            </a:r>
          </a:p>
        </p:txBody>
      </p:sp>
      <p:sp>
        <p:nvSpPr>
          <p:cNvPr id="5" name="Номер слайда 4"/>
          <p:cNvSpPr>
            <a:spLocks noGrp="1"/>
          </p:cNvSpPr>
          <p:nvPr>
            <p:ph type="sldNum" idx="11"/>
          </p:nvPr>
        </p:nvSpPr>
        <p:spPr/>
        <p:txBody>
          <a:bodyPr/>
          <a:lstStyle>
            <a:lvl1pPr>
              <a:defRPr/>
            </a:lvl1pPr>
          </a:lstStyle>
          <a:p>
            <a:fld id="{0DEDB9DE-9EC7-400C-B383-E1D46AD0B18D}"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0"/>
            <a:ext cx="3008313" cy="614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3613" y="2133600"/>
            <a:ext cx="3008312" cy="614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r>
              <a:rPr lang="ru-RU"/>
              <a:t>5.5.11</a:t>
            </a:r>
          </a:p>
        </p:txBody>
      </p:sp>
      <p:sp>
        <p:nvSpPr>
          <p:cNvPr id="6" name="Номер слайда 5"/>
          <p:cNvSpPr>
            <a:spLocks noGrp="1"/>
          </p:cNvSpPr>
          <p:nvPr>
            <p:ph type="sldNum" idx="11"/>
          </p:nvPr>
        </p:nvSpPr>
        <p:spPr/>
        <p:txBody>
          <a:bodyPr/>
          <a:lstStyle>
            <a:lvl1pPr>
              <a:defRPr/>
            </a:lvl1pPr>
          </a:lstStyle>
          <a:p>
            <a:fld id="{552054B3-BA8A-4F90-8B1D-C2A8F8BD900D}"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r>
              <a:rPr lang="ru-RU"/>
              <a:t>5.5.11</a:t>
            </a:r>
          </a:p>
        </p:txBody>
      </p:sp>
      <p:sp>
        <p:nvSpPr>
          <p:cNvPr id="8" name="Номер слайда 7"/>
          <p:cNvSpPr>
            <a:spLocks noGrp="1"/>
          </p:cNvSpPr>
          <p:nvPr>
            <p:ph type="sldNum" idx="11"/>
          </p:nvPr>
        </p:nvSpPr>
        <p:spPr/>
        <p:txBody>
          <a:bodyPr/>
          <a:lstStyle>
            <a:lvl1pPr>
              <a:defRPr/>
            </a:lvl1pPr>
          </a:lstStyle>
          <a:p>
            <a:fld id="{9C5FA7A2-87DC-416B-8C36-D2542DE43CC5}"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r>
              <a:rPr lang="ru-RU"/>
              <a:t>5.5.11</a:t>
            </a:r>
          </a:p>
        </p:txBody>
      </p:sp>
      <p:sp>
        <p:nvSpPr>
          <p:cNvPr id="4" name="Номер слайда 3"/>
          <p:cNvSpPr>
            <a:spLocks noGrp="1"/>
          </p:cNvSpPr>
          <p:nvPr>
            <p:ph type="sldNum" idx="11"/>
          </p:nvPr>
        </p:nvSpPr>
        <p:spPr/>
        <p:txBody>
          <a:bodyPr/>
          <a:lstStyle>
            <a:lvl1pPr>
              <a:defRPr/>
            </a:lvl1pPr>
          </a:lstStyle>
          <a:p>
            <a:fld id="{7549F553-C7A0-4A68-A1D7-50ECB1C5B771}"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r>
              <a:rPr lang="ru-RU"/>
              <a:t>5.5.11</a:t>
            </a:r>
          </a:p>
        </p:txBody>
      </p:sp>
      <p:sp>
        <p:nvSpPr>
          <p:cNvPr id="3" name="Номер слайда 2"/>
          <p:cNvSpPr>
            <a:spLocks noGrp="1"/>
          </p:cNvSpPr>
          <p:nvPr>
            <p:ph type="sldNum" idx="11"/>
          </p:nvPr>
        </p:nvSpPr>
        <p:spPr/>
        <p:txBody>
          <a:bodyPr/>
          <a:lstStyle>
            <a:lvl1pPr>
              <a:defRPr/>
            </a:lvl1pPr>
          </a:lstStyle>
          <a:p>
            <a:fld id="{B80312D0-7DBD-447A-9392-1DC00976A8CA}"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5.5.11</a:t>
            </a:r>
          </a:p>
        </p:txBody>
      </p:sp>
      <p:sp>
        <p:nvSpPr>
          <p:cNvPr id="6" name="Номер слайда 5"/>
          <p:cNvSpPr>
            <a:spLocks noGrp="1"/>
          </p:cNvSpPr>
          <p:nvPr>
            <p:ph type="sldNum" idx="11"/>
          </p:nvPr>
        </p:nvSpPr>
        <p:spPr/>
        <p:txBody>
          <a:bodyPr/>
          <a:lstStyle>
            <a:lvl1pPr>
              <a:defRPr/>
            </a:lvl1pPr>
          </a:lstStyle>
          <a:p>
            <a:fld id="{36330903-DCB9-4893-B507-6B51E1ADA41A}"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5.5.11</a:t>
            </a:r>
          </a:p>
        </p:txBody>
      </p:sp>
      <p:sp>
        <p:nvSpPr>
          <p:cNvPr id="6" name="Номер слайда 5"/>
          <p:cNvSpPr>
            <a:spLocks noGrp="1"/>
          </p:cNvSpPr>
          <p:nvPr>
            <p:ph type="sldNum" idx="11"/>
          </p:nvPr>
        </p:nvSpPr>
        <p:spPr/>
        <p:txBody>
          <a:bodyPr/>
          <a:lstStyle>
            <a:lvl1pPr>
              <a:defRPr/>
            </a:lvl1pPr>
          </a:lstStyle>
          <a:p>
            <a:fld id="{0B50EFF1-D461-4014-9BC3-E1A704189DDB}"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42900" y="366713"/>
            <a:ext cx="6169025" cy="19589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Для правки текста заголовка щелкните мышью</a:t>
            </a:r>
          </a:p>
        </p:txBody>
      </p:sp>
      <p:sp>
        <p:nvSpPr>
          <p:cNvPr id="1026" name="Rectangle 2"/>
          <p:cNvSpPr>
            <a:spLocks noGrp="1" noChangeArrowheads="1"/>
          </p:cNvSpPr>
          <p:nvPr>
            <p:ph type="body" idx="1"/>
          </p:nvPr>
        </p:nvSpPr>
        <p:spPr bwMode="auto">
          <a:xfrm>
            <a:off x="342900" y="2133600"/>
            <a:ext cx="6169025" cy="6145213"/>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7" name="Rectangle 3"/>
          <p:cNvSpPr>
            <a:spLocks noGrp="1" noChangeArrowheads="1"/>
          </p:cNvSpPr>
          <p:nvPr>
            <p:ph type="dt"/>
          </p:nvPr>
        </p:nvSpPr>
        <p:spPr bwMode="auto">
          <a:xfrm>
            <a:off x="342900" y="8475663"/>
            <a:ext cx="1597025" cy="482600"/>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r>
              <a:rPr lang="ru-RU"/>
              <a:t>5.5.11</a:t>
            </a:r>
          </a:p>
        </p:txBody>
      </p:sp>
      <p:sp>
        <p:nvSpPr>
          <p:cNvPr id="1028" name="Text Box 4"/>
          <p:cNvSpPr txBox="1">
            <a:spLocks noChangeArrowheads="1"/>
          </p:cNvSpPr>
          <p:nvPr/>
        </p:nvSpPr>
        <p:spPr bwMode="auto">
          <a:xfrm>
            <a:off x="2343150" y="8475663"/>
            <a:ext cx="2171700" cy="485775"/>
          </a:xfrm>
          <a:prstGeom prst="rect">
            <a:avLst/>
          </a:prstGeom>
          <a:noFill/>
          <a:ln w="9525">
            <a:noFill/>
            <a:round/>
            <a:headEnd/>
            <a:tailEnd/>
          </a:ln>
          <a:effectLst/>
        </p:spPr>
        <p:txBody>
          <a:bodyPr wrap="none" anchor="ctr"/>
          <a:lstStyle/>
          <a:p>
            <a:endParaRPr lang="ru-RU"/>
          </a:p>
        </p:txBody>
      </p:sp>
      <p:sp>
        <p:nvSpPr>
          <p:cNvPr id="1029" name="Rectangle 5"/>
          <p:cNvSpPr>
            <a:spLocks noGrp="1" noChangeArrowheads="1"/>
          </p:cNvSpPr>
          <p:nvPr>
            <p:ph type="sldNum"/>
          </p:nvPr>
        </p:nvSpPr>
        <p:spPr bwMode="auto">
          <a:xfrm>
            <a:off x="4914900" y="8475663"/>
            <a:ext cx="1597025" cy="482600"/>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784A5C3E-498F-4AE4-8514-4C8D87C4FA00}"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18" Type="http://schemas.openxmlformats.org/officeDocument/2006/relationships/image" Target="../media/image44.emf"/><Relationship Id="rId3" Type="http://schemas.openxmlformats.org/officeDocument/2006/relationships/image" Target="../media/image29.emf"/><Relationship Id="rId7" Type="http://schemas.openxmlformats.org/officeDocument/2006/relationships/image" Target="../media/image33.emf"/><Relationship Id="rId12" Type="http://schemas.openxmlformats.org/officeDocument/2006/relationships/image" Target="../media/image38.emf"/><Relationship Id="rId17" Type="http://schemas.openxmlformats.org/officeDocument/2006/relationships/image" Target="../media/image43.emf"/><Relationship Id="rId2" Type="http://schemas.openxmlformats.org/officeDocument/2006/relationships/notesSlide" Target="../notesSlides/notesSlide10.xml"/><Relationship Id="rId16"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5" Type="http://schemas.openxmlformats.org/officeDocument/2006/relationships/image" Target="../media/image4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 Id="rId14" Type="http://schemas.openxmlformats.org/officeDocument/2006/relationships/image" Target="../media/image40.emf"/></Relationships>
</file>

<file path=ppt/slides/_rels/slide1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image" Target="../media/image46.wmf"/></Relationships>
</file>

<file path=ppt/slides/_rels/slide1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16.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6858000" cy="9144000"/>
          </a:xfrm>
          <a:prstGeom prst="rect">
            <a:avLst/>
          </a:prstGeom>
          <a:gradFill rotWithShape="0">
            <a:gsLst>
              <a:gs pos="0">
                <a:srgbClr val="BFD4FE"/>
              </a:gs>
              <a:gs pos="100000">
                <a:srgbClr val="E5EFFF"/>
              </a:gs>
            </a:gsLst>
            <a:lin ang="18000000" scaled="1"/>
          </a:gradFill>
          <a:ln w="9360">
            <a:solidFill>
              <a:srgbClr val="4A7EBB"/>
            </a:solidFill>
            <a:round/>
            <a:headEnd/>
            <a:tailEnd/>
          </a:ln>
          <a:effectLst/>
        </p:spPr>
        <p:txBody>
          <a:bodyPr wrap="none" anchor="ctr"/>
          <a:lstStyle/>
          <a:p>
            <a:endParaRPr lang="ru-RU"/>
          </a:p>
        </p:txBody>
      </p:sp>
      <p:sp>
        <p:nvSpPr>
          <p:cNvPr id="3074" name="Rectangle 2"/>
          <p:cNvSpPr>
            <a:spLocks noChangeArrowheads="1"/>
          </p:cNvSpPr>
          <p:nvPr/>
        </p:nvSpPr>
        <p:spPr bwMode="auto">
          <a:xfrm>
            <a:off x="0" y="1763688"/>
            <a:ext cx="6589713" cy="2511450"/>
          </a:xfrm>
          <a:prstGeom prst="rect">
            <a:avLst/>
          </a:prstGeom>
          <a:noFill/>
          <a:ln w="9525">
            <a:noFill/>
            <a:round/>
            <a:headEnd/>
            <a:tailEnd/>
          </a:ln>
          <a:effectLst/>
        </p:spPr>
        <p:txBody>
          <a:bodyPr wrap="none" lIns="90000" tIns="45000" rIns="90000" bIns="45000"/>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dirty="0">
                <a:solidFill>
                  <a:srgbClr val="000080"/>
                </a:solidFill>
                <a:latin typeface="Kalinga" pitchFamily="32" charset="0"/>
              </a:rPr>
              <a:t>Рекомендации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dirty="0">
                <a:solidFill>
                  <a:srgbClr val="000080"/>
                </a:solidFill>
                <a:latin typeface="Kalinga" pitchFamily="32" charset="0"/>
              </a:rPr>
              <a:t>родителям</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dirty="0">
                <a:solidFill>
                  <a:srgbClr val="000080"/>
                </a:solidFill>
                <a:latin typeface="Kalinga" pitchFamily="32" charset="0"/>
              </a:rPr>
              <a:t>по укреплению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dirty="0">
                <a:solidFill>
                  <a:srgbClr val="000080"/>
                </a:solidFill>
                <a:latin typeface="Kalinga" pitchFamily="32" charset="0"/>
              </a:rPr>
              <a:t>здоровья детей</a:t>
            </a:r>
          </a:p>
        </p:txBody>
      </p:sp>
      <p:sp>
        <p:nvSpPr>
          <p:cNvPr id="3075" name="Rectangle 3"/>
          <p:cNvSpPr>
            <a:spLocks noGrp="1" noChangeArrowheads="1"/>
          </p:cNvSpPr>
          <p:nvPr>
            <p:ph type="title"/>
          </p:nvPr>
        </p:nvSpPr>
        <p:spPr>
          <a:xfrm>
            <a:off x="342900" y="142875"/>
            <a:ext cx="6172200" cy="1188765"/>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i="1" dirty="0" smtClean="0">
                <a:latin typeface="Calibri" charset="0"/>
              </a:rPr>
              <a:t>МАДОУ «ЦРР – детский сад № 58»</a:t>
            </a:r>
            <a:br>
              <a:rPr lang="ru-RU" sz="2400" i="1" dirty="0" smtClean="0">
                <a:latin typeface="Calibri" charset="0"/>
              </a:rPr>
            </a:br>
            <a:r>
              <a:rPr lang="ru-RU" sz="2400" i="1" dirty="0" smtClean="0">
                <a:latin typeface="Calibri" charset="0"/>
              </a:rPr>
              <a:t>Инструктор по физической культуре</a:t>
            </a:r>
            <a:br>
              <a:rPr lang="ru-RU" sz="2400" i="1" dirty="0" smtClean="0">
                <a:latin typeface="Calibri" charset="0"/>
              </a:rPr>
            </a:br>
            <a:r>
              <a:rPr lang="ru-RU" sz="2400" i="1" dirty="0" err="1" smtClean="0">
                <a:latin typeface="Calibri" charset="0"/>
              </a:rPr>
              <a:t>Абузярова</a:t>
            </a:r>
            <a:r>
              <a:rPr lang="ru-RU" sz="2400" i="1" dirty="0" smtClean="0">
                <a:latin typeface="Calibri" charset="0"/>
              </a:rPr>
              <a:t> Ольга Владимировна</a:t>
            </a:r>
            <a:endParaRPr lang="ru-RU" sz="2400" i="1" dirty="0">
              <a:latin typeface="Calibri" charset="0"/>
            </a:endParaRPr>
          </a:p>
        </p:txBody>
      </p:sp>
      <p:pic>
        <p:nvPicPr>
          <p:cNvPr id="3076" name="Picture 4"/>
          <p:cNvPicPr>
            <a:picLocks noChangeAspect="1" noChangeArrowheads="1"/>
          </p:cNvPicPr>
          <p:nvPr/>
        </p:nvPicPr>
        <p:blipFill>
          <a:blip r:embed="rId3" cstate="print"/>
          <a:srcRect/>
          <a:stretch>
            <a:fillRect/>
          </a:stretch>
        </p:blipFill>
        <p:spPr bwMode="auto">
          <a:xfrm>
            <a:off x="5599113" y="90488"/>
            <a:ext cx="973137" cy="1338262"/>
          </a:xfrm>
          <a:prstGeom prst="rect">
            <a:avLst/>
          </a:prstGeom>
          <a:noFill/>
          <a:ln w="9525">
            <a:noFill/>
            <a:round/>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60325" y="5786438"/>
            <a:ext cx="2797175" cy="2965450"/>
          </a:xfrm>
          <a:prstGeom prst="rect">
            <a:avLst/>
          </a:prstGeom>
          <a:noFill/>
          <a:ln w="9525">
            <a:noFill/>
            <a:round/>
            <a:headEnd/>
            <a:tailEnd/>
          </a:ln>
          <a:effectLst/>
        </p:spPr>
      </p:pic>
      <p:pic>
        <p:nvPicPr>
          <p:cNvPr id="3078" name="Picture 6"/>
          <p:cNvPicPr>
            <a:picLocks noChangeAspect="1" noChangeArrowheads="1"/>
          </p:cNvPicPr>
          <p:nvPr/>
        </p:nvPicPr>
        <p:blipFill>
          <a:blip r:embed="rId5" cstate="print"/>
          <a:srcRect/>
          <a:stretch>
            <a:fillRect/>
          </a:stretch>
        </p:blipFill>
        <p:spPr bwMode="auto">
          <a:xfrm>
            <a:off x="4214813" y="6143625"/>
            <a:ext cx="2586037" cy="2586038"/>
          </a:xfrm>
          <a:prstGeom prst="rect">
            <a:avLst/>
          </a:prstGeom>
          <a:noFill/>
          <a:ln w="9525">
            <a:noFill/>
            <a:round/>
            <a:headEnd/>
            <a:tailEnd/>
          </a:ln>
          <a:effectLst/>
        </p:spPr>
      </p:pic>
      <p:pic>
        <p:nvPicPr>
          <p:cNvPr id="3079" name="Picture 7"/>
          <p:cNvPicPr>
            <a:picLocks noChangeAspect="1" noChangeArrowheads="1"/>
          </p:cNvPicPr>
          <p:nvPr/>
        </p:nvPicPr>
        <p:blipFill>
          <a:blip r:embed="rId6" cstate="print"/>
          <a:srcRect/>
          <a:stretch>
            <a:fillRect/>
          </a:stretch>
        </p:blipFill>
        <p:spPr bwMode="auto">
          <a:xfrm>
            <a:off x="2160588" y="4452938"/>
            <a:ext cx="2500312" cy="20272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36513"/>
            <a:ext cx="6858000" cy="9144000"/>
          </a:xfrm>
          <a:prstGeom prst="rect">
            <a:avLst/>
          </a:prstGeom>
          <a:solidFill>
            <a:srgbClr val="FFFFFF"/>
          </a:solidFill>
          <a:ln w="38160">
            <a:solidFill>
              <a:srgbClr val="C0504D"/>
            </a:solidFill>
            <a:round/>
            <a:headEnd/>
            <a:tailEnd/>
          </a:ln>
          <a:effectLst/>
        </p:spPr>
        <p:txBody>
          <a:bodyPr wrap="none" anchor="ctr"/>
          <a:lstStyle/>
          <a:p>
            <a:endParaRPr lang="ru-RU"/>
          </a:p>
        </p:txBody>
      </p:sp>
      <p:sp>
        <p:nvSpPr>
          <p:cNvPr id="12290" name="Rectangle 2"/>
          <p:cNvSpPr>
            <a:spLocks noChangeArrowheads="1"/>
          </p:cNvSpPr>
          <p:nvPr/>
        </p:nvSpPr>
        <p:spPr bwMode="auto">
          <a:xfrm>
            <a:off x="17301" y="1071563"/>
            <a:ext cx="6785297" cy="1075764"/>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b="1" dirty="0">
                <a:solidFill>
                  <a:srgbClr val="457AB7"/>
                </a:solidFill>
                <a:latin typeface="Arno Pro Light Display" pitchFamily="16" charset="0"/>
              </a:rPr>
              <a:t>БОСОХОЖДЕНИЕ -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b="1" dirty="0">
                <a:solidFill>
                  <a:srgbClr val="457AB7"/>
                </a:solidFill>
                <a:latin typeface="Arno Pro Light Display" pitchFamily="16" charset="0"/>
              </a:rPr>
              <a:t>элемент закаливания организма</a:t>
            </a:r>
          </a:p>
        </p:txBody>
      </p:sp>
      <p:sp>
        <p:nvSpPr>
          <p:cNvPr id="12291" name="Rectangle 3"/>
          <p:cNvSpPr>
            <a:spLocks noChangeArrowheads="1"/>
          </p:cNvSpPr>
          <p:nvPr/>
        </p:nvSpPr>
        <p:spPr bwMode="auto">
          <a:xfrm>
            <a:off x="160338" y="3913188"/>
            <a:ext cx="6500812" cy="3287712"/>
          </a:xfrm>
          <a:prstGeom prst="rect">
            <a:avLst/>
          </a:prstGeom>
          <a:solidFill>
            <a:srgbClr val="FFFFFF"/>
          </a:solidFill>
          <a:ln w="25560">
            <a:solidFill>
              <a:srgbClr val="8064A2"/>
            </a:solid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u="sng">
                <a:solidFill>
                  <a:srgbClr val="000080"/>
                </a:solidFill>
                <a:latin typeface="Tahoma" pitchFamily="32" charset="0"/>
              </a:rPr>
              <a:t>Как и когда лучше заняться</a:t>
            </a:r>
            <a:r>
              <a:rPr lang="ru-RU" sz="1400" b="1">
                <a:solidFill>
                  <a:srgbClr val="000080"/>
                </a:solidFill>
                <a:latin typeface="Tahoma" pitchFamily="32" charset="0"/>
              </a:rPr>
              <a:t> босохождением</a:t>
            </a:r>
            <a:r>
              <a:rPr lang="ru-RU" sz="1400" b="1" u="sng">
                <a:solidFill>
                  <a:srgbClr val="000080"/>
                </a:solidFill>
                <a:latin typeface="Tahoma" pitchFamily="32" charset="0"/>
              </a:rPr>
              <a:t>?</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u="sng">
              <a:solidFill>
                <a:srgbClr val="FF0000"/>
              </a:solidFill>
              <a:latin typeface="Tahoma" pitchFamily="32"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Tahoma" pitchFamily="32" charset="0"/>
              </a:rPr>
              <a:t>Разумеется, зимой в холода начинать приучать ребенка к подобному не стоит, но весной или летом, малыш вполне может бегать босиком по полу дома, а еще лучше – по зеленой траве.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Tahoma" pitchFamily="32"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Tahoma" pitchFamily="32" charset="0"/>
              </a:rPr>
              <a:t>Ребенок должен регулярно ходить босиком, настоящий закаливающий  эффект наступает лишь после длительных систематических тренировках.</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Tahoma" pitchFamily="32"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Tahoma" pitchFamily="32" charset="0"/>
              </a:rPr>
              <a:t> Используйте специальные резиновые коврики с шиповым рифлением. Каждое утро начинайте зарядку с ходьбы босиком на таком коврике.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Tahoma" pitchFamily="32"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Tahoma" pitchFamily="32" charset="0"/>
              </a:rPr>
              <a:t>Полезно массировать стопы ног с помощью скалки или круглой палки, катая их подошвами по несколько минут в день.</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Tahoma" pitchFamily="32" charset="0"/>
            </a:endParaRPr>
          </a:p>
        </p:txBody>
      </p:sp>
      <p:sp>
        <p:nvSpPr>
          <p:cNvPr id="12292" name="Rectangle 4"/>
          <p:cNvSpPr>
            <a:spLocks noChangeArrowheads="1"/>
          </p:cNvSpPr>
          <p:nvPr/>
        </p:nvSpPr>
        <p:spPr bwMode="auto">
          <a:xfrm>
            <a:off x="285750" y="1951038"/>
            <a:ext cx="6572250" cy="2008187"/>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Еще один способ закалки – это </a:t>
            </a:r>
            <a:r>
              <a:rPr lang="ru-RU" sz="1400" b="1">
                <a:solidFill>
                  <a:srgbClr val="0070C0"/>
                </a:solidFill>
                <a:latin typeface="Calibri" charset="0"/>
              </a:rPr>
              <a:t>прогулки босиком</a:t>
            </a:r>
            <a:r>
              <a:rPr lang="ru-RU" sz="1400">
                <a:solidFill>
                  <a:srgbClr val="000000"/>
                </a:solidFill>
                <a:latin typeface="Calibri" charset="0"/>
              </a:rPr>
              <a:t>.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Хождение босиком не только закаляет, но и стимулирует нервные окончания, находящиеся на стопе, положительно влияет на работу внутренних органов.  По мнению некоторых специалистов</a:t>
            </a:r>
            <a:r>
              <a:rPr lang="ru-RU" sz="1400" i="1">
                <a:solidFill>
                  <a:srgbClr val="0070C0"/>
                </a:solidFill>
                <a:latin typeface="Calibri" charset="0"/>
              </a:rPr>
              <a:t>, подошвы ног – это своеобразный распределительный щит с 72 тыс. нервных окончаний, через который можно  подключиться  к любому органу – головному мозгу, легким и верхним дыхательным путям, печени и почкам, эндокринным железам и др. органам.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 </a:t>
            </a:r>
          </a:p>
        </p:txBody>
      </p:sp>
      <p:grpSp>
        <p:nvGrpSpPr>
          <p:cNvPr id="12293" name="Group 5"/>
          <p:cNvGrpSpPr>
            <a:grpSpLocks/>
          </p:cNvGrpSpPr>
          <p:nvPr/>
        </p:nvGrpSpPr>
        <p:grpSpPr bwMode="auto">
          <a:xfrm>
            <a:off x="212725" y="1425575"/>
            <a:ext cx="6496050" cy="501650"/>
            <a:chOff x="134" y="898"/>
            <a:chExt cx="4092" cy="316"/>
          </a:xfrm>
        </p:grpSpPr>
        <p:pic>
          <p:nvPicPr>
            <p:cNvPr id="12294" name="Picture 6"/>
            <p:cNvPicPr>
              <a:picLocks noChangeAspect="1" noChangeArrowheads="1"/>
            </p:cNvPicPr>
            <p:nvPr/>
          </p:nvPicPr>
          <p:blipFill>
            <a:blip r:embed="rId3" cstate="print"/>
            <a:srcRect/>
            <a:stretch>
              <a:fillRect/>
            </a:stretch>
          </p:blipFill>
          <p:spPr bwMode="auto">
            <a:xfrm>
              <a:off x="587" y="928"/>
              <a:ext cx="248" cy="272"/>
            </a:xfrm>
            <a:prstGeom prst="rect">
              <a:avLst/>
            </a:prstGeom>
            <a:noFill/>
            <a:ln w="9525">
              <a:noFill/>
              <a:round/>
              <a:headEnd/>
              <a:tailEnd/>
            </a:ln>
            <a:effectLst/>
          </p:spPr>
        </p:pic>
        <p:pic>
          <p:nvPicPr>
            <p:cNvPr id="12295" name="Picture 7"/>
            <p:cNvPicPr>
              <a:picLocks noChangeAspect="1" noChangeArrowheads="1"/>
            </p:cNvPicPr>
            <p:nvPr/>
          </p:nvPicPr>
          <p:blipFill>
            <a:blip r:embed="rId4" cstate="print"/>
            <a:srcRect/>
            <a:stretch>
              <a:fillRect/>
            </a:stretch>
          </p:blipFill>
          <p:spPr bwMode="auto">
            <a:xfrm>
              <a:off x="1018" y="942"/>
              <a:ext cx="254" cy="272"/>
            </a:xfrm>
            <a:prstGeom prst="rect">
              <a:avLst/>
            </a:prstGeom>
            <a:noFill/>
            <a:ln w="9525">
              <a:noFill/>
              <a:round/>
              <a:headEnd/>
              <a:tailEnd/>
            </a:ln>
            <a:effectLst/>
          </p:spPr>
        </p:pic>
        <p:pic>
          <p:nvPicPr>
            <p:cNvPr id="12296" name="Picture 8"/>
            <p:cNvPicPr>
              <a:picLocks noChangeAspect="1" noChangeArrowheads="1"/>
            </p:cNvPicPr>
            <p:nvPr/>
          </p:nvPicPr>
          <p:blipFill>
            <a:blip r:embed="rId5" cstate="print"/>
            <a:srcRect/>
            <a:stretch>
              <a:fillRect/>
            </a:stretch>
          </p:blipFill>
          <p:spPr bwMode="auto">
            <a:xfrm>
              <a:off x="1479" y="898"/>
              <a:ext cx="247" cy="272"/>
            </a:xfrm>
            <a:prstGeom prst="rect">
              <a:avLst/>
            </a:prstGeom>
            <a:noFill/>
            <a:ln w="9525">
              <a:noFill/>
              <a:round/>
              <a:headEnd/>
              <a:tailEnd/>
            </a:ln>
            <a:effectLst/>
          </p:spPr>
        </p:pic>
        <p:pic>
          <p:nvPicPr>
            <p:cNvPr id="12297" name="Picture 9"/>
            <p:cNvPicPr>
              <a:picLocks noChangeAspect="1" noChangeArrowheads="1"/>
            </p:cNvPicPr>
            <p:nvPr/>
          </p:nvPicPr>
          <p:blipFill>
            <a:blip r:embed="rId5" cstate="print"/>
            <a:srcRect/>
            <a:stretch>
              <a:fillRect/>
            </a:stretch>
          </p:blipFill>
          <p:spPr bwMode="auto">
            <a:xfrm>
              <a:off x="1976" y="898"/>
              <a:ext cx="247" cy="272"/>
            </a:xfrm>
            <a:prstGeom prst="rect">
              <a:avLst/>
            </a:prstGeom>
            <a:noFill/>
            <a:ln w="9525">
              <a:noFill/>
              <a:round/>
              <a:headEnd/>
              <a:tailEnd/>
            </a:ln>
            <a:effectLst/>
          </p:spPr>
        </p:pic>
        <p:pic>
          <p:nvPicPr>
            <p:cNvPr id="12298" name="Picture 10"/>
            <p:cNvPicPr>
              <a:picLocks noChangeAspect="1" noChangeArrowheads="1"/>
            </p:cNvPicPr>
            <p:nvPr/>
          </p:nvPicPr>
          <p:blipFill>
            <a:blip r:embed="rId5" cstate="print"/>
            <a:srcRect/>
            <a:stretch>
              <a:fillRect/>
            </a:stretch>
          </p:blipFill>
          <p:spPr bwMode="auto">
            <a:xfrm>
              <a:off x="2486" y="898"/>
              <a:ext cx="248" cy="272"/>
            </a:xfrm>
            <a:prstGeom prst="rect">
              <a:avLst/>
            </a:prstGeom>
            <a:noFill/>
            <a:ln w="9525">
              <a:noFill/>
              <a:round/>
              <a:headEnd/>
              <a:tailEnd/>
            </a:ln>
            <a:effectLst/>
          </p:spPr>
        </p:pic>
        <p:pic>
          <p:nvPicPr>
            <p:cNvPr id="12299" name="Picture 11"/>
            <p:cNvPicPr>
              <a:picLocks noChangeAspect="1" noChangeArrowheads="1"/>
            </p:cNvPicPr>
            <p:nvPr/>
          </p:nvPicPr>
          <p:blipFill>
            <a:blip r:embed="rId5" cstate="print"/>
            <a:srcRect/>
            <a:stretch>
              <a:fillRect/>
            </a:stretch>
          </p:blipFill>
          <p:spPr bwMode="auto">
            <a:xfrm>
              <a:off x="2983" y="898"/>
              <a:ext cx="248" cy="272"/>
            </a:xfrm>
            <a:prstGeom prst="rect">
              <a:avLst/>
            </a:prstGeom>
            <a:noFill/>
            <a:ln w="9525">
              <a:noFill/>
              <a:round/>
              <a:headEnd/>
              <a:tailEnd/>
            </a:ln>
            <a:effectLst/>
          </p:spPr>
        </p:pic>
        <p:pic>
          <p:nvPicPr>
            <p:cNvPr id="12300" name="Picture 12"/>
            <p:cNvPicPr>
              <a:picLocks noChangeAspect="1" noChangeArrowheads="1"/>
            </p:cNvPicPr>
            <p:nvPr/>
          </p:nvPicPr>
          <p:blipFill>
            <a:blip r:embed="rId5" cstate="print"/>
            <a:srcRect/>
            <a:stretch>
              <a:fillRect/>
            </a:stretch>
          </p:blipFill>
          <p:spPr bwMode="auto">
            <a:xfrm>
              <a:off x="3526" y="898"/>
              <a:ext cx="248" cy="272"/>
            </a:xfrm>
            <a:prstGeom prst="rect">
              <a:avLst/>
            </a:prstGeom>
            <a:noFill/>
            <a:ln w="9525">
              <a:noFill/>
              <a:round/>
              <a:headEnd/>
              <a:tailEnd/>
            </a:ln>
            <a:effectLst/>
          </p:spPr>
        </p:pic>
        <p:pic>
          <p:nvPicPr>
            <p:cNvPr id="12301" name="Picture 13"/>
            <p:cNvPicPr>
              <a:picLocks noChangeAspect="1" noChangeArrowheads="1"/>
            </p:cNvPicPr>
            <p:nvPr/>
          </p:nvPicPr>
          <p:blipFill>
            <a:blip r:embed="rId5" cstate="print"/>
            <a:srcRect/>
            <a:stretch>
              <a:fillRect/>
            </a:stretch>
          </p:blipFill>
          <p:spPr bwMode="auto">
            <a:xfrm>
              <a:off x="3978" y="898"/>
              <a:ext cx="248" cy="272"/>
            </a:xfrm>
            <a:prstGeom prst="rect">
              <a:avLst/>
            </a:prstGeom>
            <a:noFill/>
            <a:ln w="9525">
              <a:noFill/>
              <a:round/>
              <a:headEnd/>
              <a:tailEnd/>
            </a:ln>
            <a:effectLst/>
          </p:spPr>
        </p:pic>
        <p:pic>
          <p:nvPicPr>
            <p:cNvPr id="12302" name="Picture 14"/>
            <p:cNvPicPr>
              <a:picLocks noChangeAspect="1" noChangeArrowheads="1"/>
            </p:cNvPicPr>
            <p:nvPr/>
          </p:nvPicPr>
          <p:blipFill>
            <a:blip r:embed="rId3" cstate="print"/>
            <a:srcRect/>
            <a:stretch>
              <a:fillRect/>
            </a:stretch>
          </p:blipFill>
          <p:spPr bwMode="auto">
            <a:xfrm>
              <a:off x="134" y="938"/>
              <a:ext cx="248" cy="272"/>
            </a:xfrm>
            <a:prstGeom prst="rect">
              <a:avLst/>
            </a:prstGeom>
            <a:noFill/>
            <a:ln w="9525">
              <a:noFill/>
              <a:round/>
              <a:headEnd/>
              <a:tailEnd/>
            </a:ln>
            <a:effectLst/>
          </p:spPr>
        </p:pic>
      </p:grpSp>
      <p:pic>
        <p:nvPicPr>
          <p:cNvPr id="12303" name="Picture 15"/>
          <p:cNvPicPr>
            <a:picLocks noChangeAspect="1" noChangeArrowheads="1"/>
          </p:cNvPicPr>
          <p:nvPr/>
        </p:nvPicPr>
        <p:blipFill>
          <a:blip r:embed="rId6" cstate="print"/>
          <a:srcRect/>
          <a:stretch>
            <a:fillRect/>
          </a:stretch>
        </p:blipFill>
        <p:spPr bwMode="auto">
          <a:xfrm>
            <a:off x="4514850" y="8366125"/>
            <a:ext cx="390525" cy="400050"/>
          </a:xfrm>
          <a:prstGeom prst="rect">
            <a:avLst/>
          </a:prstGeom>
          <a:noFill/>
          <a:ln w="9525">
            <a:noFill/>
            <a:round/>
            <a:headEnd/>
            <a:tailEnd/>
          </a:ln>
          <a:effectLst/>
        </p:spPr>
      </p:pic>
      <p:pic>
        <p:nvPicPr>
          <p:cNvPr id="12304" name="Picture 16"/>
          <p:cNvPicPr>
            <a:picLocks noChangeAspect="1" noChangeArrowheads="1"/>
          </p:cNvPicPr>
          <p:nvPr/>
        </p:nvPicPr>
        <p:blipFill>
          <a:blip r:embed="rId7" cstate="print"/>
          <a:srcRect/>
          <a:stretch>
            <a:fillRect/>
          </a:stretch>
        </p:blipFill>
        <p:spPr bwMode="auto">
          <a:xfrm>
            <a:off x="6118225" y="6118225"/>
            <a:ext cx="400050" cy="400050"/>
          </a:xfrm>
          <a:prstGeom prst="rect">
            <a:avLst/>
          </a:prstGeom>
          <a:noFill/>
          <a:ln w="9525">
            <a:noFill/>
            <a:round/>
            <a:headEnd/>
            <a:tailEnd/>
          </a:ln>
          <a:effectLst/>
        </p:spPr>
      </p:pic>
      <p:pic>
        <p:nvPicPr>
          <p:cNvPr id="12305" name="Picture 17"/>
          <p:cNvPicPr>
            <a:picLocks noChangeAspect="1" noChangeArrowheads="1"/>
          </p:cNvPicPr>
          <p:nvPr/>
        </p:nvPicPr>
        <p:blipFill>
          <a:blip r:embed="rId8" cstate="print"/>
          <a:srcRect/>
          <a:stretch>
            <a:fillRect/>
          </a:stretch>
        </p:blipFill>
        <p:spPr bwMode="auto">
          <a:xfrm>
            <a:off x="6102350" y="4826000"/>
            <a:ext cx="400050" cy="388938"/>
          </a:xfrm>
          <a:prstGeom prst="rect">
            <a:avLst/>
          </a:prstGeom>
          <a:noFill/>
          <a:ln w="9525">
            <a:noFill/>
            <a:round/>
            <a:headEnd/>
            <a:tailEnd/>
          </a:ln>
          <a:effectLst/>
        </p:spPr>
      </p:pic>
      <p:pic>
        <p:nvPicPr>
          <p:cNvPr id="12306" name="Picture 18"/>
          <p:cNvPicPr>
            <a:picLocks noChangeAspect="1" noChangeArrowheads="1"/>
          </p:cNvPicPr>
          <p:nvPr/>
        </p:nvPicPr>
        <p:blipFill>
          <a:blip r:embed="rId9" cstate="print"/>
          <a:srcRect/>
          <a:stretch>
            <a:fillRect/>
          </a:stretch>
        </p:blipFill>
        <p:spPr bwMode="auto">
          <a:xfrm>
            <a:off x="4994275" y="6780213"/>
            <a:ext cx="388938" cy="400050"/>
          </a:xfrm>
          <a:prstGeom prst="rect">
            <a:avLst/>
          </a:prstGeom>
          <a:noFill/>
          <a:ln w="9525">
            <a:noFill/>
            <a:round/>
            <a:headEnd/>
            <a:tailEnd/>
          </a:ln>
          <a:effectLst/>
        </p:spPr>
      </p:pic>
      <p:pic>
        <p:nvPicPr>
          <p:cNvPr id="12307" name="Picture 19"/>
          <p:cNvPicPr>
            <a:picLocks noChangeAspect="1" noChangeArrowheads="1"/>
          </p:cNvPicPr>
          <p:nvPr/>
        </p:nvPicPr>
        <p:blipFill>
          <a:blip r:embed="rId10" cstate="print"/>
          <a:srcRect/>
          <a:stretch>
            <a:fillRect/>
          </a:stretch>
        </p:blipFill>
        <p:spPr bwMode="auto">
          <a:xfrm>
            <a:off x="5329238" y="8466138"/>
            <a:ext cx="390525" cy="400050"/>
          </a:xfrm>
          <a:prstGeom prst="rect">
            <a:avLst/>
          </a:prstGeom>
          <a:noFill/>
          <a:ln w="9525">
            <a:noFill/>
            <a:round/>
            <a:headEnd/>
            <a:tailEnd/>
          </a:ln>
          <a:effectLst/>
        </p:spPr>
      </p:pic>
      <p:pic>
        <p:nvPicPr>
          <p:cNvPr id="12308" name="Picture 20"/>
          <p:cNvPicPr>
            <a:picLocks noChangeAspect="1" noChangeArrowheads="1"/>
          </p:cNvPicPr>
          <p:nvPr/>
        </p:nvPicPr>
        <p:blipFill>
          <a:blip r:embed="rId11" cstate="print"/>
          <a:srcRect/>
          <a:stretch>
            <a:fillRect/>
          </a:stretch>
        </p:blipFill>
        <p:spPr bwMode="auto">
          <a:xfrm>
            <a:off x="134938" y="8616950"/>
            <a:ext cx="390525" cy="400050"/>
          </a:xfrm>
          <a:prstGeom prst="rect">
            <a:avLst/>
          </a:prstGeom>
          <a:noFill/>
          <a:ln w="9525">
            <a:noFill/>
            <a:round/>
            <a:headEnd/>
            <a:tailEnd/>
          </a:ln>
          <a:effectLst/>
        </p:spPr>
      </p:pic>
      <p:pic>
        <p:nvPicPr>
          <p:cNvPr id="12309" name="Picture 21"/>
          <p:cNvPicPr>
            <a:picLocks noChangeAspect="1" noChangeArrowheads="1"/>
          </p:cNvPicPr>
          <p:nvPr/>
        </p:nvPicPr>
        <p:blipFill>
          <a:blip r:embed="rId12" cstate="print"/>
          <a:srcRect/>
          <a:stretch>
            <a:fillRect/>
          </a:stretch>
        </p:blipFill>
        <p:spPr bwMode="auto">
          <a:xfrm>
            <a:off x="5954713" y="311150"/>
            <a:ext cx="390525" cy="400050"/>
          </a:xfrm>
          <a:prstGeom prst="rect">
            <a:avLst/>
          </a:prstGeom>
          <a:noFill/>
          <a:ln w="9525">
            <a:noFill/>
            <a:round/>
            <a:headEnd/>
            <a:tailEnd/>
          </a:ln>
          <a:effectLst/>
        </p:spPr>
      </p:pic>
      <p:pic>
        <p:nvPicPr>
          <p:cNvPr id="12310" name="Picture 22"/>
          <p:cNvPicPr>
            <a:picLocks noChangeAspect="1" noChangeArrowheads="1"/>
          </p:cNvPicPr>
          <p:nvPr/>
        </p:nvPicPr>
        <p:blipFill>
          <a:blip r:embed="rId12" cstate="print"/>
          <a:srcRect/>
          <a:stretch>
            <a:fillRect/>
          </a:stretch>
        </p:blipFill>
        <p:spPr bwMode="auto">
          <a:xfrm>
            <a:off x="523875" y="311150"/>
            <a:ext cx="390525" cy="400050"/>
          </a:xfrm>
          <a:prstGeom prst="rect">
            <a:avLst/>
          </a:prstGeom>
          <a:noFill/>
          <a:ln w="9525">
            <a:noFill/>
            <a:round/>
            <a:headEnd/>
            <a:tailEnd/>
          </a:ln>
          <a:effectLst/>
        </p:spPr>
      </p:pic>
      <p:pic>
        <p:nvPicPr>
          <p:cNvPr id="12311" name="Picture 23"/>
          <p:cNvPicPr>
            <a:picLocks noChangeAspect="1" noChangeArrowheads="1"/>
          </p:cNvPicPr>
          <p:nvPr/>
        </p:nvPicPr>
        <p:blipFill>
          <a:blip r:embed="rId13" cstate="print"/>
          <a:srcRect/>
          <a:stretch>
            <a:fillRect/>
          </a:stretch>
        </p:blipFill>
        <p:spPr bwMode="auto">
          <a:xfrm>
            <a:off x="6151563" y="8669338"/>
            <a:ext cx="390525" cy="400050"/>
          </a:xfrm>
          <a:prstGeom prst="rect">
            <a:avLst/>
          </a:prstGeom>
          <a:noFill/>
          <a:ln w="9525">
            <a:noFill/>
            <a:round/>
            <a:headEnd/>
            <a:tailEnd/>
          </a:ln>
          <a:effectLst/>
        </p:spPr>
      </p:pic>
      <p:sp>
        <p:nvSpPr>
          <p:cNvPr id="12312" name="Rectangle 24"/>
          <p:cNvSpPr>
            <a:spLocks noChangeArrowheads="1"/>
          </p:cNvSpPr>
          <p:nvPr/>
        </p:nvSpPr>
        <p:spPr bwMode="auto">
          <a:xfrm>
            <a:off x="214313" y="7358063"/>
            <a:ext cx="6429375" cy="1063625"/>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При ходьбе босиком увеличивается интенсивная деятельность почти всех мышц, стимулируется кровообращение во всем организме, улучшается умственная деятельность.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i="1">
              <a:solidFill>
                <a:srgbClr val="000000"/>
              </a:solidFill>
              <a:latin typeface="Calibri" charset="0"/>
            </a:endParaRPr>
          </a:p>
        </p:txBody>
      </p:sp>
      <p:pic>
        <p:nvPicPr>
          <p:cNvPr id="12313" name="Picture 25"/>
          <p:cNvPicPr>
            <a:picLocks noChangeAspect="1" noChangeArrowheads="1"/>
          </p:cNvPicPr>
          <p:nvPr/>
        </p:nvPicPr>
        <p:blipFill>
          <a:blip r:embed="rId14" cstate="print"/>
          <a:srcRect/>
          <a:stretch>
            <a:fillRect/>
          </a:stretch>
        </p:blipFill>
        <p:spPr bwMode="auto">
          <a:xfrm>
            <a:off x="6240463" y="4103688"/>
            <a:ext cx="400050" cy="388937"/>
          </a:xfrm>
          <a:prstGeom prst="rect">
            <a:avLst/>
          </a:prstGeom>
          <a:noFill/>
          <a:ln w="9525">
            <a:noFill/>
            <a:round/>
            <a:headEnd/>
            <a:tailEnd/>
          </a:ln>
          <a:effectLst/>
        </p:spPr>
      </p:pic>
      <p:pic>
        <p:nvPicPr>
          <p:cNvPr id="12314" name="Picture 26"/>
          <p:cNvPicPr>
            <a:picLocks noChangeAspect="1" noChangeArrowheads="1"/>
          </p:cNvPicPr>
          <p:nvPr/>
        </p:nvPicPr>
        <p:blipFill>
          <a:blip r:embed="rId15" cstate="print"/>
          <a:srcRect/>
          <a:stretch>
            <a:fillRect/>
          </a:stretch>
        </p:blipFill>
        <p:spPr bwMode="auto">
          <a:xfrm>
            <a:off x="5605463" y="3452813"/>
            <a:ext cx="388937" cy="400050"/>
          </a:xfrm>
          <a:prstGeom prst="rect">
            <a:avLst/>
          </a:prstGeom>
          <a:noFill/>
          <a:ln w="9525">
            <a:noFill/>
            <a:round/>
            <a:headEnd/>
            <a:tailEnd/>
          </a:ln>
          <a:effectLst/>
        </p:spPr>
      </p:pic>
      <p:pic>
        <p:nvPicPr>
          <p:cNvPr id="12315" name="Picture 27"/>
          <p:cNvPicPr>
            <a:picLocks noChangeAspect="1" noChangeArrowheads="1"/>
          </p:cNvPicPr>
          <p:nvPr/>
        </p:nvPicPr>
        <p:blipFill>
          <a:blip r:embed="rId11" cstate="print"/>
          <a:srcRect/>
          <a:stretch>
            <a:fillRect/>
          </a:stretch>
        </p:blipFill>
        <p:spPr bwMode="auto">
          <a:xfrm>
            <a:off x="777875" y="8342313"/>
            <a:ext cx="390525" cy="400050"/>
          </a:xfrm>
          <a:prstGeom prst="rect">
            <a:avLst/>
          </a:prstGeom>
          <a:noFill/>
          <a:ln w="9525">
            <a:noFill/>
            <a:round/>
            <a:headEnd/>
            <a:tailEnd/>
          </a:ln>
          <a:effectLst/>
        </p:spPr>
      </p:pic>
      <p:pic>
        <p:nvPicPr>
          <p:cNvPr id="12316" name="Picture 28"/>
          <p:cNvPicPr>
            <a:picLocks noChangeAspect="1" noChangeArrowheads="1"/>
          </p:cNvPicPr>
          <p:nvPr/>
        </p:nvPicPr>
        <p:blipFill>
          <a:blip r:embed="rId11" cstate="print"/>
          <a:srcRect/>
          <a:stretch>
            <a:fillRect/>
          </a:stretch>
        </p:blipFill>
        <p:spPr bwMode="auto">
          <a:xfrm>
            <a:off x="1546225" y="8188325"/>
            <a:ext cx="390525" cy="400050"/>
          </a:xfrm>
          <a:prstGeom prst="rect">
            <a:avLst/>
          </a:prstGeom>
          <a:noFill/>
          <a:ln w="9525">
            <a:noFill/>
            <a:round/>
            <a:headEnd/>
            <a:tailEnd/>
          </a:ln>
          <a:effectLst/>
        </p:spPr>
      </p:pic>
      <p:pic>
        <p:nvPicPr>
          <p:cNvPr id="12317" name="Picture 29"/>
          <p:cNvPicPr>
            <a:picLocks noChangeAspect="1" noChangeArrowheads="1"/>
          </p:cNvPicPr>
          <p:nvPr/>
        </p:nvPicPr>
        <p:blipFill>
          <a:blip r:embed="rId16" cstate="print"/>
          <a:srcRect/>
          <a:stretch>
            <a:fillRect/>
          </a:stretch>
        </p:blipFill>
        <p:spPr bwMode="auto">
          <a:xfrm>
            <a:off x="4751388" y="3457575"/>
            <a:ext cx="388937" cy="400050"/>
          </a:xfrm>
          <a:prstGeom prst="rect">
            <a:avLst/>
          </a:prstGeom>
          <a:noFill/>
          <a:ln w="9525">
            <a:noFill/>
            <a:round/>
            <a:headEnd/>
            <a:tailEnd/>
          </a:ln>
          <a:effectLst/>
        </p:spPr>
      </p:pic>
      <p:pic>
        <p:nvPicPr>
          <p:cNvPr id="12318" name="Picture 30"/>
          <p:cNvPicPr>
            <a:picLocks noChangeAspect="1" noChangeArrowheads="1"/>
          </p:cNvPicPr>
          <p:nvPr/>
        </p:nvPicPr>
        <p:blipFill>
          <a:blip r:embed="rId17" cstate="print"/>
          <a:srcRect/>
          <a:stretch>
            <a:fillRect/>
          </a:stretch>
        </p:blipFill>
        <p:spPr bwMode="auto">
          <a:xfrm>
            <a:off x="3910013" y="3470275"/>
            <a:ext cx="388937" cy="400050"/>
          </a:xfrm>
          <a:prstGeom prst="rect">
            <a:avLst/>
          </a:prstGeom>
          <a:noFill/>
          <a:ln w="9525">
            <a:noFill/>
            <a:round/>
            <a:headEnd/>
            <a:tailEnd/>
          </a:ln>
          <a:effectLst/>
        </p:spPr>
      </p:pic>
      <p:pic>
        <p:nvPicPr>
          <p:cNvPr id="12319" name="Picture 31"/>
          <p:cNvPicPr>
            <a:picLocks noChangeAspect="1" noChangeArrowheads="1"/>
          </p:cNvPicPr>
          <p:nvPr/>
        </p:nvPicPr>
        <p:blipFill>
          <a:blip r:embed="rId17" cstate="print"/>
          <a:srcRect/>
          <a:stretch>
            <a:fillRect/>
          </a:stretch>
        </p:blipFill>
        <p:spPr bwMode="auto">
          <a:xfrm>
            <a:off x="3065463" y="3470275"/>
            <a:ext cx="388937" cy="400050"/>
          </a:xfrm>
          <a:prstGeom prst="rect">
            <a:avLst/>
          </a:prstGeom>
          <a:noFill/>
          <a:ln w="9525">
            <a:noFill/>
            <a:round/>
            <a:headEnd/>
            <a:tailEnd/>
          </a:ln>
          <a:effectLst/>
        </p:spPr>
      </p:pic>
      <p:pic>
        <p:nvPicPr>
          <p:cNvPr id="12320" name="Picture 32"/>
          <p:cNvPicPr>
            <a:picLocks noChangeAspect="1" noChangeArrowheads="1"/>
          </p:cNvPicPr>
          <p:nvPr/>
        </p:nvPicPr>
        <p:blipFill>
          <a:blip r:embed="rId18" cstate="print"/>
          <a:srcRect/>
          <a:stretch>
            <a:fillRect/>
          </a:stretch>
        </p:blipFill>
        <p:spPr bwMode="auto">
          <a:xfrm>
            <a:off x="2366963" y="3436938"/>
            <a:ext cx="400050" cy="3889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0"/>
            <a:ext cx="6858000" cy="9144000"/>
          </a:xfrm>
          <a:prstGeom prst="rect">
            <a:avLst/>
          </a:prstGeom>
          <a:solidFill>
            <a:srgbClr val="FFFFFF"/>
          </a:solidFill>
          <a:ln w="57240">
            <a:solidFill>
              <a:srgbClr val="8064A2"/>
            </a:solidFill>
            <a:round/>
            <a:headEnd/>
            <a:tailEnd/>
          </a:ln>
          <a:effectLst/>
        </p:spPr>
        <p:txBody>
          <a:bodyPr wrap="none" anchor="ctr"/>
          <a:lstStyle/>
          <a:p>
            <a:endParaRPr lang="ru-RU"/>
          </a:p>
        </p:txBody>
      </p:sp>
      <p:sp>
        <p:nvSpPr>
          <p:cNvPr id="13314" name="Rectangle 2"/>
          <p:cNvSpPr>
            <a:spLocks noChangeArrowheads="1"/>
          </p:cNvSpPr>
          <p:nvPr/>
        </p:nvSpPr>
        <p:spPr bwMode="auto">
          <a:xfrm>
            <a:off x="1917700" y="425450"/>
            <a:ext cx="3463925" cy="639763"/>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a:solidFill>
                  <a:srgbClr val="CC0099"/>
                </a:solidFill>
                <a:latin typeface="Calibri" charset="0"/>
              </a:rPr>
              <a:t>ПЛОСКОСТОПИЕ</a:t>
            </a:r>
          </a:p>
        </p:txBody>
      </p:sp>
      <p:sp>
        <p:nvSpPr>
          <p:cNvPr id="13315" name="Rectangle 3"/>
          <p:cNvSpPr>
            <a:spLocks noChangeArrowheads="1"/>
          </p:cNvSpPr>
          <p:nvPr/>
        </p:nvSpPr>
        <p:spPr bwMode="auto">
          <a:xfrm>
            <a:off x="19050" y="1231900"/>
            <a:ext cx="6858000" cy="1063625"/>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dirty="0">
                <a:solidFill>
                  <a:srgbClr val="000000"/>
                </a:solidFill>
                <a:latin typeface="Arno Pro Caption" charset="0"/>
              </a:rPr>
              <a:t>Окончательно стопа формируется у ребенка к 7-8 годам. Плоскостопие считается одним из самых распространенных заболеваний у  детей. Но родители часто не воспринимают это заболевание всерьез и это неправильная позиция. </a:t>
            </a:r>
          </a:p>
        </p:txBody>
      </p:sp>
      <p:sp>
        <p:nvSpPr>
          <p:cNvPr id="13316" name="Rectangle 4"/>
          <p:cNvSpPr>
            <a:spLocks noChangeArrowheads="1"/>
          </p:cNvSpPr>
          <p:nvPr/>
        </p:nvSpPr>
        <p:spPr bwMode="auto">
          <a:xfrm>
            <a:off x="920750" y="1979613"/>
            <a:ext cx="5392738" cy="517525"/>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a:solidFill>
                  <a:srgbClr val="FFFFFF"/>
                </a:solidFill>
                <a:latin typeface="Calibri" charset="0"/>
              </a:rPr>
              <a:t>Как предупредить плоскостопие?</a:t>
            </a:r>
          </a:p>
        </p:txBody>
      </p:sp>
      <p:sp>
        <p:nvSpPr>
          <p:cNvPr id="13317" name="Rectangle 5"/>
          <p:cNvSpPr>
            <a:spLocks noChangeArrowheads="1"/>
          </p:cNvSpPr>
          <p:nvPr/>
        </p:nvSpPr>
        <p:spPr bwMode="auto">
          <a:xfrm>
            <a:off x="285750" y="3000375"/>
            <a:ext cx="6357938" cy="1793875"/>
          </a:xfrm>
          <a:prstGeom prst="rect">
            <a:avLst/>
          </a:prstGeom>
          <a:noFill/>
          <a:ln w="9525">
            <a:noFill/>
            <a:round/>
            <a:headEnd/>
            <a:tailEnd/>
          </a:ln>
          <a:effectLst/>
        </p:spPr>
        <p:txBody>
          <a:bodyPr lIns="90000" tIns="45000" rIns="90000" bIns="45000">
            <a:spAutoFit/>
          </a:bodyPr>
          <a:lstStyle/>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Обувь у ребенка должна быть сделана из </a:t>
            </a:r>
            <a:r>
              <a:rPr lang="ru-RU" sz="1600" i="1">
                <a:solidFill>
                  <a:srgbClr val="D60093"/>
                </a:solidFill>
                <a:latin typeface="Calibri" charset="0"/>
              </a:rPr>
              <a:t>натуральных материалов</a:t>
            </a:r>
            <a:r>
              <a:rPr lang="ru-RU" sz="1600" i="1">
                <a:solidFill>
                  <a:srgbClr val="000000"/>
                </a:solidFill>
                <a:latin typeface="Calibri" charset="0"/>
              </a:rPr>
              <a:t>, внутри с твердым </a:t>
            </a:r>
            <a:r>
              <a:rPr lang="ru-RU" sz="1600" i="1">
                <a:solidFill>
                  <a:srgbClr val="D60093"/>
                </a:solidFill>
                <a:latin typeface="Calibri" charset="0"/>
              </a:rPr>
              <a:t>супинатором</a:t>
            </a:r>
            <a:r>
              <a:rPr lang="ru-RU" sz="1600" i="1">
                <a:solidFill>
                  <a:srgbClr val="000000"/>
                </a:solidFill>
                <a:latin typeface="Calibri" charset="0"/>
              </a:rPr>
              <a:t>, поднимающим внутренний край стопы.</a:t>
            </a:r>
          </a:p>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Подошва детской обуви должна быть гибкой  и иметь </a:t>
            </a:r>
            <a:r>
              <a:rPr lang="ru-RU" sz="1600" i="1">
                <a:solidFill>
                  <a:srgbClr val="D60093"/>
                </a:solidFill>
                <a:latin typeface="Calibri" charset="0"/>
              </a:rPr>
              <a:t>каблук (5-10 мм)</a:t>
            </a:r>
            <a:r>
              <a:rPr lang="ru-RU" sz="1600" i="1">
                <a:solidFill>
                  <a:srgbClr val="000000"/>
                </a:solidFill>
                <a:latin typeface="Calibri" charset="0"/>
              </a:rPr>
              <a:t>, искусственно поднимающий свод стопы, защищающий пятку от ушибов</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i="1">
              <a:solidFill>
                <a:srgbClr val="000000"/>
              </a:solidFill>
              <a:latin typeface="Calibri" charset="0"/>
            </a:endParaRPr>
          </a:p>
        </p:txBody>
      </p:sp>
      <p:pic>
        <p:nvPicPr>
          <p:cNvPr id="13318" name="Picture 6"/>
          <p:cNvPicPr>
            <a:picLocks noChangeAspect="1" noChangeArrowheads="1"/>
          </p:cNvPicPr>
          <p:nvPr/>
        </p:nvPicPr>
        <p:blipFill>
          <a:blip r:embed="rId3" cstate="print"/>
          <a:srcRect/>
          <a:stretch>
            <a:fillRect/>
          </a:stretch>
        </p:blipFill>
        <p:spPr bwMode="auto">
          <a:xfrm>
            <a:off x="285750" y="4552950"/>
            <a:ext cx="2598738" cy="2305050"/>
          </a:xfrm>
          <a:prstGeom prst="rect">
            <a:avLst/>
          </a:prstGeom>
          <a:noFill/>
          <a:ln w="9525">
            <a:noFill/>
            <a:round/>
            <a:headEnd/>
            <a:tailEnd/>
          </a:ln>
          <a:effectLst/>
        </p:spPr>
      </p:pic>
      <p:pic>
        <p:nvPicPr>
          <p:cNvPr id="13319" name="Picture 7"/>
          <p:cNvPicPr>
            <a:picLocks noChangeAspect="1" noChangeArrowheads="1"/>
          </p:cNvPicPr>
          <p:nvPr/>
        </p:nvPicPr>
        <p:blipFill>
          <a:blip r:embed="rId4" cstate="print"/>
          <a:srcRect/>
          <a:stretch>
            <a:fillRect/>
          </a:stretch>
        </p:blipFill>
        <p:spPr bwMode="auto">
          <a:xfrm>
            <a:off x="0" y="2500313"/>
            <a:ext cx="6861175" cy="574675"/>
          </a:xfrm>
          <a:prstGeom prst="rect">
            <a:avLst/>
          </a:prstGeom>
          <a:noFill/>
          <a:ln w="9525">
            <a:noFill/>
            <a:round/>
            <a:headEnd/>
            <a:tailEnd/>
          </a:ln>
          <a:effectLst/>
        </p:spPr>
      </p:pic>
      <p:grpSp>
        <p:nvGrpSpPr>
          <p:cNvPr id="13320" name="Group 8"/>
          <p:cNvGrpSpPr>
            <a:grpSpLocks/>
          </p:cNvGrpSpPr>
          <p:nvPr/>
        </p:nvGrpSpPr>
        <p:grpSpPr bwMode="auto">
          <a:xfrm>
            <a:off x="5456238" y="7997825"/>
            <a:ext cx="1282700" cy="1071563"/>
            <a:chOff x="3437" y="5038"/>
            <a:chExt cx="808" cy="675"/>
          </a:xfrm>
        </p:grpSpPr>
        <p:pic>
          <p:nvPicPr>
            <p:cNvPr id="13321" name="Picture 9"/>
            <p:cNvPicPr>
              <a:picLocks noChangeAspect="1" noChangeArrowheads="1"/>
            </p:cNvPicPr>
            <p:nvPr/>
          </p:nvPicPr>
          <p:blipFill>
            <a:blip r:embed="rId5" cstate="print"/>
            <a:srcRect/>
            <a:stretch>
              <a:fillRect/>
            </a:stretch>
          </p:blipFill>
          <p:spPr bwMode="auto">
            <a:xfrm>
              <a:off x="3752" y="5038"/>
              <a:ext cx="493" cy="450"/>
            </a:xfrm>
            <a:prstGeom prst="rect">
              <a:avLst/>
            </a:prstGeom>
            <a:noFill/>
            <a:ln w="9525">
              <a:noFill/>
              <a:round/>
              <a:headEnd/>
              <a:tailEnd/>
            </a:ln>
            <a:effectLst/>
          </p:spPr>
        </p:pic>
        <p:pic>
          <p:nvPicPr>
            <p:cNvPr id="13322" name="Picture 10"/>
            <p:cNvPicPr>
              <a:picLocks noChangeAspect="1" noChangeArrowheads="1"/>
            </p:cNvPicPr>
            <p:nvPr/>
          </p:nvPicPr>
          <p:blipFill>
            <a:blip r:embed="rId5" cstate="print"/>
            <a:srcRect/>
            <a:stretch>
              <a:fillRect/>
            </a:stretch>
          </p:blipFill>
          <p:spPr bwMode="auto">
            <a:xfrm>
              <a:off x="3437" y="5218"/>
              <a:ext cx="542" cy="495"/>
            </a:xfrm>
            <a:prstGeom prst="rect">
              <a:avLst/>
            </a:prstGeom>
            <a:noFill/>
            <a:ln w="9525">
              <a:noFill/>
              <a:round/>
              <a:headEnd/>
              <a:tailEnd/>
            </a:ln>
            <a:effectLst/>
          </p:spPr>
        </p:pic>
      </p:grpSp>
      <p:sp>
        <p:nvSpPr>
          <p:cNvPr id="13323" name="Rectangle 11"/>
          <p:cNvSpPr>
            <a:spLocks noChangeArrowheads="1"/>
          </p:cNvSpPr>
          <p:nvPr/>
        </p:nvSpPr>
        <p:spPr bwMode="auto">
          <a:xfrm>
            <a:off x="2000250" y="4462463"/>
            <a:ext cx="5429250" cy="1063625"/>
          </a:xfrm>
          <a:prstGeom prst="rect">
            <a:avLst/>
          </a:prstGeom>
          <a:noFill/>
          <a:ln w="9525">
            <a:noFill/>
            <a:round/>
            <a:headEnd/>
            <a:tailEnd/>
          </a:ln>
          <a:effectLst/>
        </p:spPr>
        <p:txBody>
          <a:bodyPr lIns="90000" tIns="45000" rIns="90000" bIns="45000">
            <a:spAutoFit/>
          </a:bodyPr>
          <a:lstStyle/>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Обувь должна соответствовать форме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и размеру стопы, была </a:t>
            </a:r>
            <a:r>
              <a:rPr lang="ru-RU" sz="1600" i="1">
                <a:solidFill>
                  <a:srgbClr val="D60093"/>
                </a:solidFill>
                <a:latin typeface="Calibri" charset="0"/>
              </a:rPr>
              <a:t>удобной при носке </a:t>
            </a:r>
            <a:r>
              <a:rPr lang="ru-RU" sz="1600" i="1">
                <a:solidFill>
                  <a:srgbClr val="000000"/>
                </a:solidFill>
                <a:latin typeface="Calibri" charset="0"/>
              </a:rPr>
              <a:t>и не мешала естественному развитию ноги, не сдавливала стопу, нарушая кровообращение и вызывая потертости.  </a:t>
            </a:r>
          </a:p>
        </p:txBody>
      </p:sp>
      <p:sp>
        <p:nvSpPr>
          <p:cNvPr id="13324" name="Rectangle 12"/>
          <p:cNvSpPr>
            <a:spLocks noChangeArrowheads="1"/>
          </p:cNvSpPr>
          <p:nvPr/>
        </p:nvSpPr>
        <p:spPr bwMode="auto">
          <a:xfrm>
            <a:off x="3143250" y="5716588"/>
            <a:ext cx="3714750" cy="1550987"/>
          </a:xfrm>
          <a:prstGeom prst="rect">
            <a:avLst/>
          </a:prstGeom>
          <a:noFill/>
          <a:ln w="9525">
            <a:noFill/>
            <a:round/>
            <a:headEnd/>
            <a:tailEnd/>
          </a:ln>
          <a:effectLst/>
        </p:spPr>
        <p:txBody>
          <a:bodyPr lIns="90000" tIns="45000" rIns="90000" bIns="45000">
            <a:spAutoFit/>
          </a:bodyPr>
          <a:lstStyle/>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По весу обувь должна быть максимально </a:t>
            </a:r>
            <a:r>
              <a:rPr lang="ru-RU" sz="1600" i="1">
                <a:solidFill>
                  <a:srgbClr val="D60093"/>
                </a:solidFill>
                <a:latin typeface="Calibri" charset="0"/>
              </a:rPr>
              <a:t>легкой, </a:t>
            </a:r>
            <a:r>
              <a:rPr lang="ru-RU" sz="1600" i="1">
                <a:solidFill>
                  <a:srgbClr val="000000"/>
                </a:solidFill>
                <a:latin typeface="Calibri" charset="0"/>
              </a:rPr>
              <a:t>достаточно жесткой, с хорошим задником</a:t>
            </a:r>
          </a:p>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Помните, длина следа должна быть </a:t>
            </a:r>
            <a:r>
              <a:rPr lang="ru-RU" sz="1600" i="1">
                <a:solidFill>
                  <a:srgbClr val="D60093"/>
                </a:solidFill>
                <a:latin typeface="Calibri" charset="0"/>
              </a:rPr>
              <a:t>больше стопы </a:t>
            </a:r>
            <a:r>
              <a:rPr lang="ru-RU" sz="1600" i="1">
                <a:solidFill>
                  <a:srgbClr val="000000"/>
                </a:solidFill>
                <a:latin typeface="Calibri" charset="0"/>
              </a:rPr>
              <a:t>в носочной части, припуск в 10 мм.</a:t>
            </a:r>
          </a:p>
        </p:txBody>
      </p:sp>
      <p:sp>
        <p:nvSpPr>
          <p:cNvPr id="13325" name="Rectangle 13"/>
          <p:cNvSpPr>
            <a:spLocks noChangeArrowheads="1"/>
          </p:cNvSpPr>
          <p:nvPr/>
        </p:nvSpPr>
        <p:spPr bwMode="auto">
          <a:xfrm>
            <a:off x="1643063" y="7715250"/>
            <a:ext cx="5429250" cy="338138"/>
          </a:xfrm>
          <a:prstGeom prst="rect">
            <a:avLst/>
          </a:prstGeom>
          <a:noFill/>
          <a:ln w="9525">
            <a:noFill/>
            <a:round/>
            <a:headEnd/>
            <a:tailEnd/>
          </a:ln>
          <a:effectLst/>
        </p:spPr>
        <p:txBody>
          <a:bodyPr wrap="none" anchor="ctr"/>
          <a:lstStyle/>
          <a:p>
            <a:endParaRPr lang="ru-RU"/>
          </a:p>
        </p:txBody>
      </p:sp>
      <p:sp>
        <p:nvSpPr>
          <p:cNvPr id="13326" name="Rectangle 14"/>
          <p:cNvSpPr>
            <a:spLocks noChangeArrowheads="1"/>
          </p:cNvSpPr>
          <p:nvPr/>
        </p:nvSpPr>
        <p:spPr bwMode="auto">
          <a:xfrm>
            <a:off x="71438" y="7297738"/>
            <a:ext cx="5572125" cy="17367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a:solidFill>
                  <a:srgbClr val="000000"/>
                </a:solidFill>
                <a:latin typeface="Arno Pro Smbd Caption" charset="0"/>
              </a:rPr>
              <a:t>При определении размера обуви ребенка руководствуйтесь длиной стопы которая определяется расстоянием между наиболее выступающей точкой пятки и концом самого длинного пальца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a:solidFill>
                  <a:srgbClr val="000000"/>
                </a:solidFill>
                <a:latin typeface="Arno Pro Smbd Caption" charset="0"/>
              </a:rPr>
              <a:t>(первого или второго)</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6858000" cy="9144000"/>
          </a:xfrm>
          <a:prstGeom prst="rect">
            <a:avLst/>
          </a:prstGeom>
          <a:solidFill>
            <a:srgbClr val="FFFFFF"/>
          </a:solidFill>
          <a:ln w="57240">
            <a:solidFill>
              <a:srgbClr val="4BACC6"/>
            </a:solidFill>
            <a:round/>
            <a:headEnd/>
            <a:tailEnd/>
          </a:ln>
          <a:effectLst/>
        </p:spPr>
        <p:txBody>
          <a:bodyPr wrap="none" anchor="ctr"/>
          <a:lstStyle/>
          <a:p>
            <a:endParaRPr lang="ru-RU"/>
          </a:p>
        </p:txBody>
      </p:sp>
      <p:sp>
        <p:nvSpPr>
          <p:cNvPr id="14338" name="Rectangle 2"/>
          <p:cNvSpPr>
            <a:spLocks noGrp="1" noChangeArrowheads="1"/>
          </p:cNvSpPr>
          <p:nvPr>
            <p:ph type="title"/>
          </p:nvPr>
        </p:nvSpPr>
        <p:spPr>
          <a:xfrm>
            <a:off x="214313" y="2786063"/>
            <a:ext cx="6529387" cy="4000500"/>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a:latin typeface="Calibri" charset="0"/>
              </a:rPr>
              <a:t>1. Улучшает работу внутренних органов, развивает сердечно-сосудистую и дыхательную систему. </a:t>
            </a:r>
            <a:br>
              <a:rPr lang="ru-RU" sz="1800">
                <a:latin typeface="Calibri" charset="0"/>
              </a:rPr>
            </a:br>
            <a:r>
              <a:rPr lang="ru-RU" sz="1800">
                <a:latin typeface="Calibri" charset="0"/>
              </a:rPr>
              <a:t/>
            </a:r>
            <a:br>
              <a:rPr lang="ru-RU" sz="1800">
                <a:latin typeface="Calibri" charset="0"/>
              </a:rPr>
            </a:br>
            <a:r>
              <a:rPr lang="ru-RU" sz="1800">
                <a:latin typeface="Calibri" charset="0"/>
              </a:rPr>
              <a:t>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a:t>
            </a:r>
            <a:br>
              <a:rPr lang="ru-RU" sz="1800">
                <a:latin typeface="Calibri" charset="0"/>
              </a:rPr>
            </a:br>
            <a:r>
              <a:rPr lang="ru-RU" sz="1800">
                <a:latin typeface="Calibri" charset="0"/>
              </a:rPr>
              <a:t/>
            </a:r>
            <a:br>
              <a:rPr lang="ru-RU" sz="1800">
                <a:latin typeface="Calibri" charset="0"/>
              </a:rPr>
            </a:br>
            <a:r>
              <a:rPr lang="ru-RU" sz="1800">
                <a:latin typeface="Calibri" charset="0"/>
              </a:rPr>
              <a:t>3. Плавание, является одним из лучших средств формирования правильной осанки ребенка. </a:t>
            </a:r>
            <a:br>
              <a:rPr lang="ru-RU" sz="1800">
                <a:latin typeface="Calibri" charset="0"/>
              </a:rPr>
            </a:br>
            <a:r>
              <a:rPr lang="ru-RU" sz="1800">
                <a:latin typeface="Calibri" charset="0"/>
              </a:rPr>
              <a:t/>
            </a:r>
            <a:br>
              <a:rPr lang="ru-RU" sz="1800">
                <a:latin typeface="Calibri" charset="0"/>
              </a:rPr>
            </a:br>
            <a:r>
              <a:rPr lang="ru-RU" sz="1800">
                <a:latin typeface="Calibri" charset="0"/>
              </a:rPr>
              <a:t>4. Дозированное плавание может быть полезно детям, склонным к простудным заболеваниям. </a:t>
            </a:r>
          </a:p>
        </p:txBody>
      </p:sp>
      <p:sp>
        <p:nvSpPr>
          <p:cNvPr id="14339" name="Rectangle 3"/>
          <p:cNvSpPr>
            <a:spLocks noChangeArrowheads="1"/>
          </p:cNvSpPr>
          <p:nvPr/>
        </p:nvSpPr>
        <p:spPr bwMode="auto">
          <a:xfrm>
            <a:off x="738188" y="-71438"/>
            <a:ext cx="5291137" cy="912813"/>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5400" b="1">
                <a:solidFill>
                  <a:srgbClr val="0070C0"/>
                </a:solidFill>
                <a:latin typeface="Candara" pitchFamily="32" charset="0"/>
              </a:rPr>
              <a:t>Польза плавания</a:t>
            </a:r>
          </a:p>
        </p:txBody>
      </p:sp>
      <p:pic>
        <p:nvPicPr>
          <p:cNvPr id="14340" name="Picture 4"/>
          <p:cNvPicPr>
            <a:picLocks noChangeAspect="1" noChangeArrowheads="1"/>
          </p:cNvPicPr>
          <p:nvPr/>
        </p:nvPicPr>
        <p:blipFill>
          <a:blip r:embed="rId3" cstate="print"/>
          <a:srcRect/>
          <a:stretch>
            <a:fillRect/>
          </a:stretch>
        </p:blipFill>
        <p:spPr bwMode="auto">
          <a:xfrm>
            <a:off x="4786313" y="7123113"/>
            <a:ext cx="1857375" cy="2020887"/>
          </a:xfrm>
          <a:prstGeom prst="rect">
            <a:avLst/>
          </a:prstGeom>
          <a:noFill/>
          <a:ln w="9525">
            <a:noFill/>
            <a:round/>
            <a:headEnd/>
            <a:tailEnd/>
          </a:ln>
          <a:effectLst/>
        </p:spPr>
      </p:pic>
      <p:sp>
        <p:nvSpPr>
          <p:cNvPr id="14341" name="Rectangle 5"/>
          <p:cNvSpPr>
            <a:spLocks noChangeArrowheads="1"/>
          </p:cNvSpPr>
          <p:nvPr/>
        </p:nvSpPr>
        <p:spPr bwMode="auto">
          <a:xfrm>
            <a:off x="2357438" y="928688"/>
            <a:ext cx="4429125" cy="1793875"/>
          </a:xfrm>
          <a:prstGeom prst="rect">
            <a:avLst/>
          </a:prstGeom>
          <a:noFill/>
          <a:ln w="19080">
            <a:solidFill>
              <a:srgbClr val="00B0F0"/>
            </a:solidFill>
            <a:miter lim="800000"/>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Раннее плавание детей способствует быстрейшему их физическому и психомоторному развитию. При плавании кожа ребенка испытывает благотворное массирующее воздействие воды, в связи с чем улучшается кровообращение и укрепляется нервная система.</a:t>
            </a:r>
          </a:p>
        </p:txBody>
      </p:sp>
      <p:pic>
        <p:nvPicPr>
          <p:cNvPr id="14342" name="Picture 6"/>
          <p:cNvPicPr>
            <a:picLocks noChangeAspect="1" noChangeArrowheads="1"/>
          </p:cNvPicPr>
          <p:nvPr/>
        </p:nvPicPr>
        <p:blipFill>
          <a:blip r:embed="rId4" cstate="print"/>
          <a:srcRect/>
          <a:stretch>
            <a:fillRect/>
          </a:stretch>
        </p:blipFill>
        <p:spPr bwMode="auto">
          <a:xfrm>
            <a:off x="214313" y="928688"/>
            <a:ext cx="2041525" cy="1785937"/>
          </a:xfrm>
          <a:prstGeom prst="rect">
            <a:avLst/>
          </a:prstGeom>
          <a:noFill/>
          <a:ln w="19080">
            <a:solidFill>
              <a:srgbClr val="00B0F0"/>
            </a:solidFill>
            <a:miter lim="800000"/>
            <a:headEnd/>
            <a:tailEnd/>
          </a:ln>
          <a:effectLst/>
        </p:spPr>
      </p:pic>
      <p:sp>
        <p:nvSpPr>
          <p:cNvPr id="14343" name="Rectangle 7"/>
          <p:cNvSpPr>
            <a:spLocks noChangeArrowheads="1"/>
          </p:cNvSpPr>
          <p:nvPr/>
        </p:nvSpPr>
        <p:spPr bwMode="auto">
          <a:xfrm>
            <a:off x="214313" y="6675438"/>
            <a:ext cx="4429125" cy="17367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Calibri" charset="0"/>
              </a:rPr>
              <a:t>5. Регулярные занятия плаванием, способствуют укреплению нервной системы, крепче становится сон, улучшается аппетит, повышается общий тонус организма, совершенствуются движения, увеличивается выносливость.</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6858000" cy="9144000"/>
          </a:xfrm>
          <a:prstGeom prst="rect">
            <a:avLst/>
          </a:prstGeom>
          <a:solidFill>
            <a:srgbClr val="FFFFFF"/>
          </a:solidFill>
          <a:ln w="76320">
            <a:solidFill>
              <a:srgbClr val="FFFF00"/>
            </a:solidFill>
            <a:round/>
            <a:headEnd/>
            <a:tailEnd/>
          </a:ln>
          <a:effectLst/>
        </p:spPr>
        <p:txBody>
          <a:bodyPr wrap="none" anchor="ctr"/>
          <a:lstStyle/>
          <a:p>
            <a:endParaRPr lang="ru-RU"/>
          </a:p>
        </p:txBody>
      </p:sp>
      <p:sp>
        <p:nvSpPr>
          <p:cNvPr id="15362" name="Text Box 2"/>
          <p:cNvSpPr txBox="1">
            <a:spLocks noChangeArrowheads="1"/>
          </p:cNvSpPr>
          <p:nvPr/>
        </p:nvSpPr>
        <p:spPr bwMode="auto">
          <a:xfrm>
            <a:off x="90488" y="1260475"/>
            <a:ext cx="6929437" cy="1724025"/>
          </a:xfrm>
          <a:prstGeom prst="rect">
            <a:avLst/>
          </a:prstGeom>
          <a:noFill/>
          <a:ln w="9525">
            <a:noFill/>
            <a:round/>
            <a:headEnd/>
            <a:tailEnd/>
          </a:ln>
          <a:effectLst/>
        </p:spPr>
        <p:txBody>
          <a:bodyPr lIns="90000" tIns="45000" rIns="90000" bIns="45000"/>
          <a:lstStyle/>
          <a:p>
            <a:pPr algn="just">
              <a:lnSpc>
                <a:spcPct val="100000"/>
              </a:lnSpc>
              <a:spcBef>
                <a:spcPts val="638"/>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i="1">
                <a:solidFill>
                  <a:srgbClr val="000000"/>
                </a:solidFill>
                <a:latin typeface="Calibri" charset="0"/>
              </a:rPr>
              <a:t>      </a:t>
            </a:r>
            <a:r>
              <a:rPr lang="ru-RU" i="1">
                <a:solidFill>
                  <a:srgbClr val="000000"/>
                </a:solidFill>
                <a:latin typeface="Calibri" charset="0"/>
              </a:rPr>
              <a:t>Осанка – это привычное положение тела человека. Она считается правильной, если человек держит голову прямо и свободно, плечи находятся на одном уровне, слегка опущены назад, корпус выпрямлен, живот подтянут, грудь слегка выступает вперед, колени выпрямлены.</a:t>
            </a:r>
          </a:p>
        </p:txBody>
      </p:sp>
      <p:sp>
        <p:nvSpPr>
          <p:cNvPr id="15363" name="Rectangle 3"/>
          <p:cNvSpPr>
            <a:spLocks noChangeArrowheads="1"/>
          </p:cNvSpPr>
          <p:nvPr/>
        </p:nvSpPr>
        <p:spPr bwMode="auto">
          <a:xfrm>
            <a:off x="790575" y="-71438"/>
            <a:ext cx="5103813" cy="1430338"/>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a:solidFill>
                  <a:srgbClr val="000080"/>
                </a:solidFill>
                <a:latin typeface="Calibri" charset="0"/>
              </a:rPr>
              <a:t>Как сформировать</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a:solidFill>
                  <a:srgbClr val="000080"/>
                </a:solidFill>
                <a:latin typeface="Calibri" charset="0"/>
              </a:rPr>
              <a:t>правильную осанку?</a:t>
            </a:r>
          </a:p>
        </p:txBody>
      </p:sp>
      <p:pic>
        <p:nvPicPr>
          <p:cNvPr id="15364" name="Picture 4"/>
          <p:cNvPicPr>
            <a:picLocks noChangeAspect="1" noChangeArrowheads="1"/>
          </p:cNvPicPr>
          <p:nvPr/>
        </p:nvPicPr>
        <p:blipFill>
          <a:blip r:embed="rId3" cstate="print"/>
          <a:srcRect/>
          <a:stretch>
            <a:fillRect/>
          </a:stretch>
        </p:blipFill>
        <p:spPr bwMode="auto">
          <a:xfrm>
            <a:off x="2571750" y="2838450"/>
            <a:ext cx="4214813" cy="1733550"/>
          </a:xfrm>
          <a:prstGeom prst="rect">
            <a:avLst/>
          </a:prstGeom>
          <a:noFill/>
          <a:ln w="9525">
            <a:noFill/>
            <a:round/>
            <a:headEnd/>
            <a:tailEnd/>
          </a:ln>
          <a:effectLst/>
        </p:spPr>
      </p:pic>
      <p:sp>
        <p:nvSpPr>
          <p:cNvPr id="15365" name="Rectangle 5"/>
          <p:cNvSpPr>
            <a:spLocks noChangeArrowheads="1"/>
          </p:cNvSpPr>
          <p:nvPr/>
        </p:nvSpPr>
        <p:spPr bwMode="auto">
          <a:xfrm>
            <a:off x="0" y="2928938"/>
            <a:ext cx="3214688" cy="1462087"/>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Calibri" charset="0"/>
              </a:rPr>
              <a:t>Правильная осанка не бывает врожденной, она начинает формироваться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Calibri" charset="0"/>
              </a:rPr>
              <a:t>с первых лет нашей жизни.</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solidFill>
                <a:srgbClr val="000000"/>
              </a:solidFill>
              <a:latin typeface="Calibri" charset="0"/>
            </a:endParaRPr>
          </a:p>
        </p:txBody>
      </p:sp>
      <p:sp>
        <p:nvSpPr>
          <p:cNvPr id="15366" name="Rectangle 6"/>
          <p:cNvSpPr>
            <a:spLocks noChangeArrowheads="1"/>
          </p:cNvSpPr>
          <p:nvPr/>
        </p:nvSpPr>
        <p:spPr bwMode="auto">
          <a:xfrm>
            <a:off x="214313" y="4357688"/>
            <a:ext cx="6858000" cy="1063625"/>
          </a:xfrm>
          <a:prstGeom prst="rect">
            <a:avLst/>
          </a:prstGeom>
          <a:noFill/>
          <a:ln w="9525">
            <a:noFill/>
            <a:round/>
            <a:headEnd/>
            <a:tailEnd/>
          </a:ln>
          <a:effectLst/>
        </p:spPr>
        <p:txBody>
          <a:bodyPr lIns="90000" tIns="45000" rIns="90000" bIns="45000">
            <a:spAutoFit/>
          </a:bodyPr>
          <a:lstStyle/>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 Наиболее ответственный период для формирования</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    осанки </a:t>
            </a:r>
            <a:r>
              <a:rPr lang="ru-RU" sz="1600" b="1" u="sng">
                <a:solidFill>
                  <a:srgbClr val="000000"/>
                </a:solidFill>
                <a:latin typeface="Calibri" charset="0"/>
              </a:rPr>
              <a:t>от 4 до 10 лет</a:t>
            </a:r>
          </a:p>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 Приучая вашего ребенка «правильно» держать свое тело,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    не забывайте при этом и про вашу осанку.</a:t>
            </a:r>
          </a:p>
        </p:txBody>
      </p:sp>
      <p:sp>
        <p:nvSpPr>
          <p:cNvPr id="15367" name="Rectangle 7"/>
          <p:cNvSpPr>
            <a:spLocks noChangeArrowheads="1"/>
          </p:cNvSpPr>
          <p:nvPr/>
        </p:nvSpPr>
        <p:spPr bwMode="auto">
          <a:xfrm>
            <a:off x="142875" y="5486400"/>
            <a:ext cx="6643688" cy="25241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u="sng">
                <a:solidFill>
                  <a:srgbClr val="000080"/>
                </a:solidFill>
                <a:latin typeface="Segoe Print" charset="0"/>
              </a:rPr>
              <a:t>Причины формирования неправильной осанки являются</a:t>
            </a:r>
            <a:r>
              <a:rPr lang="ru-RU" sz="1600" u="sng">
                <a:solidFill>
                  <a:srgbClr val="FF6600"/>
                </a:solidFill>
                <a:latin typeface="Segoe Print" charset="0"/>
              </a:rPr>
              <a:t>:</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Отсутствие крепкого, достаточно развитого мышечного корсажа – мышечной системы;</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Неравномерное развитие мышц спины, живота  и бедер, изменение тяги, определяющей вертикальное положение позвоночника;</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Продолжительная болезнь или хронические заболевания, ослабляющие организм;</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Последствия рахита</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Не соответствующая росту мебель;</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Неудобная одежда и обувь.</a:t>
            </a:r>
          </a:p>
        </p:txBody>
      </p:sp>
      <p:sp>
        <p:nvSpPr>
          <p:cNvPr id="15368" name="Rectangle 8"/>
          <p:cNvSpPr>
            <a:spLocks noChangeArrowheads="1"/>
          </p:cNvSpPr>
          <p:nvPr/>
        </p:nvSpPr>
        <p:spPr bwMode="auto">
          <a:xfrm>
            <a:off x="142875" y="8416925"/>
            <a:ext cx="4786313" cy="577850"/>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Times New Roman" pitchFamily="16" charset="0"/>
              </a:rPr>
              <a:t>Контролируйте осанку своего ребенка раз в пол года самостоятельно, не прибегая к помощи врача.</a:t>
            </a:r>
          </a:p>
        </p:txBody>
      </p:sp>
      <p:pic>
        <p:nvPicPr>
          <p:cNvPr id="15369" name="Picture 9"/>
          <p:cNvPicPr>
            <a:picLocks noChangeAspect="1" noChangeArrowheads="1"/>
          </p:cNvPicPr>
          <p:nvPr/>
        </p:nvPicPr>
        <p:blipFill>
          <a:blip r:embed="rId4" cstate="print"/>
          <a:srcRect/>
          <a:stretch>
            <a:fillRect/>
          </a:stretch>
        </p:blipFill>
        <p:spPr bwMode="auto">
          <a:xfrm>
            <a:off x="4916488" y="7358063"/>
            <a:ext cx="1727200" cy="16970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42900" y="366713"/>
            <a:ext cx="6172200" cy="1960562"/>
          </a:xfrm>
          <a:ln/>
        </p:spPr>
        <p:txBody>
          <a:bodyPr/>
          <a:lstStyle/>
          <a:p>
            <a:endParaRPr lang="ru-RU"/>
          </a:p>
        </p:txBody>
      </p:sp>
      <p:sp>
        <p:nvSpPr>
          <p:cNvPr id="16386" name="Rectangle 2"/>
          <p:cNvSpPr>
            <a:spLocks noChangeArrowheads="1"/>
          </p:cNvSpPr>
          <p:nvPr/>
        </p:nvSpPr>
        <p:spPr bwMode="auto">
          <a:xfrm>
            <a:off x="0" y="0"/>
            <a:ext cx="6858000" cy="9144000"/>
          </a:xfrm>
          <a:prstGeom prst="rect">
            <a:avLst/>
          </a:prstGeom>
          <a:solidFill>
            <a:srgbClr val="FFFFFF"/>
          </a:solidFill>
          <a:ln w="76320">
            <a:solidFill>
              <a:srgbClr val="FFFF00"/>
            </a:solidFill>
            <a:round/>
            <a:headEnd/>
            <a:tailEnd/>
          </a:ln>
          <a:effectLst/>
        </p:spPr>
        <p:txBody>
          <a:bodyPr wrap="none" anchor="ctr"/>
          <a:lstStyle/>
          <a:p>
            <a:endParaRPr lang="ru-RU"/>
          </a:p>
        </p:txBody>
      </p:sp>
      <p:sp>
        <p:nvSpPr>
          <p:cNvPr id="16387" name="Rectangle 3"/>
          <p:cNvSpPr>
            <a:spLocks noChangeArrowheads="1"/>
          </p:cNvSpPr>
          <p:nvPr/>
        </p:nvSpPr>
        <p:spPr bwMode="auto">
          <a:xfrm>
            <a:off x="-285750" y="71438"/>
            <a:ext cx="7572375" cy="577850"/>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i="1">
                <a:solidFill>
                  <a:srgbClr val="000080"/>
                </a:solidFill>
                <a:latin typeface="Calibri" charset="0"/>
              </a:rPr>
              <a:t>Как проверить осанку у ребенка?</a:t>
            </a:r>
          </a:p>
        </p:txBody>
      </p:sp>
      <p:pic>
        <p:nvPicPr>
          <p:cNvPr id="16388" name="Picture 4"/>
          <p:cNvPicPr>
            <a:picLocks noChangeAspect="1" noChangeArrowheads="1"/>
          </p:cNvPicPr>
          <p:nvPr/>
        </p:nvPicPr>
        <p:blipFill>
          <a:blip r:embed="rId3" cstate="print"/>
          <a:srcRect/>
          <a:stretch>
            <a:fillRect/>
          </a:stretch>
        </p:blipFill>
        <p:spPr bwMode="auto">
          <a:xfrm>
            <a:off x="4321175" y="6477000"/>
            <a:ext cx="2536825" cy="2667000"/>
          </a:xfrm>
          <a:prstGeom prst="rect">
            <a:avLst/>
          </a:prstGeom>
          <a:noFill/>
          <a:ln w="9525">
            <a:noFill/>
            <a:round/>
            <a:headEnd/>
            <a:tailEnd/>
          </a:ln>
          <a:effectLst/>
        </p:spPr>
      </p:pic>
      <p:sp>
        <p:nvSpPr>
          <p:cNvPr id="16389" name="Rectangle 5"/>
          <p:cNvSpPr>
            <a:spLocks noChangeArrowheads="1"/>
          </p:cNvSpPr>
          <p:nvPr/>
        </p:nvSpPr>
        <p:spPr bwMode="auto">
          <a:xfrm>
            <a:off x="158750" y="1260475"/>
            <a:ext cx="6500813" cy="912813"/>
          </a:xfrm>
          <a:prstGeom prst="rect">
            <a:avLst/>
          </a:prstGeom>
          <a:solidFill>
            <a:srgbClr val="FFFFFF"/>
          </a:solid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80"/>
                </a:solidFill>
                <a:latin typeface="Times New Roman" pitchFamily="16" charset="0"/>
              </a:rPr>
              <a:t>Разуйте и разденьте ребенка до трусиков, поставьте прямо, руки должны быть опущены вдоль туловища. Сами сядьте на стул на расстоянии 2-3 м и внимательно посмотрите на ребенка.</a:t>
            </a:r>
          </a:p>
        </p:txBody>
      </p:sp>
      <p:sp>
        <p:nvSpPr>
          <p:cNvPr id="16390" name="Rectangle 6"/>
          <p:cNvSpPr>
            <a:spLocks noChangeArrowheads="1"/>
          </p:cNvSpPr>
          <p:nvPr/>
        </p:nvSpPr>
        <p:spPr bwMode="auto">
          <a:xfrm>
            <a:off x="214313" y="642938"/>
            <a:ext cx="6643687" cy="912812"/>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a:solidFill>
                  <a:srgbClr val="000000"/>
                </a:solidFill>
                <a:latin typeface="Calibri" charset="0"/>
              </a:rPr>
              <a:t>Осмотр вашего ребенка проводите в дневное время, при хорошем и равномерном освещении.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i="1">
              <a:solidFill>
                <a:srgbClr val="000000"/>
              </a:solidFill>
              <a:latin typeface="Calibri" charset="0"/>
            </a:endParaRPr>
          </a:p>
        </p:txBody>
      </p:sp>
      <p:sp>
        <p:nvSpPr>
          <p:cNvPr id="16391" name="Rectangle 7"/>
          <p:cNvSpPr>
            <a:spLocks noChangeArrowheads="1"/>
          </p:cNvSpPr>
          <p:nvPr/>
        </p:nvSpPr>
        <p:spPr bwMode="auto">
          <a:xfrm>
            <a:off x="142875" y="2214563"/>
            <a:ext cx="6643688" cy="3497262"/>
          </a:xfrm>
          <a:prstGeom prst="rect">
            <a:avLst/>
          </a:prstGeom>
          <a:noFill/>
          <a:ln w="9525">
            <a:noFill/>
            <a:round/>
            <a:headEnd/>
            <a:tailEnd/>
          </a:ln>
          <a:effectLst/>
        </p:spPr>
        <p:txBody>
          <a:bodyPr lIns="90000" tIns="45000" rIns="90000" bIns="45000">
            <a:spAutoFit/>
          </a:bodyPr>
          <a:lstStyle/>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симметрично ли расположены уши, лопатки, талия, складки под ягодицами и сами ягодицы. Если они находятся на разной высоте, есть причина для беспокойства!</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попросите ребенка достать руками до пола, выгнув спину. Проверьте, нет ли вдоль поясничных позвонков валиков, не торчат ли лопатки.</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Посмотрите на ребенка сбоку и проверьте, не сутулится ли он, попросите его наклонить голову вперед и, не поднимая головы, повернуть ее сначала в одну, затем в другую сторону. Убедитесь, что объем движений при этом одинаков и выполняются они без ограничения.</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p:txBody>
      </p:sp>
      <p:sp>
        <p:nvSpPr>
          <p:cNvPr id="16392" name="Rectangle 8"/>
          <p:cNvSpPr>
            <a:spLocks noChangeArrowheads="1"/>
          </p:cNvSpPr>
          <p:nvPr/>
        </p:nvSpPr>
        <p:spPr bwMode="auto">
          <a:xfrm>
            <a:off x="2000240" y="5000628"/>
            <a:ext cx="4219575" cy="517525"/>
          </a:xfrm>
          <a:prstGeom prst="rect">
            <a:avLst/>
          </a:prstGeom>
          <a:noFill/>
          <a:ln w="9525">
            <a:noFill/>
            <a:round/>
            <a:headEnd/>
            <a:tailEnd/>
          </a:ln>
          <a:effectLst/>
        </p:spPr>
        <p:txBody>
          <a:bodyPr wrap="none" lIns="90000" tIns="45000" rIns="90000" bIns="45000">
            <a:spAutoFit/>
          </a:bodyPr>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dirty="0">
                <a:solidFill>
                  <a:srgbClr val="000080"/>
                </a:solidFill>
                <a:latin typeface="Calibri" charset="0"/>
              </a:rPr>
              <a:t>Следим за осанкой вместе</a:t>
            </a:r>
          </a:p>
        </p:txBody>
      </p:sp>
      <p:sp>
        <p:nvSpPr>
          <p:cNvPr id="16393" name="Rectangle 9"/>
          <p:cNvSpPr>
            <a:spLocks noChangeArrowheads="1"/>
          </p:cNvSpPr>
          <p:nvPr/>
        </p:nvSpPr>
        <p:spPr bwMode="auto">
          <a:xfrm>
            <a:off x="142875" y="5572133"/>
            <a:ext cx="5143500" cy="3968864"/>
          </a:xfrm>
          <a:prstGeom prst="rect">
            <a:avLst/>
          </a:prstGeom>
          <a:noFill/>
          <a:ln w="9525">
            <a:noFill/>
            <a:round/>
            <a:headEnd/>
            <a:tailEnd/>
          </a:ln>
          <a:effectLst/>
        </p:spPr>
        <p:txBody>
          <a:bodyPr wrap="squar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solidFill>
                  <a:srgbClr val="000000"/>
                </a:solidFill>
                <a:latin typeface="Minion Pro" pitchFamily="16" charset="0"/>
              </a:rPr>
              <a:t>Покажите ребенку такой способ: </a:t>
            </a:r>
            <a:r>
              <a:rPr lang="ru-RU" dirty="0">
                <a:solidFill>
                  <a:srgbClr val="FF6600"/>
                </a:solidFill>
                <a:latin typeface="Minion Pro" pitchFamily="16" charset="0"/>
              </a:rPr>
              <a:t>стать к стене, плотно прижавшись затылком, </a:t>
            </a:r>
            <a:r>
              <a:rPr lang="ru-RU" dirty="0">
                <a:solidFill>
                  <a:srgbClr val="000000"/>
                </a:solidFill>
                <a:latin typeface="Minion Pro" pitchFamily="16" charset="0"/>
              </a:rPr>
              <a:t>лопатками, ягодицами, икрами ног и пятками, подбородок слегка приподнять. Ребенок должен </a:t>
            </a:r>
            <a:r>
              <a:rPr lang="ru-RU" dirty="0">
                <a:solidFill>
                  <a:srgbClr val="FF6600"/>
                </a:solidFill>
                <a:latin typeface="Minion Pro" pitchFamily="16" charset="0"/>
              </a:rPr>
              <a:t>зафиксировать в сознании </a:t>
            </a:r>
            <a:r>
              <a:rPr lang="ru-RU" dirty="0">
                <a:solidFill>
                  <a:srgbClr val="000000"/>
                </a:solidFill>
                <a:latin typeface="Minion Pro" pitchFamily="16" charset="0"/>
              </a:rPr>
              <a:t>мышечные ощущения при таком положении тела. Если </a:t>
            </a:r>
            <a:r>
              <a:rPr lang="ru-RU" dirty="0">
                <a:solidFill>
                  <a:srgbClr val="FF6600"/>
                </a:solidFill>
                <a:latin typeface="Minion Pro" pitchFamily="16" charset="0"/>
              </a:rPr>
              <a:t>3-4 раза в день  </a:t>
            </a:r>
            <a:r>
              <a:rPr lang="ru-RU" dirty="0">
                <a:solidFill>
                  <a:srgbClr val="000000"/>
                </a:solidFill>
                <a:latin typeface="Minion Pro" pitchFamily="16" charset="0"/>
              </a:rPr>
              <a:t>ребенок будет стараться удерживать такую позу </a:t>
            </a:r>
            <a:r>
              <a:rPr lang="ru-RU" dirty="0">
                <a:solidFill>
                  <a:srgbClr val="FF6600"/>
                </a:solidFill>
                <a:latin typeface="Minion Pro" pitchFamily="16" charset="0"/>
              </a:rPr>
              <a:t>несколько секунд</a:t>
            </a:r>
            <a:r>
              <a:rPr lang="ru-RU" dirty="0">
                <a:solidFill>
                  <a:srgbClr val="000000"/>
                </a:solidFill>
                <a:latin typeface="Minion Pro" pitchFamily="16" charset="0"/>
              </a:rPr>
              <a:t>, это благотворно отразится на его осанке.  Для формирования правильной осанки проводите с детьми </a:t>
            </a:r>
            <a:r>
              <a:rPr lang="ru-RU" dirty="0">
                <a:solidFill>
                  <a:srgbClr val="FF6600"/>
                </a:solidFill>
                <a:latin typeface="Minion Pro" pitchFamily="16" charset="0"/>
              </a:rPr>
              <a:t>упражнения с предметами на голове</a:t>
            </a:r>
            <a:r>
              <a:rPr lang="ru-RU" dirty="0">
                <a:solidFill>
                  <a:srgbClr val="000000"/>
                </a:solidFill>
                <a:latin typeface="Minion Pro" pitchFamily="16" charset="0"/>
              </a:rPr>
              <a:t>, балансирование, хождение по наклонной плоскости.</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dirty="0">
              <a:solidFill>
                <a:srgbClr val="000000"/>
              </a:solidFill>
              <a:latin typeface="Minion Pro"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42875"/>
            <a:ext cx="6858000" cy="9144000"/>
          </a:xfrm>
          <a:prstGeom prst="rect">
            <a:avLst/>
          </a:prstGeom>
          <a:solidFill>
            <a:srgbClr val="FFFFFF"/>
          </a:solidFill>
          <a:ln w="76320">
            <a:solidFill>
              <a:srgbClr val="92D050"/>
            </a:solidFill>
            <a:round/>
            <a:headEnd/>
            <a:tailEnd/>
          </a:ln>
          <a:effectLst/>
        </p:spPr>
        <p:txBody>
          <a:bodyPr wrap="none" anchor="ctr"/>
          <a:lstStyle/>
          <a:p>
            <a:endParaRPr lang="ru-RU"/>
          </a:p>
        </p:txBody>
      </p:sp>
      <p:sp>
        <p:nvSpPr>
          <p:cNvPr id="17410" name="Rectangle 2"/>
          <p:cNvSpPr>
            <a:spLocks noChangeArrowheads="1"/>
          </p:cNvSpPr>
          <p:nvPr/>
        </p:nvSpPr>
        <p:spPr bwMode="auto">
          <a:xfrm>
            <a:off x="214313" y="0"/>
            <a:ext cx="6551612" cy="1430338"/>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BBB59"/>
                </a:solidFill>
                <a:latin typeface="Calibri" charset="0"/>
              </a:rPr>
              <a:t>Красивые и здоровые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BBB59"/>
                </a:solidFill>
                <a:latin typeface="Calibri" charset="0"/>
              </a:rPr>
              <a:t>ЗУБЫ</a:t>
            </a:r>
          </a:p>
        </p:txBody>
      </p:sp>
      <p:sp>
        <p:nvSpPr>
          <p:cNvPr id="17411" name="Rectangle 3"/>
          <p:cNvSpPr>
            <a:spLocks noChangeArrowheads="1"/>
          </p:cNvSpPr>
          <p:nvPr/>
        </p:nvSpPr>
        <p:spPr bwMode="auto">
          <a:xfrm>
            <a:off x="0" y="1357313"/>
            <a:ext cx="6858000" cy="1462087"/>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D0D0D"/>
                </a:solidFill>
                <a:latin typeface="Times New Roman" pitchFamily="16" charset="0"/>
              </a:rPr>
              <a:t>   Красивая улыбка не только привлекает внимание, помогает в общении, но и говорит о том, что у вас здоровые, крепкие зубы. Когда люди жили в пещерах,  у них не было зубных щеток, но они все равно ухаживали за зубами, вытаскивали кусочки мяса маленькими палочками с острыми концами. </a:t>
            </a:r>
          </a:p>
        </p:txBody>
      </p:sp>
      <p:sp>
        <p:nvSpPr>
          <p:cNvPr id="17412" name="Rectangle 4"/>
          <p:cNvSpPr>
            <a:spLocks noChangeArrowheads="1"/>
          </p:cNvSpPr>
          <p:nvPr/>
        </p:nvSpPr>
        <p:spPr bwMode="auto">
          <a:xfrm>
            <a:off x="71438" y="7872413"/>
            <a:ext cx="6643687" cy="1187450"/>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B770E"/>
                </a:solidFill>
                <a:latin typeface="Comic Sans MS" pitchFamily="64" charset="0"/>
              </a:rPr>
              <a:t>Ухаживайте за своими зубами ежедневно, ешьте полезные продукты, посещайте стоматолога раз в полгода и тогда ваши зубки будут крепкими, а улыбка белоснежной </a:t>
            </a:r>
          </a:p>
        </p:txBody>
      </p:sp>
      <p:sp>
        <p:nvSpPr>
          <p:cNvPr id="17413" name="Rectangle 5"/>
          <p:cNvSpPr>
            <a:spLocks noChangeArrowheads="1"/>
          </p:cNvSpPr>
          <p:nvPr/>
        </p:nvSpPr>
        <p:spPr bwMode="auto">
          <a:xfrm>
            <a:off x="0" y="4572000"/>
            <a:ext cx="6786563" cy="1306513"/>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990000"/>
                </a:solidFill>
                <a:latin typeface="Calibri" charset="0"/>
              </a:rPr>
              <a:t>    Зубы  необходимо чистить правильно, тщательно вычищать остатки пищи щеткой из самых труднодоступных  уголков.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990000"/>
                </a:solidFill>
                <a:latin typeface="Calibri" charset="0"/>
              </a:rPr>
              <a:t>Зубы нужно чистить не менее 3х минут. Передние зубы чистить по направлению вверх и вниз, затем задние зубы. Зубы всегда нужно чистить круговыми движениями</a:t>
            </a:r>
          </a:p>
        </p:txBody>
      </p:sp>
      <p:pic>
        <p:nvPicPr>
          <p:cNvPr id="17414" name="Picture 6"/>
          <p:cNvPicPr>
            <a:picLocks noChangeAspect="1" noChangeArrowheads="1"/>
          </p:cNvPicPr>
          <p:nvPr/>
        </p:nvPicPr>
        <p:blipFill>
          <a:blip r:embed="rId3" cstate="print"/>
          <a:srcRect/>
          <a:stretch>
            <a:fillRect/>
          </a:stretch>
        </p:blipFill>
        <p:spPr bwMode="auto">
          <a:xfrm>
            <a:off x="4811713" y="2573338"/>
            <a:ext cx="1943100" cy="936625"/>
          </a:xfrm>
          <a:prstGeom prst="rect">
            <a:avLst/>
          </a:prstGeom>
          <a:noFill/>
          <a:ln w="9525">
            <a:noFill/>
            <a:round/>
            <a:headEnd/>
            <a:tailEnd/>
          </a:ln>
          <a:effectLst/>
        </p:spPr>
      </p:pic>
      <p:pic>
        <p:nvPicPr>
          <p:cNvPr id="17415" name="Picture 7"/>
          <p:cNvPicPr>
            <a:picLocks noChangeAspect="1" noChangeArrowheads="1"/>
          </p:cNvPicPr>
          <p:nvPr/>
        </p:nvPicPr>
        <p:blipFill>
          <a:blip r:embed="rId4" cstate="print"/>
          <a:srcRect/>
          <a:stretch>
            <a:fillRect/>
          </a:stretch>
        </p:blipFill>
        <p:spPr bwMode="auto">
          <a:xfrm>
            <a:off x="357188" y="6000750"/>
            <a:ext cx="1166812" cy="1865313"/>
          </a:xfrm>
          <a:prstGeom prst="rect">
            <a:avLst/>
          </a:prstGeom>
          <a:noFill/>
          <a:ln w="9525">
            <a:noFill/>
            <a:round/>
            <a:headEnd/>
            <a:tailEnd/>
          </a:ln>
          <a:effectLst/>
        </p:spPr>
      </p:pic>
      <p:sp>
        <p:nvSpPr>
          <p:cNvPr id="17416" name="Rectangle 8"/>
          <p:cNvSpPr>
            <a:spLocks noChangeArrowheads="1"/>
          </p:cNvSpPr>
          <p:nvPr/>
        </p:nvSpPr>
        <p:spPr bwMode="auto">
          <a:xfrm>
            <a:off x="71438" y="2857500"/>
            <a:ext cx="5000625" cy="10636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B770E"/>
                </a:solidFill>
                <a:latin typeface="Calibri" charset="0"/>
              </a:rPr>
              <a:t>Как только у ребенка появились молочные зубы, давайте ему после кормления кипяченную воду, а более старших детей приучайте полоскать рот после еды. </a:t>
            </a:r>
          </a:p>
        </p:txBody>
      </p:sp>
      <p:sp>
        <p:nvSpPr>
          <p:cNvPr id="17417" name="Rectangle 9"/>
          <p:cNvSpPr>
            <a:spLocks noChangeArrowheads="1"/>
          </p:cNvSpPr>
          <p:nvPr/>
        </p:nvSpPr>
        <p:spPr bwMode="auto">
          <a:xfrm>
            <a:off x="71438" y="3929063"/>
            <a:ext cx="6643687" cy="820737"/>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8000"/>
                </a:solidFill>
                <a:latin typeface="Calibri" charset="0"/>
              </a:rPr>
              <a:t>    В 3 года подарите ребенку зубную щетку и приучите чистить зубы ежедневно утром и вечером после еды.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a:solidFill>
                <a:srgbClr val="008000"/>
              </a:solidFill>
              <a:latin typeface="Calibri" charset="0"/>
            </a:endParaRPr>
          </a:p>
        </p:txBody>
      </p:sp>
      <p:sp>
        <p:nvSpPr>
          <p:cNvPr id="17418" name="Rectangle 10"/>
          <p:cNvSpPr>
            <a:spLocks noChangeArrowheads="1"/>
          </p:cNvSpPr>
          <p:nvPr/>
        </p:nvSpPr>
        <p:spPr bwMode="auto">
          <a:xfrm>
            <a:off x="1785938" y="5929313"/>
            <a:ext cx="5000625" cy="1736725"/>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Calibri" charset="0"/>
              </a:rPr>
              <a:t>Начинайте обращать внимание на состояние зубов у детей в возрасте старше 2-3 лет, когда у них возникает кариес.</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Calibri" charset="0"/>
              </a:rPr>
              <a:t>Примерно к 10-12 годам молочные зубы у ребенка полностью заменяются на коренные, и заболеваемость кариесом снова возрастает.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96838"/>
            <a:ext cx="6943725" cy="2039937"/>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b="1">
                <a:solidFill>
                  <a:srgbClr val="0070C0"/>
                </a:solidFill>
                <a:latin typeface="Calibri" charset="0"/>
              </a:rPr>
              <a:t>ОСОБЕННОСТИ ФИЗИЧЕСКОГО ВОСПИТАНИЯ ДЕТЕЙ ПРИ ПОСТУПЛЕНИИ ИХ В ШКОЛУ</a:t>
            </a:r>
            <a:br>
              <a:rPr lang="ru-RU" sz="3200" b="1">
                <a:solidFill>
                  <a:srgbClr val="0070C0"/>
                </a:solidFill>
                <a:latin typeface="Calibri" charset="0"/>
              </a:rPr>
            </a:br>
            <a:endParaRPr lang="ru-RU" sz="3200" b="1">
              <a:solidFill>
                <a:srgbClr val="0070C0"/>
              </a:solidFill>
              <a:latin typeface="Calibri" charset="0"/>
            </a:endParaRPr>
          </a:p>
        </p:txBody>
      </p:sp>
      <p:pic>
        <p:nvPicPr>
          <p:cNvPr id="18434" name="Picture 2"/>
          <p:cNvPicPr>
            <a:picLocks noChangeAspect="1" noChangeArrowheads="1"/>
          </p:cNvPicPr>
          <p:nvPr/>
        </p:nvPicPr>
        <p:blipFill>
          <a:blip r:embed="rId3" cstate="print"/>
          <a:srcRect/>
          <a:stretch>
            <a:fillRect/>
          </a:stretch>
        </p:blipFill>
        <p:spPr bwMode="auto">
          <a:xfrm>
            <a:off x="5643563" y="71438"/>
            <a:ext cx="1143000" cy="2486025"/>
          </a:xfrm>
          <a:prstGeom prst="rect">
            <a:avLst/>
          </a:prstGeom>
          <a:noFill/>
          <a:ln w="9525">
            <a:noFill/>
            <a:round/>
            <a:headEnd/>
            <a:tailEnd/>
          </a:ln>
          <a:effectLst/>
        </p:spPr>
      </p:pic>
      <p:pic>
        <p:nvPicPr>
          <p:cNvPr id="18435" name="Picture 3"/>
          <p:cNvPicPr>
            <a:picLocks noChangeAspect="1" noChangeArrowheads="1"/>
          </p:cNvPicPr>
          <p:nvPr/>
        </p:nvPicPr>
        <p:blipFill>
          <a:blip r:embed="rId4" cstate="print"/>
          <a:srcRect/>
          <a:stretch>
            <a:fillRect/>
          </a:stretch>
        </p:blipFill>
        <p:spPr bwMode="auto">
          <a:xfrm>
            <a:off x="71438" y="6705600"/>
            <a:ext cx="2025650" cy="2295525"/>
          </a:xfrm>
          <a:prstGeom prst="rect">
            <a:avLst/>
          </a:prstGeom>
          <a:noFill/>
          <a:ln w="9525">
            <a:noFill/>
            <a:round/>
            <a:headEnd/>
            <a:tailEnd/>
          </a:ln>
          <a:effectLst/>
        </p:spPr>
      </p:pic>
      <p:sp>
        <p:nvSpPr>
          <p:cNvPr id="18436" name="Rectangle 4"/>
          <p:cNvSpPr>
            <a:spLocks noChangeArrowheads="1"/>
          </p:cNvSpPr>
          <p:nvPr/>
        </p:nvSpPr>
        <p:spPr bwMode="auto">
          <a:xfrm>
            <a:off x="71438" y="1500188"/>
            <a:ext cx="5500687" cy="1306512"/>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Переход ребенка от условий воспитания в семье к школе — переломный момент в его жизни. Школа предъявляет к детям ряд новых для них требований, связанных с систематическим обучением, с пребыванием в коллективе.</a:t>
            </a:r>
          </a:p>
        </p:txBody>
      </p:sp>
      <p:sp>
        <p:nvSpPr>
          <p:cNvPr id="18437" name="Rectangle 5"/>
          <p:cNvSpPr>
            <a:spLocks noChangeArrowheads="1"/>
          </p:cNvSpPr>
          <p:nvPr/>
        </p:nvSpPr>
        <p:spPr bwMode="auto">
          <a:xfrm>
            <a:off x="0" y="2857500"/>
            <a:ext cx="6858000" cy="1582738"/>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Для школьников 1—2-х классов установлен следующий режим, разработанный Институтом физического воспитания и школьной гигиены Академии педагогических наук, утвержденный Управлением школ Министерства просвещения РСФСР.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70C0"/>
                </a:solidFill>
                <a:latin typeface="Calibri" charset="0"/>
              </a:rPr>
              <a:t>Пробуждение — в 7 часов утра, </a:t>
            </a:r>
            <a:r>
              <a:rPr lang="ru-RU" sz="1400">
                <a:solidFill>
                  <a:srgbClr val="000000"/>
                </a:solidFill>
                <a:latin typeface="Calibri" charset="0"/>
              </a:rPr>
              <a:t>утренняя гимнастика, закаливающие процедуры (обтирание, душ), уборка постели, умывание. В 7 часов 30 минут. ребенок садится завтракать.</a:t>
            </a:r>
            <a:br>
              <a:rPr lang="ru-RU" sz="1400">
                <a:solidFill>
                  <a:srgbClr val="000000"/>
                </a:solidFill>
                <a:latin typeface="Calibri" charset="0"/>
              </a:rPr>
            </a:br>
            <a:endParaRPr lang="ru-RU" sz="1400">
              <a:solidFill>
                <a:srgbClr val="000000"/>
              </a:solidFill>
              <a:latin typeface="Calibri" charset="0"/>
            </a:endParaRPr>
          </a:p>
        </p:txBody>
      </p:sp>
      <p:sp>
        <p:nvSpPr>
          <p:cNvPr id="18438" name="Rectangle 6"/>
          <p:cNvSpPr>
            <a:spLocks noChangeArrowheads="1"/>
          </p:cNvSpPr>
          <p:nvPr/>
        </p:nvSpPr>
        <p:spPr bwMode="auto">
          <a:xfrm>
            <a:off x="0" y="4429125"/>
            <a:ext cx="6858000" cy="2220913"/>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70C0"/>
                </a:solidFill>
                <a:latin typeface="Calibri" charset="0"/>
              </a:rPr>
              <a:t>Учебные занятия </a:t>
            </a:r>
            <a:r>
              <a:rPr lang="ru-RU" sz="1400">
                <a:solidFill>
                  <a:srgbClr val="000000"/>
                </a:solidFill>
                <a:latin typeface="Calibri" charset="0"/>
              </a:rPr>
              <a:t>в школе продолжаются 4 часа. По приходе из школы — обед (13 часов — 13 часов 30 минут); отдых в течение часа (детям 7 лет полезно в это время спать).</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После отдыха — обязательное </a:t>
            </a:r>
            <a:r>
              <a:rPr lang="ru-RU" sz="1400">
                <a:solidFill>
                  <a:srgbClr val="0070C0"/>
                </a:solidFill>
                <a:latin typeface="Calibri" charset="0"/>
              </a:rPr>
              <a:t>пребывание на воздухе</a:t>
            </a:r>
            <a:r>
              <a:rPr lang="ru-RU" sz="1400">
                <a:solidFill>
                  <a:srgbClr val="000000"/>
                </a:solidFill>
                <a:latin typeface="Calibri" charset="0"/>
              </a:rPr>
              <a:t>: прогулка, подвижные игры и развлечения, лыжи, коньки, санки и т. д. Для этого отводится время от 14 часов 30 минут до 16 часов.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После этого </a:t>
            </a:r>
            <a:r>
              <a:rPr lang="ru-RU" sz="1400">
                <a:solidFill>
                  <a:srgbClr val="0070C0"/>
                </a:solidFill>
                <a:latin typeface="Calibri" charset="0"/>
              </a:rPr>
              <a:t>приготовление уроков </a:t>
            </a:r>
            <a:r>
              <a:rPr lang="ru-RU" sz="1400">
                <a:solidFill>
                  <a:srgbClr val="000000"/>
                </a:solidFill>
                <a:latin typeface="Calibri" charset="0"/>
              </a:rPr>
              <a:t>(1—1 1/2 часа) и снова </a:t>
            </a:r>
            <a:r>
              <a:rPr lang="ru-RU" sz="1400">
                <a:solidFill>
                  <a:srgbClr val="0070C0"/>
                </a:solidFill>
                <a:latin typeface="Calibri" charset="0"/>
              </a:rPr>
              <a:t>пребывание на воздухе</a:t>
            </a:r>
            <a:r>
              <a:rPr lang="ru-RU" sz="1400">
                <a:solidFill>
                  <a:srgbClr val="000000"/>
                </a:solidFill>
                <a:latin typeface="Calibri" charset="0"/>
              </a:rPr>
              <a:t>. От 19 до 20 часов — ужин и свободные занятия.</a:t>
            </a:r>
            <a:br>
              <a:rPr lang="ru-RU" sz="1400">
                <a:solidFill>
                  <a:srgbClr val="000000"/>
                </a:solidFill>
                <a:latin typeface="Calibri" charset="0"/>
              </a:rPr>
            </a:br>
            <a:r>
              <a:rPr lang="ru-RU" sz="1400">
                <a:solidFill>
                  <a:srgbClr val="0070C0"/>
                </a:solidFill>
                <a:latin typeface="Calibri" charset="0"/>
              </a:rPr>
              <a:t>Приготовления ко сну</a:t>
            </a:r>
            <a:r>
              <a:rPr lang="ru-RU" sz="1400">
                <a:solidFill>
                  <a:srgbClr val="000000"/>
                </a:solidFill>
                <a:latin typeface="Calibri" charset="0"/>
              </a:rPr>
              <a:t>, чистка одежды, обуви, проветривание комнаты, вечерний туалет — 20 часов — 20 часов 30 минут, сон — с 20 часов 30 минут до 7 часов.</a:t>
            </a:r>
          </a:p>
        </p:txBody>
      </p:sp>
      <p:sp>
        <p:nvSpPr>
          <p:cNvPr id="18439" name="Rectangle 7"/>
          <p:cNvSpPr>
            <a:spLocks noChangeArrowheads="1"/>
          </p:cNvSpPr>
          <p:nvPr/>
        </p:nvSpPr>
        <p:spPr bwMode="auto">
          <a:xfrm>
            <a:off x="2000250" y="6715125"/>
            <a:ext cx="4786313" cy="2281238"/>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Большое внимание следует уделять созданию гигиенических условий для домашних занятий, детей. Приготовление уроков требует усидчивой работы за столом, поэтому прежде всего необходимо позаботиться об организации места, где школьник готовит уроки.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Воспитание здорового, физически хорошо развитого человека требует дружной совместной работы семьи и школы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6858000" cy="9144000"/>
          </a:xfrm>
          <a:prstGeom prst="rect">
            <a:avLst/>
          </a:prstGeom>
          <a:solidFill>
            <a:srgbClr val="FFFFFF"/>
          </a:solidFill>
          <a:ln w="57240">
            <a:solidFill>
              <a:srgbClr val="E46C0A"/>
            </a:solidFill>
            <a:round/>
            <a:headEnd/>
            <a:tailEnd/>
          </a:ln>
          <a:effectLst/>
        </p:spPr>
        <p:txBody>
          <a:bodyPr wrap="none" anchor="ctr"/>
          <a:lstStyle/>
          <a:p>
            <a:endParaRPr lang="ru-RU"/>
          </a:p>
        </p:txBody>
      </p:sp>
      <p:sp>
        <p:nvSpPr>
          <p:cNvPr id="4098" name="Rectangle 2"/>
          <p:cNvSpPr>
            <a:spLocks noChangeArrowheads="1"/>
          </p:cNvSpPr>
          <p:nvPr/>
        </p:nvSpPr>
        <p:spPr bwMode="auto">
          <a:xfrm>
            <a:off x="601663" y="-88900"/>
            <a:ext cx="5607050" cy="1309688"/>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b="1">
                <a:solidFill>
                  <a:srgbClr val="0000FF"/>
                </a:solidFill>
                <a:latin typeface="Calibri" charset="0"/>
              </a:rPr>
              <a:t>Физическое</a:t>
            </a:r>
            <a:r>
              <a:rPr lang="ru-RU" sz="4000" b="1">
                <a:solidFill>
                  <a:srgbClr val="FFF1EC"/>
                </a:solidFill>
                <a:latin typeface="Calibri" charset="0"/>
              </a:rPr>
              <a:t> </a:t>
            </a:r>
            <a:r>
              <a:rPr lang="ru-RU" sz="4000" b="1">
                <a:solidFill>
                  <a:srgbClr val="0000FF"/>
                </a:solidFill>
                <a:latin typeface="Calibri" charset="0"/>
              </a:rPr>
              <a:t>воспитание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b="1">
                <a:solidFill>
                  <a:srgbClr val="0000FF"/>
                </a:solidFill>
                <a:latin typeface="Calibri" charset="0"/>
              </a:rPr>
              <a:t>ребенка в семье</a:t>
            </a:r>
          </a:p>
        </p:txBody>
      </p:sp>
      <p:sp>
        <p:nvSpPr>
          <p:cNvPr id="4099" name="Rectangle 3"/>
          <p:cNvSpPr>
            <a:spLocks noChangeArrowheads="1"/>
          </p:cNvSpPr>
          <p:nvPr/>
        </p:nvSpPr>
        <p:spPr bwMode="auto">
          <a:xfrm>
            <a:off x="0" y="1285875"/>
            <a:ext cx="6858000" cy="1003300"/>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omic Sans MS" pitchFamily="64" charset="0"/>
              </a:rPr>
              <a:t>Долг родителей — укрепить здоровье ребенка в данный момент и обеспечить благоприятное развитие детского организма в будущем. Нормальное развитие и состояние здоровья обеспечивается созданием оптимальных условий, то есть организацией правильного режима.</a:t>
            </a:r>
          </a:p>
        </p:txBody>
      </p:sp>
      <p:sp>
        <p:nvSpPr>
          <p:cNvPr id="4100" name="Rectangle 4"/>
          <p:cNvSpPr>
            <a:spLocks noChangeArrowheads="1"/>
          </p:cNvSpPr>
          <p:nvPr/>
        </p:nvSpPr>
        <p:spPr bwMode="auto">
          <a:xfrm>
            <a:off x="0" y="2357438"/>
            <a:ext cx="6858000" cy="1550987"/>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В физическом воспитании детей дошкольного возраста используются </a:t>
            </a:r>
            <a:r>
              <a:rPr lang="ru-RU" sz="1600" i="1">
                <a:solidFill>
                  <a:srgbClr val="EE5B00"/>
                </a:solidFill>
                <a:latin typeface="Calibri" charset="0"/>
              </a:rPr>
              <a:t>физические упражнения</a:t>
            </a:r>
            <a:r>
              <a:rPr lang="ru-RU" sz="1600" i="1">
                <a:solidFill>
                  <a:srgbClr val="000000"/>
                </a:solidFill>
                <a:latin typeface="Calibri" charset="0"/>
              </a:rPr>
              <a:t> (ходьба, бег, упражнения в равновесии, метание, лазание, подвижные игры), </a:t>
            </a:r>
            <a:r>
              <a:rPr lang="ru-RU" sz="1600" i="1">
                <a:solidFill>
                  <a:srgbClr val="EE5B00"/>
                </a:solidFill>
                <a:latin typeface="Calibri" charset="0"/>
              </a:rPr>
              <a:t>спортивные упражнения</a:t>
            </a:r>
            <a:r>
              <a:rPr lang="ru-RU" sz="1600" i="1">
                <a:solidFill>
                  <a:srgbClr val="000000"/>
                </a:solidFill>
                <a:latin typeface="Calibri" charset="0"/>
              </a:rPr>
              <a:t>, </a:t>
            </a:r>
            <a:r>
              <a:rPr lang="ru-RU" sz="1600" i="1">
                <a:solidFill>
                  <a:srgbClr val="EE5B00"/>
                </a:solidFill>
                <a:latin typeface="Calibri" charset="0"/>
              </a:rPr>
              <a:t>гигиенические факторы</a:t>
            </a:r>
            <a:r>
              <a:rPr lang="ru-RU" sz="1600" i="1">
                <a:solidFill>
                  <a:srgbClr val="000000"/>
                </a:solidFill>
                <a:latin typeface="Calibri" charset="0"/>
              </a:rPr>
              <a:t> (режим дня, питание, сон и т. п.), </a:t>
            </a:r>
            <a:r>
              <a:rPr lang="ru-RU" sz="1600" i="1">
                <a:solidFill>
                  <a:srgbClr val="EE5B00"/>
                </a:solidFill>
                <a:latin typeface="Calibri" charset="0"/>
              </a:rPr>
              <a:t>естественные силы природы</a:t>
            </a:r>
            <a:r>
              <a:rPr lang="ru-RU" sz="1600" i="1">
                <a:solidFill>
                  <a:srgbClr val="000000"/>
                </a:solidFill>
                <a:latin typeface="Calibri" charset="0"/>
              </a:rPr>
              <a:t> (солнце, воздух и вода).</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i="1">
              <a:solidFill>
                <a:srgbClr val="000000"/>
              </a:solidFill>
              <a:latin typeface="Calibri" charset="0"/>
            </a:endParaRPr>
          </a:p>
        </p:txBody>
      </p:sp>
      <p:sp>
        <p:nvSpPr>
          <p:cNvPr id="4101" name="Rectangle 5"/>
          <p:cNvSpPr>
            <a:spLocks noChangeArrowheads="1"/>
          </p:cNvSpPr>
          <p:nvPr/>
        </p:nvSpPr>
        <p:spPr bwMode="auto">
          <a:xfrm>
            <a:off x="2000250" y="3968750"/>
            <a:ext cx="4857750" cy="3925888"/>
          </a:xfrm>
          <a:prstGeom prst="rect">
            <a:avLst/>
          </a:prstGeom>
          <a:noFill/>
          <a:ln w="9525">
            <a:noFill/>
            <a:round/>
            <a:headEnd/>
            <a:tailEnd/>
          </a:ln>
          <a:effectLst/>
        </p:spPr>
        <p:txBody>
          <a:bodyPr lIns="90000" tIns="45000" rIns="90000" bIns="45000">
            <a:spAutoFit/>
          </a:bodyPr>
          <a:lstStyle/>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C00000"/>
                </a:solidFill>
                <a:latin typeface="Calibri" charset="0"/>
              </a:rPr>
              <a:t>Задания и объяснения должны быть ясными и четкими, давать их надо бодрым голосом" и тут же показывать все движения.</a:t>
            </a:r>
          </a:p>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Упражнения должны быть интересные, в них следует использовать хорошо запоминающиеся образные сравнения, например: «птичка», «кошка», «паровоз».</a:t>
            </a:r>
          </a:p>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C00000"/>
                </a:solidFill>
                <a:latin typeface="Calibri" charset="0"/>
              </a:rPr>
              <a:t>Основной принцип, которого должны придерживаться родители, занимаясь физическими упражнениями с малышами,— изображать все в виде игры. Веселый тон, шутка, смех, активное участие взрослого всегда увлекают ребенка.</a:t>
            </a:r>
          </a:p>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Количество повторений движений для дошкольников обычно колеблется от 2—3 до 10.</a:t>
            </a:r>
          </a:p>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C00000"/>
                </a:solidFill>
                <a:latin typeface="Calibri" charset="0"/>
              </a:rPr>
              <a:t>После наиболее трудных упражнений необходимо давать кратковременные паузы отдыха (30—60 с).</a:t>
            </a:r>
          </a:p>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Средние значения показателей двигательной активности детей за полный день - </a:t>
            </a:r>
            <a:r>
              <a:rPr lang="ru-RU" sz="1400">
                <a:solidFill>
                  <a:srgbClr val="FF3300"/>
                </a:solidFill>
                <a:latin typeface="Calibri" charset="0"/>
              </a:rPr>
              <a:t>объем 17 000 движений</a:t>
            </a:r>
            <a:r>
              <a:rPr lang="ru-RU" sz="1400">
                <a:solidFill>
                  <a:srgbClr val="000000"/>
                </a:solidFill>
                <a:latin typeface="Calibri" charset="0"/>
              </a:rPr>
              <a:t>; интенсивность 55-65 движений в минуту </a:t>
            </a:r>
          </a:p>
        </p:txBody>
      </p:sp>
      <p:sp>
        <p:nvSpPr>
          <p:cNvPr id="4102" name="Rectangle 6"/>
          <p:cNvSpPr>
            <a:spLocks noChangeArrowheads="1"/>
          </p:cNvSpPr>
          <p:nvPr/>
        </p:nvSpPr>
        <p:spPr bwMode="auto">
          <a:xfrm>
            <a:off x="2506663" y="3513138"/>
            <a:ext cx="4044950" cy="517525"/>
          </a:xfrm>
          <a:prstGeom prst="rect">
            <a:avLst/>
          </a:prstGeom>
          <a:noFill/>
          <a:ln w="9525">
            <a:noFill/>
            <a:round/>
            <a:headEnd/>
            <a:tailEnd/>
          </a:ln>
          <a:effectLst/>
        </p:spPr>
        <p:txBody>
          <a:bodyPr wrap="none" lIns="90000" tIns="45000" rIns="90000" bIns="45000">
            <a:spAutoFit/>
          </a:bodyPr>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a:solidFill>
                  <a:srgbClr val="EE5B00"/>
                </a:solidFill>
                <a:latin typeface="Calibri" charset="0"/>
              </a:rPr>
              <a:t>Физические упражнения</a:t>
            </a:r>
          </a:p>
        </p:txBody>
      </p:sp>
      <p:pic>
        <p:nvPicPr>
          <p:cNvPr id="4103" name="Picture 7"/>
          <p:cNvPicPr>
            <a:picLocks noChangeAspect="1" noChangeArrowheads="1"/>
          </p:cNvPicPr>
          <p:nvPr/>
        </p:nvPicPr>
        <p:blipFill>
          <a:blip r:embed="rId3" cstate="print"/>
          <a:srcRect/>
          <a:stretch>
            <a:fillRect/>
          </a:stretch>
        </p:blipFill>
        <p:spPr bwMode="auto">
          <a:xfrm>
            <a:off x="71438" y="3714750"/>
            <a:ext cx="1000125" cy="1000125"/>
          </a:xfrm>
          <a:prstGeom prst="rect">
            <a:avLst/>
          </a:prstGeom>
          <a:noFill/>
          <a:ln w="9525">
            <a:noFill/>
            <a:round/>
            <a:headEnd/>
            <a:tailEnd/>
          </a:ln>
          <a:effectLst/>
        </p:spPr>
      </p:pic>
      <p:pic>
        <p:nvPicPr>
          <p:cNvPr id="4104" name="Picture 8"/>
          <p:cNvPicPr>
            <a:picLocks noChangeAspect="1" noChangeArrowheads="1"/>
          </p:cNvPicPr>
          <p:nvPr/>
        </p:nvPicPr>
        <p:blipFill>
          <a:blip r:embed="rId4" cstate="print"/>
          <a:srcRect/>
          <a:stretch>
            <a:fillRect/>
          </a:stretch>
        </p:blipFill>
        <p:spPr bwMode="auto">
          <a:xfrm>
            <a:off x="142875" y="5214938"/>
            <a:ext cx="928688" cy="928687"/>
          </a:xfrm>
          <a:prstGeom prst="rect">
            <a:avLst/>
          </a:prstGeom>
          <a:noFill/>
          <a:ln w="9525">
            <a:noFill/>
            <a:round/>
            <a:headEnd/>
            <a:tailEnd/>
          </a:ln>
          <a:effectLst/>
        </p:spPr>
      </p:pic>
      <p:pic>
        <p:nvPicPr>
          <p:cNvPr id="4105" name="Picture 9"/>
          <p:cNvPicPr>
            <a:picLocks noChangeAspect="1" noChangeArrowheads="1"/>
          </p:cNvPicPr>
          <p:nvPr/>
        </p:nvPicPr>
        <p:blipFill>
          <a:blip r:embed="rId5" cstate="print"/>
          <a:srcRect/>
          <a:stretch>
            <a:fillRect/>
          </a:stretch>
        </p:blipFill>
        <p:spPr bwMode="auto">
          <a:xfrm>
            <a:off x="5715000" y="357188"/>
            <a:ext cx="1000125" cy="1000125"/>
          </a:xfrm>
          <a:prstGeom prst="rect">
            <a:avLst/>
          </a:prstGeom>
          <a:noFill/>
          <a:ln w="9525">
            <a:noFill/>
            <a:round/>
            <a:headEnd/>
            <a:tailEnd/>
          </a:ln>
          <a:effectLst/>
        </p:spPr>
      </p:pic>
      <p:pic>
        <p:nvPicPr>
          <p:cNvPr id="4106" name="Picture 10"/>
          <p:cNvPicPr>
            <a:picLocks noChangeAspect="1" noChangeArrowheads="1"/>
          </p:cNvPicPr>
          <p:nvPr/>
        </p:nvPicPr>
        <p:blipFill>
          <a:blip r:embed="rId6" cstate="print"/>
          <a:srcRect/>
          <a:stretch>
            <a:fillRect/>
          </a:stretch>
        </p:blipFill>
        <p:spPr bwMode="auto">
          <a:xfrm>
            <a:off x="620713" y="4513263"/>
            <a:ext cx="1643062" cy="1643062"/>
          </a:xfrm>
          <a:prstGeom prst="rect">
            <a:avLst/>
          </a:prstGeom>
          <a:noFill/>
          <a:ln w="9525">
            <a:noFill/>
            <a:round/>
            <a:headEnd/>
            <a:tailEnd/>
          </a:ln>
          <a:effectLst/>
        </p:spPr>
      </p:pic>
      <p:pic>
        <p:nvPicPr>
          <p:cNvPr id="4107" name="Picture 11"/>
          <p:cNvPicPr>
            <a:picLocks noChangeAspect="1" noChangeArrowheads="1"/>
          </p:cNvPicPr>
          <p:nvPr/>
        </p:nvPicPr>
        <p:blipFill>
          <a:blip r:embed="rId7" cstate="print"/>
          <a:srcRect/>
          <a:stretch>
            <a:fillRect/>
          </a:stretch>
        </p:blipFill>
        <p:spPr bwMode="auto">
          <a:xfrm>
            <a:off x="103188" y="7015163"/>
            <a:ext cx="1190625" cy="1190625"/>
          </a:xfrm>
          <a:prstGeom prst="rect">
            <a:avLst/>
          </a:prstGeom>
          <a:noFill/>
          <a:ln w="9525">
            <a:noFill/>
            <a:round/>
            <a:headEnd/>
            <a:tailEnd/>
          </a:ln>
          <a:effectLst/>
        </p:spPr>
      </p:pic>
      <p:pic>
        <p:nvPicPr>
          <p:cNvPr id="4108" name="Picture 12"/>
          <p:cNvPicPr>
            <a:picLocks noChangeAspect="1" noChangeArrowheads="1"/>
          </p:cNvPicPr>
          <p:nvPr/>
        </p:nvPicPr>
        <p:blipFill>
          <a:blip r:embed="rId8" cstate="print"/>
          <a:srcRect/>
          <a:stretch>
            <a:fillRect/>
          </a:stretch>
        </p:blipFill>
        <p:spPr bwMode="auto">
          <a:xfrm>
            <a:off x="71438" y="6286500"/>
            <a:ext cx="1071562" cy="1071563"/>
          </a:xfrm>
          <a:prstGeom prst="rect">
            <a:avLst/>
          </a:prstGeom>
          <a:noFill/>
          <a:ln w="9525">
            <a:noFill/>
            <a:round/>
            <a:headEnd/>
            <a:tailEnd/>
          </a:ln>
          <a:effectLst/>
        </p:spPr>
      </p:pic>
      <p:pic>
        <p:nvPicPr>
          <p:cNvPr id="4109" name="Picture 13"/>
          <p:cNvPicPr>
            <a:picLocks noChangeAspect="1" noChangeArrowheads="1"/>
          </p:cNvPicPr>
          <p:nvPr/>
        </p:nvPicPr>
        <p:blipFill>
          <a:blip r:embed="rId9" cstate="print"/>
          <a:srcRect/>
          <a:stretch>
            <a:fillRect/>
          </a:stretch>
        </p:blipFill>
        <p:spPr bwMode="auto">
          <a:xfrm>
            <a:off x="1143000" y="5857875"/>
            <a:ext cx="785813" cy="785813"/>
          </a:xfrm>
          <a:prstGeom prst="rect">
            <a:avLst/>
          </a:prstGeom>
          <a:noFill/>
          <a:ln w="9525">
            <a:noFill/>
            <a:round/>
            <a:headEnd/>
            <a:tailEnd/>
          </a:ln>
          <a:effectLst/>
        </p:spPr>
      </p:pic>
      <p:pic>
        <p:nvPicPr>
          <p:cNvPr id="4110" name="Picture 14"/>
          <p:cNvPicPr>
            <a:picLocks noChangeAspect="1" noChangeArrowheads="1"/>
          </p:cNvPicPr>
          <p:nvPr/>
        </p:nvPicPr>
        <p:blipFill>
          <a:blip r:embed="rId10" cstate="print"/>
          <a:srcRect/>
          <a:stretch>
            <a:fillRect/>
          </a:stretch>
        </p:blipFill>
        <p:spPr bwMode="auto">
          <a:xfrm>
            <a:off x="1214438" y="3643313"/>
            <a:ext cx="1214437" cy="1214437"/>
          </a:xfrm>
          <a:prstGeom prst="rect">
            <a:avLst/>
          </a:prstGeom>
          <a:noFill/>
          <a:ln w="9525">
            <a:noFill/>
            <a:round/>
            <a:headEnd/>
            <a:tailEnd/>
          </a:ln>
          <a:effectLst/>
        </p:spPr>
      </p:pic>
      <p:sp>
        <p:nvSpPr>
          <p:cNvPr id="4111" name="Rectangle 15"/>
          <p:cNvSpPr>
            <a:spLocks noChangeArrowheads="1"/>
          </p:cNvSpPr>
          <p:nvPr/>
        </p:nvSpPr>
        <p:spPr bwMode="auto">
          <a:xfrm>
            <a:off x="0" y="8099425"/>
            <a:ext cx="6858000" cy="882650"/>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300">
                <a:solidFill>
                  <a:srgbClr val="000000"/>
                </a:solidFill>
                <a:latin typeface="Calibri" charset="0"/>
              </a:rPr>
              <a:t>Физические упражнения только тогда приносят пользу, когда ими занимаются систематически. Родители обязаны ежедневно находить время для занятий физическими упражнениями со своими детьми и тщательно следить за их здоровьем, обращая внимание на внешний вид, настроение и самочувствие ребенка.</a:t>
            </a:r>
          </a:p>
        </p:txBody>
      </p:sp>
      <p:pic>
        <p:nvPicPr>
          <p:cNvPr id="4112" name="Picture 16"/>
          <p:cNvPicPr>
            <a:picLocks noChangeAspect="1" noChangeArrowheads="1"/>
          </p:cNvPicPr>
          <p:nvPr/>
        </p:nvPicPr>
        <p:blipFill>
          <a:blip r:embed="rId11" cstate="print"/>
          <a:srcRect/>
          <a:stretch>
            <a:fillRect/>
          </a:stretch>
        </p:blipFill>
        <p:spPr bwMode="auto">
          <a:xfrm>
            <a:off x="500063" y="571500"/>
            <a:ext cx="714375" cy="714375"/>
          </a:xfrm>
          <a:prstGeom prst="rect">
            <a:avLst/>
          </a:prstGeom>
          <a:noFill/>
          <a:ln w="9525">
            <a:noFill/>
            <a:round/>
            <a:headEnd/>
            <a:tailEnd/>
          </a:ln>
          <a:effectLst/>
        </p:spPr>
      </p:pic>
      <p:pic>
        <p:nvPicPr>
          <p:cNvPr id="4113" name="Picture 17"/>
          <p:cNvPicPr>
            <a:picLocks noChangeAspect="1" noChangeArrowheads="1"/>
          </p:cNvPicPr>
          <p:nvPr/>
        </p:nvPicPr>
        <p:blipFill>
          <a:blip r:embed="rId12" cstate="print"/>
          <a:srcRect/>
          <a:stretch>
            <a:fillRect/>
          </a:stretch>
        </p:blipFill>
        <p:spPr bwMode="auto">
          <a:xfrm>
            <a:off x="1414463" y="6499225"/>
            <a:ext cx="1214437" cy="1214438"/>
          </a:xfrm>
          <a:prstGeom prst="rect">
            <a:avLst/>
          </a:prstGeom>
          <a:noFill/>
          <a:ln w="9525">
            <a:noFill/>
            <a:round/>
            <a:headEnd/>
            <a:tailEnd/>
          </a:ln>
          <a:effectLst/>
        </p:spPr>
      </p:pic>
      <p:pic>
        <p:nvPicPr>
          <p:cNvPr id="4114" name="Picture 18"/>
          <p:cNvPicPr>
            <a:picLocks noChangeAspect="1" noChangeArrowheads="1"/>
          </p:cNvPicPr>
          <p:nvPr/>
        </p:nvPicPr>
        <p:blipFill>
          <a:blip r:embed="rId13" cstate="print"/>
          <a:srcRect/>
          <a:stretch>
            <a:fillRect/>
          </a:stretch>
        </p:blipFill>
        <p:spPr bwMode="auto">
          <a:xfrm>
            <a:off x="1785938" y="7572375"/>
            <a:ext cx="571500" cy="5715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6858000" cy="9144000"/>
          </a:xfrm>
          <a:prstGeom prst="rect">
            <a:avLst/>
          </a:prstGeom>
          <a:solidFill>
            <a:srgbClr val="FFFFFF"/>
          </a:solidFill>
          <a:ln w="57240">
            <a:solidFill>
              <a:srgbClr val="FF33CC"/>
            </a:solidFill>
            <a:round/>
            <a:headEnd/>
            <a:tailEnd/>
          </a:ln>
          <a:effectLst/>
        </p:spPr>
        <p:txBody>
          <a:bodyPr wrap="none" anchor="ctr"/>
          <a:lstStyle/>
          <a:p>
            <a:endParaRPr lang="ru-RU"/>
          </a:p>
        </p:txBody>
      </p:sp>
      <p:sp>
        <p:nvSpPr>
          <p:cNvPr id="5122" name="Rectangle 2"/>
          <p:cNvSpPr>
            <a:spLocks noChangeArrowheads="1"/>
          </p:cNvSpPr>
          <p:nvPr/>
        </p:nvSpPr>
        <p:spPr bwMode="auto">
          <a:xfrm>
            <a:off x="476250" y="6350"/>
            <a:ext cx="5837238" cy="700088"/>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b="1">
                <a:solidFill>
                  <a:srgbClr val="FF33CC"/>
                </a:solidFill>
                <a:latin typeface="Calibri" charset="0"/>
              </a:rPr>
              <a:t>Режим дня дошкольника</a:t>
            </a:r>
          </a:p>
        </p:txBody>
      </p:sp>
      <p:pic>
        <p:nvPicPr>
          <p:cNvPr id="5123" name="Picture 3"/>
          <p:cNvPicPr>
            <a:picLocks noChangeAspect="1" noChangeArrowheads="1"/>
          </p:cNvPicPr>
          <p:nvPr/>
        </p:nvPicPr>
        <p:blipFill>
          <a:blip r:embed="rId3" cstate="print"/>
          <a:srcRect/>
          <a:stretch>
            <a:fillRect/>
          </a:stretch>
        </p:blipFill>
        <p:spPr bwMode="auto">
          <a:xfrm>
            <a:off x="4572000" y="635000"/>
            <a:ext cx="2143125" cy="1793875"/>
          </a:xfrm>
          <a:prstGeom prst="rect">
            <a:avLst/>
          </a:prstGeom>
          <a:noFill/>
          <a:ln w="9525">
            <a:noFill/>
            <a:round/>
            <a:headEnd/>
            <a:tailEnd/>
          </a:ln>
          <a:effectLst/>
        </p:spPr>
      </p:pic>
      <p:sp>
        <p:nvSpPr>
          <p:cNvPr id="5124" name="Rectangle 4"/>
          <p:cNvSpPr>
            <a:spLocks noChangeArrowheads="1"/>
          </p:cNvSpPr>
          <p:nvPr/>
        </p:nvSpPr>
        <p:spPr bwMode="auto">
          <a:xfrm>
            <a:off x="71438" y="642938"/>
            <a:ext cx="4500562" cy="1795462"/>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omic Sans MS" pitchFamily="64" charset="0"/>
              </a:rPr>
              <a:t>Приучая детей к определенному режиму, к выполнению гигиенических требований, мы создаем у них полезные для организма навыки и тем самым сохраняем их здоровье.</a:t>
            </a:r>
            <a:br>
              <a:rPr lang="ru-RU" sz="1400">
                <a:solidFill>
                  <a:srgbClr val="000000"/>
                </a:solidFill>
                <a:latin typeface="Comic Sans MS" pitchFamily="64" charset="0"/>
              </a:rPr>
            </a:br>
            <a:r>
              <a:rPr lang="ru-RU" sz="1400">
                <a:solidFill>
                  <a:srgbClr val="000000"/>
                </a:solidFill>
                <a:latin typeface="Comic Sans MS" pitchFamily="64" charset="0"/>
              </a:rPr>
              <a:t>Твердый режим дня, установленный в соответствии с возрастными особенностями детей, — одно из существенных условий нормального физического развития ребенка.</a:t>
            </a:r>
          </a:p>
        </p:txBody>
      </p:sp>
      <p:sp>
        <p:nvSpPr>
          <p:cNvPr id="5125" name="Rectangle 5"/>
          <p:cNvSpPr>
            <a:spLocks noChangeArrowheads="1"/>
          </p:cNvSpPr>
          <p:nvPr/>
        </p:nvSpPr>
        <p:spPr bwMode="auto">
          <a:xfrm>
            <a:off x="0" y="2571750"/>
            <a:ext cx="6858000" cy="1306513"/>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AD0F69"/>
                </a:solidFill>
                <a:latin typeface="Calibri" charset="0"/>
              </a:rPr>
              <a:t>Основное требование к режиму — это точность во времени и правильное чередование, смена одних видов деятельности другими.</a:t>
            </a:r>
            <a:br>
              <a:rPr lang="ru-RU" sz="1600">
                <a:solidFill>
                  <a:srgbClr val="AD0F69"/>
                </a:solidFill>
                <a:latin typeface="Calibri" charset="0"/>
              </a:rPr>
            </a:br>
            <a:r>
              <a:rPr lang="ru-RU" sz="1600">
                <a:solidFill>
                  <a:srgbClr val="AD0F69"/>
                </a:solidFill>
                <a:latin typeface="Calibri" charset="0"/>
              </a:rPr>
              <a:t>Должно быть установлено время, когда ребенок ложится спать, встает, ест, гуляет, выполняет несложные, посильные для него обязанности. Время это необходимо точно соблюдать.</a:t>
            </a:r>
          </a:p>
        </p:txBody>
      </p:sp>
      <p:sp>
        <p:nvSpPr>
          <p:cNvPr id="5126" name="Rectangle 6"/>
          <p:cNvSpPr>
            <a:spLocks noChangeArrowheads="1"/>
          </p:cNvSpPr>
          <p:nvPr/>
        </p:nvSpPr>
        <p:spPr bwMode="auto">
          <a:xfrm>
            <a:off x="0" y="5715000"/>
            <a:ext cx="5000625" cy="1793875"/>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u="sng">
                <a:solidFill>
                  <a:srgbClr val="AD0F69"/>
                </a:solidFill>
                <a:latin typeface="Calibri" charset="0"/>
              </a:rPr>
              <a:t>Питание</a:t>
            </a:r>
            <a:r>
              <a:rPr lang="ru-RU" sz="1600" u="sng">
                <a:solidFill>
                  <a:srgbClr val="AD0F69"/>
                </a:solidFill>
                <a:latin typeface="Calibri" charset="0"/>
              </a:rPr>
              <a:t>. </a:t>
            </a:r>
            <a:r>
              <a:rPr lang="ru-RU" sz="1600">
                <a:solidFill>
                  <a:srgbClr val="000000"/>
                </a:solidFill>
                <a:latin typeface="Calibri" charset="0"/>
              </a:rPr>
              <a:t>Дети получают питание 4—5 раз в день. Первая еда дается через полчаса, во всяком случае не позднее чем через час после пробуждения ребенка, а последняя — часа за полтора до сна. Между приемами пищи должны быть установлены промежутки в 3—4 часа, их надо строго соблюдать. Наиболее сытная еда дается в обед, менее сытная — на ужин.</a:t>
            </a:r>
          </a:p>
        </p:txBody>
      </p:sp>
      <p:pic>
        <p:nvPicPr>
          <p:cNvPr id="5127" name="Picture 7"/>
          <p:cNvPicPr>
            <a:picLocks noChangeAspect="1" noChangeArrowheads="1"/>
          </p:cNvPicPr>
          <p:nvPr/>
        </p:nvPicPr>
        <p:blipFill>
          <a:blip r:embed="rId4" cstate="print"/>
          <a:srcRect/>
          <a:stretch>
            <a:fillRect/>
          </a:stretch>
        </p:blipFill>
        <p:spPr bwMode="auto">
          <a:xfrm>
            <a:off x="71438" y="3989388"/>
            <a:ext cx="1857375" cy="1582737"/>
          </a:xfrm>
          <a:prstGeom prst="rect">
            <a:avLst/>
          </a:prstGeom>
          <a:noFill/>
          <a:ln w="9525">
            <a:noFill/>
            <a:round/>
            <a:headEnd/>
            <a:tailEnd/>
          </a:ln>
          <a:effectLst/>
        </p:spPr>
      </p:pic>
      <p:sp>
        <p:nvSpPr>
          <p:cNvPr id="5128" name="Rectangle 8"/>
          <p:cNvSpPr>
            <a:spLocks noChangeArrowheads="1"/>
          </p:cNvSpPr>
          <p:nvPr/>
        </p:nvSpPr>
        <p:spPr bwMode="auto">
          <a:xfrm>
            <a:off x="2000250" y="3857625"/>
            <a:ext cx="4857750" cy="2036763"/>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u="sng">
                <a:solidFill>
                  <a:srgbClr val="AD0F69"/>
                </a:solidFill>
                <a:latin typeface="Calibri" charset="0"/>
              </a:rPr>
              <a:t>Сон</a:t>
            </a:r>
            <a:r>
              <a:rPr lang="ru-RU" sz="1600" u="sng">
                <a:solidFill>
                  <a:srgbClr val="AD0F69"/>
                </a:solidFill>
                <a:latin typeface="Calibri" charset="0"/>
              </a:rPr>
              <a:t>. </a:t>
            </a:r>
            <a:r>
              <a:rPr lang="ru-RU" sz="1600">
                <a:solidFill>
                  <a:srgbClr val="000000"/>
                </a:solidFill>
                <a:latin typeface="Calibri" charset="0"/>
              </a:rPr>
              <a:t>Только во время сна ребенок получает полный отдых. Сон должен быть достаточно продолжительным: дети 3—4 лет спят 14 часов в сутки, 5—6 лет — 13 часов, 7—8 лет — 12 часов. Из этого времени необходимо, особенно для младших детей, выделить часа полтора для дневного сна. Дети должны ложиться не позднее 8—9 часов вечера.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p:txBody>
      </p:sp>
      <p:sp>
        <p:nvSpPr>
          <p:cNvPr id="5129" name="Rectangle 9"/>
          <p:cNvSpPr>
            <a:spLocks noChangeArrowheads="1"/>
          </p:cNvSpPr>
          <p:nvPr/>
        </p:nvSpPr>
        <p:spPr bwMode="auto">
          <a:xfrm>
            <a:off x="2071688" y="7572375"/>
            <a:ext cx="4786312" cy="1550988"/>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u="sng">
                <a:solidFill>
                  <a:srgbClr val="AD0F69"/>
                </a:solidFill>
                <a:latin typeface="Calibri" charset="0"/>
              </a:rPr>
              <a:t>Прогулки. </a:t>
            </a:r>
            <a:r>
              <a:rPr lang="ru-RU" sz="1600">
                <a:solidFill>
                  <a:srgbClr val="000000"/>
                </a:solidFill>
                <a:latin typeface="Calibri" charset="0"/>
              </a:rPr>
              <a:t>Как бы точно ни соблюдалось время сна и еды, режим нельзя признать правильным, если в нем не предусмотрено время для прогулки. Чем больше времени дети проводят на открытом воздухе, тем они здоровее.</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p:txBody>
      </p:sp>
      <p:pic>
        <p:nvPicPr>
          <p:cNvPr id="5130" name="Picture 10"/>
          <p:cNvPicPr>
            <a:picLocks noChangeAspect="1" noChangeArrowheads="1"/>
          </p:cNvPicPr>
          <p:nvPr/>
        </p:nvPicPr>
        <p:blipFill>
          <a:blip r:embed="rId5" cstate="print"/>
          <a:srcRect/>
          <a:stretch>
            <a:fillRect/>
          </a:stretch>
        </p:blipFill>
        <p:spPr bwMode="auto">
          <a:xfrm>
            <a:off x="4965700" y="5735638"/>
            <a:ext cx="1749425" cy="1622425"/>
          </a:xfrm>
          <a:prstGeom prst="rect">
            <a:avLst/>
          </a:prstGeom>
          <a:noFill/>
          <a:ln w="9525">
            <a:noFill/>
            <a:round/>
            <a:headEnd/>
            <a:tailEnd/>
          </a:ln>
          <a:effectLst/>
        </p:spPr>
      </p:pic>
      <p:pic>
        <p:nvPicPr>
          <p:cNvPr id="5131" name="Picture 11"/>
          <p:cNvPicPr>
            <a:picLocks noChangeAspect="1" noChangeArrowheads="1"/>
          </p:cNvPicPr>
          <p:nvPr/>
        </p:nvPicPr>
        <p:blipFill>
          <a:blip r:embed="rId6" cstate="print"/>
          <a:srcRect/>
          <a:stretch>
            <a:fillRect/>
          </a:stretch>
        </p:blipFill>
        <p:spPr bwMode="auto">
          <a:xfrm>
            <a:off x="214313" y="7537450"/>
            <a:ext cx="1797050" cy="16065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6858000" cy="9144000"/>
          </a:xfrm>
          <a:prstGeom prst="rect">
            <a:avLst/>
          </a:prstGeom>
          <a:solidFill>
            <a:srgbClr val="FFFFFF"/>
          </a:solidFill>
          <a:ln w="57240">
            <a:solidFill>
              <a:srgbClr val="008000"/>
            </a:solidFill>
            <a:round/>
            <a:headEnd/>
            <a:tailEnd/>
          </a:ln>
          <a:effectLst/>
        </p:spPr>
        <p:txBody>
          <a:bodyPr wrap="none" anchor="ctr"/>
          <a:lstStyle/>
          <a:p>
            <a:endParaRPr lang="ru-RU"/>
          </a:p>
        </p:txBody>
      </p:sp>
      <p:sp>
        <p:nvSpPr>
          <p:cNvPr id="6146" name="Rectangle 2"/>
          <p:cNvSpPr>
            <a:spLocks noChangeArrowheads="1"/>
          </p:cNvSpPr>
          <p:nvPr/>
        </p:nvSpPr>
        <p:spPr bwMode="auto">
          <a:xfrm>
            <a:off x="714375" y="-38100"/>
            <a:ext cx="4929188" cy="1247775"/>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b="1">
                <a:solidFill>
                  <a:srgbClr val="0B770E"/>
                </a:solidFill>
                <a:latin typeface="Calibri" charset="0"/>
              </a:rPr>
              <a:t>Компьютер:</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i="1">
                <a:solidFill>
                  <a:srgbClr val="E46C0A"/>
                </a:solidFill>
                <a:latin typeface="Calibri" charset="0"/>
              </a:rPr>
              <a:t>«за» </a:t>
            </a:r>
            <a:r>
              <a:rPr lang="ru-RU" sz="3600" i="1">
                <a:solidFill>
                  <a:srgbClr val="0B770E"/>
                </a:solidFill>
                <a:latin typeface="Calibri" charset="0"/>
              </a:rPr>
              <a:t>и </a:t>
            </a:r>
            <a:r>
              <a:rPr lang="ru-RU" sz="3600" b="1" i="1">
                <a:solidFill>
                  <a:srgbClr val="FF0000"/>
                </a:solidFill>
                <a:latin typeface="Calibri" charset="0"/>
              </a:rPr>
              <a:t>«против»</a:t>
            </a:r>
          </a:p>
        </p:txBody>
      </p:sp>
      <p:sp>
        <p:nvSpPr>
          <p:cNvPr id="6147" name="Rectangle 3"/>
          <p:cNvSpPr>
            <a:spLocks noChangeArrowheads="1"/>
          </p:cNvSpPr>
          <p:nvPr/>
        </p:nvSpPr>
        <p:spPr bwMode="auto">
          <a:xfrm>
            <a:off x="0" y="2222500"/>
            <a:ext cx="6786563" cy="2524125"/>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u="sng">
                <a:solidFill>
                  <a:srgbClr val="008000"/>
                </a:solidFill>
                <a:latin typeface="Calibri" charset="0"/>
              </a:rPr>
              <a:t>«+»   Достоинства компьютера:</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Компьютер может помочь развитию у детей таких важнейших операций мышления как обобщение и классификация; </a:t>
            </a: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В процессе занятий на компьютере улучшаются память и внимание детей; </a:t>
            </a: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При игре в компьютерные игры у детей раньше развивается знаковая функция сознания, которая лежит в основе абстрактного мышления (мышления без опоры на внешние предметы); </a:t>
            </a: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Компьютерные игры имеют большое значение не только для развития интеллекта детей, но и для развития их моторики, для формирования координации зрительной и моторной функций;</a:t>
            </a:r>
          </a:p>
        </p:txBody>
      </p:sp>
      <p:sp>
        <p:nvSpPr>
          <p:cNvPr id="6148" name="Rectangle 4"/>
          <p:cNvSpPr>
            <a:spLocks noChangeArrowheads="1"/>
          </p:cNvSpPr>
          <p:nvPr/>
        </p:nvSpPr>
        <p:spPr bwMode="auto">
          <a:xfrm>
            <a:off x="71438" y="7500938"/>
            <a:ext cx="4714875" cy="1462087"/>
          </a:xfrm>
          <a:prstGeom prst="rect">
            <a:avLst/>
          </a:prstGeom>
          <a:noFill/>
          <a:ln w="9360">
            <a:solidFill>
              <a:srgbClr val="00B050"/>
            </a:solid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i="1">
                <a:solidFill>
                  <a:srgbClr val="000000"/>
                </a:solidFill>
                <a:latin typeface="Calibri" charset="0"/>
              </a:rPr>
              <a:t>И главное, нельзя уповать только на компьютер. Ребенок – маленький человек, он может формироваться и развиваться, только общаясь с людьми и живя в реальном мире.</a:t>
            </a:r>
          </a:p>
        </p:txBody>
      </p:sp>
      <p:pic>
        <p:nvPicPr>
          <p:cNvPr id="6149" name="Picture 5"/>
          <p:cNvPicPr>
            <a:picLocks noChangeAspect="1" noChangeArrowheads="1"/>
          </p:cNvPicPr>
          <p:nvPr/>
        </p:nvPicPr>
        <p:blipFill>
          <a:blip r:embed="rId3" cstate="print"/>
          <a:srcRect/>
          <a:stretch>
            <a:fillRect/>
          </a:stretch>
        </p:blipFill>
        <p:spPr bwMode="auto">
          <a:xfrm>
            <a:off x="4987925" y="7124700"/>
            <a:ext cx="1798638" cy="1947863"/>
          </a:xfrm>
          <a:prstGeom prst="rect">
            <a:avLst/>
          </a:prstGeom>
          <a:noFill/>
          <a:ln w="9525">
            <a:noFill/>
            <a:round/>
            <a:headEnd/>
            <a:tailEnd/>
          </a:ln>
          <a:effectLst/>
        </p:spPr>
      </p:pic>
      <p:pic>
        <p:nvPicPr>
          <p:cNvPr id="6150" name="Picture 6"/>
          <p:cNvPicPr>
            <a:picLocks noChangeAspect="1" noChangeArrowheads="1"/>
          </p:cNvPicPr>
          <p:nvPr/>
        </p:nvPicPr>
        <p:blipFill>
          <a:blip r:embed="rId4" cstate="print"/>
          <a:srcRect/>
          <a:stretch>
            <a:fillRect/>
          </a:stretch>
        </p:blipFill>
        <p:spPr bwMode="auto">
          <a:xfrm>
            <a:off x="5143500" y="0"/>
            <a:ext cx="1905000" cy="1917700"/>
          </a:xfrm>
          <a:prstGeom prst="rect">
            <a:avLst/>
          </a:prstGeom>
          <a:noFill/>
          <a:ln w="9525">
            <a:noFill/>
            <a:round/>
            <a:headEnd/>
            <a:tailEnd/>
          </a:ln>
          <a:effectLst/>
        </p:spPr>
      </p:pic>
      <p:sp>
        <p:nvSpPr>
          <p:cNvPr id="6151" name="Rectangle 7"/>
          <p:cNvSpPr>
            <a:spLocks noChangeArrowheads="1"/>
          </p:cNvSpPr>
          <p:nvPr/>
        </p:nvSpPr>
        <p:spPr bwMode="auto">
          <a:xfrm>
            <a:off x="71438" y="1136650"/>
            <a:ext cx="5715000" cy="10636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31859C"/>
                </a:solidFill>
                <a:latin typeface="Calibri" charset="0"/>
              </a:rPr>
              <a:t>Современные дети очень много общаются с телевидением, видео и компьютером. Если предыдущее поколение было поколением книг, то современное получает информацию через видео ряд.</a:t>
            </a:r>
          </a:p>
        </p:txBody>
      </p:sp>
      <p:sp>
        <p:nvSpPr>
          <p:cNvPr id="6152" name="Rectangle 8"/>
          <p:cNvSpPr>
            <a:spLocks noChangeArrowheads="1"/>
          </p:cNvSpPr>
          <p:nvPr/>
        </p:nvSpPr>
        <p:spPr bwMode="auto">
          <a:xfrm>
            <a:off x="0" y="5214938"/>
            <a:ext cx="6858000" cy="577850"/>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FF0000"/>
                </a:solidFill>
                <a:latin typeface="Calibri" charset="0"/>
              </a:rPr>
              <a:t>Детям 3-4 лет не стоит сидеть у компьютера больше 20 минут, а к 6-7 годам это время ежедневной игры можно увеличить до получаса.</a:t>
            </a:r>
          </a:p>
        </p:txBody>
      </p:sp>
      <p:sp>
        <p:nvSpPr>
          <p:cNvPr id="6153" name="Rectangle 9"/>
          <p:cNvSpPr>
            <a:spLocks noChangeArrowheads="1"/>
          </p:cNvSpPr>
          <p:nvPr/>
        </p:nvSpPr>
        <p:spPr bwMode="auto">
          <a:xfrm>
            <a:off x="100013" y="5921375"/>
            <a:ext cx="6858000" cy="10636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u="sng">
                <a:solidFill>
                  <a:srgbClr val="00B050"/>
                </a:solidFill>
                <a:latin typeface="Calibri" charset="0"/>
              </a:rPr>
              <a:t>«-»   Недостатки компьютера: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ndara" pitchFamily="32" charset="0"/>
              </a:rPr>
              <a:t>Чрезмерное обращение с компьютером может привести </a:t>
            </a:r>
            <a:r>
              <a:rPr lang="ru-RU" sz="1600" b="1" i="1">
                <a:solidFill>
                  <a:srgbClr val="000000"/>
                </a:solidFill>
                <a:latin typeface="Candara" pitchFamily="32" charset="0"/>
              </a:rPr>
              <a:t>к ухудшению зрения ребенка</a:t>
            </a:r>
            <a:r>
              <a:rPr lang="ru-RU" sz="1600">
                <a:solidFill>
                  <a:srgbClr val="000000"/>
                </a:solidFill>
                <a:latin typeface="Candara" pitchFamily="32" charset="0"/>
              </a:rPr>
              <a:t>, а так же отрицательно </a:t>
            </a:r>
            <a:r>
              <a:rPr lang="ru-RU" sz="1600" b="1" i="1">
                <a:solidFill>
                  <a:srgbClr val="000000"/>
                </a:solidFill>
                <a:latin typeface="Candara" pitchFamily="32" charset="0"/>
              </a:rPr>
              <a:t>сказаться на его психическом здоровье</a:t>
            </a:r>
            <a:r>
              <a:rPr lang="ru-RU" sz="1600">
                <a:solidFill>
                  <a:srgbClr val="000000"/>
                </a:solidFill>
                <a:latin typeface="Candara" pitchFamily="32" charset="0"/>
              </a:rPr>
              <a:t>.  Особенно это </a:t>
            </a:r>
            <a:r>
              <a:rPr lang="ru-RU" sz="1600" b="1" i="1">
                <a:solidFill>
                  <a:srgbClr val="000000"/>
                </a:solidFill>
                <a:latin typeface="Candara" pitchFamily="32" charset="0"/>
              </a:rPr>
              <a:t>опасно для застенчивых детей</a:t>
            </a:r>
            <a:r>
              <a:rPr lang="ru-RU" sz="1600">
                <a:solidFill>
                  <a:srgbClr val="000000"/>
                </a:solidFill>
                <a:latin typeface="Candara" pitchFamily="32"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6858000" cy="9144000"/>
          </a:xfrm>
          <a:prstGeom prst="rect">
            <a:avLst/>
          </a:prstGeom>
          <a:solidFill>
            <a:srgbClr val="FFFFFF"/>
          </a:solidFill>
          <a:ln w="57240">
            <a:solidFill>
              <a:srgbClr val="008080"/>
            </a:solidFill>
            <a:round/>
            <a:headEnd/>
            <a:tailEnd/>
          </a:ln>
          <a:effectLst/>
        </p:spPr>
        <p:txBody>
          <a:bodyPr wrap="none" anchor="ctr"/>
          <a:lstStyle/>
          <a:p>
            <a:endParaRPr lang="ru-RU"/>
          </a:p>
        </p:txBody>
      </p:sp>
      <p:sp>
        <p:nvSpPr>
          <p:cNvPr id="7170" name="Rectangle 2"/>
          <p:cNvSpPr>
            <a:spLocks noChangeArrowheads="1"/>
          </p:cNvSpPr>
          <p:nvPr/>
        </p:nvSpPr>
        <p:spPr bwMode="auto">
          <a:xfrm>
            <a:off x="830263" y="0"/>
            <a:ext cx="5029200" cy="700088"/>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a:solidFill>
                  <a:srgbClr val="009999"/>
                </a:solidFill>
                <a:latin typeface="Calibri" charset="0"/>
              </a:rPr>
              <a:t>Прогулки – это важно!</a:t>
            </a:r>
          </a:p>
        </p:txBody>
      </p:sp>
      <p:pic>
        <p:nvPicPr>
          <p:cNvPr id="7171" name="Picture 3"/>
          <p:cNvPicPr>
            <a:picLocks noChangeAspect="1" noChangeArrowheads="1"/>
          </p:cNvPicPr>
          <p:nvPr/>
        </p:nvPicPr>
        <p:blipFill>
          <a:blip r:embed="rId3" cstate="print"/>
          <a:srcRect/>
          <a:stretch>
            <a:fillRect/>
          </a:stretch>
        </p:blipFill>
        <p:spPr bwMode="auto">
          <a:xfrm>
            <a:off x="1500188" y="5610225"/>
            <a:ext cx="3786187" cy="2890838"/>
          </a:xfrm>
          <a:prstGeom prst="rect">
            <a:avLst/>
          </a:prstGeom>
          <a:noFill/>
          <a:ln w="9525">
            <a:noFill/>
            <a:round/>
            <a:headEnd/>
            <a:tailEnd/>
          </a:ln>
          <a:effectLst/>
        </p:spPr>
      </p:pic>
      <p:sp>
        <p:nvSpPr>
          <p:cNvPr id="7172" name="Rectangle 4"/>
          <p:cNvSpPr>
            <a:spLocks noChangeArrowheads="1"/>
          </p:cNvSpPr>
          <p:nvPr/>
        </p:nvSpPr>
        <p:spPr bwMode="auto">
          <a:xfrm>
            <a:off x="0" y="642938"/>
            <a:ext cx="6858000" cy="179387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Дети должны проводить на свежем воздухе как можно больше времени, чтобы быть здоровыми и крепкими.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u="sng">
                <a:solidFill>
                  <a:srgbClr val="008080"/>
                </a:solidFill>
                <a:latin typeface="Calibri" charset="0"/>
              </a:rPr>
              <a:t>В летнее время </a:t>
            </a:r>
            <a:r>
              <a:rPr lang="ru-RU" sz="1600">
                <a:solidFill>
                  <a:srgbClr val="000000"/>
                </a:solidFill>
                <a:latin typeface="Calibri" charset="0"/>
              </a:rPr>
              <a:t>дети могут находится более 6 часов в день на улице, а в </a:t>
            </a:r>
            <a:r>
              <a:rPr lang="ru-RU" sz="1600" u="sng">
                <a:solidFill>
                  <a:srgbClr val="008080"/>
                </a:solidFill>
                <a:latin typeface="Calibri" charset="0"/>
              </a:rPr>
              <a:t>осеннее и зимнее время </a:t>
            </a:r>
            <a:r>
              <a:rPr lang="ru-RU" sz="1600">
                <a:solidFill>
                  <a:srgbClr val="000000"/>
                </a:solidFill>
                <a:latin typeface="Calibri" charset="0"/>
              </a:rPr>
              <a:t>дети должны быть на воздухе не менее 4 часов. Лучшее время для прогулок с детьми — между завтраком и обедом (2—2 1/2 часа) и после дневного сна, до ужина (1 1/2—2 часа). В сильные морозы длительность прогулок несколько сокращается. </a:t>
            </a:r>
          </a:p>
        </p:txBody>
      </p:sp>
      <p:sp>
        <p:nvSpPr>
          <p:cNvPr id="7173" name="Rectangle 5"/>
          <p:cNvSpPr>
            <a:spLocks noChangeArrowheads="1"/>
          </p:cNvSpPr>
          <p:nvPr/>
        </p:nvSpPr>
        <p:spPr bwMode="auto">
          <a:xfrm>
            <a:off x="0" y="2428875"/>
            <a:ext cx="6858000" cy="3194050"/>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8080"/>
                </a:solidFill>
                <a:latin typeface="Calibri" charset="0"/>
              </a:rPr>
              <a:t>Причиной отмены прогулки для здорового ребенка могут быть исключительные обстоятельства: проливной дождь, большой мороз с сильным ветром.</a:t>
            </a:r>
            <a:r>
              <a:rPr lang="ru-RU" sz="1600" b="1">
                <a:solidFill>
                  <a:srgbClr val="000000"/>
                </a:solidFill>
                <a:latin typeface="Calibri" charset="0"/>
              </a:rPr>
              <a:t/>
            </a:r>
            <a:br>
              <a:rPr lang="ru-RU" sz="1600" b="1">
                <a:solidFill>
                  <a:srgbClr val="000000"/>
                </a:solidFill>
                <a:latin typeface="Calibri" charset="0"/>
              </a:rPr>
            </a:br>
            <a:r>
              <a:rPr lang="ru-RU" sz="1600">
                <a:solidFill>
                  <a:srgbClr val="000000"/>
                </a:solidFill>
                <a:latin typeface="Calibri" charset="0"/>
              </a:rPr>
              <a:t>На опыте работы детских садов установлено, что дети дошкольного возраста, приученные к ежедневным прогулкам, могут гулять и при температуре 20—25° мороза, если нет сильного ветра и если они одеты соответственно погоде.</a:t>
            </a:r>
            <a:br>
              <a:rPr lang="ru-RU" sz="1600">
                <a:solidFill>
                  <a:srgbClr val="000000"/>
                </a:solidFill>
                <a:latin typeface="Calibri" charset="0"/>
              </a:rPr>
            </a:br>
            <a:r>
              <a:rPr lang="ru-RU" sz="1600">
                <a:solidFill>
                  <a:srgbClr val="000000"/>
                </a:solidFill>
                <a:latin typeface="Calibri" charset="0"/>
              </a:rPr>
              <a:t>На прогулку в холодные зимние дни дети должны выходить в теплом пальто, шапке с наушниками, валенках и теплых варежках или перчатках.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Arial Narrow" pitchFamily="32" charset="0"/>
              </a:rPr>
              <a:t>Время от времени полезно совершать с детьми более длительные прогулки, постепенно увеличивая расстояние — для младших до 15—20 минут ходьбы, для более старших — до 30 минут, с небольшими остановками на 1—2 минуты во время пути.</a:t>
            </a:r>
            <a:r>
              <a:rPr lang="ru-RU" sz="1600">
                <a:solidFill>
                  <a:srgbClr val="000000"/>
                </a:solidFill>
                <a:latin typeface="Calibri" charset="0"/>
              </a:rPr>
              <a:t/>
            </a:r>
            <a:br>
              <a:rPr lang="ru-RU" sz="1600">
                <a:solidFill>
                  <a:srgbClr val="000000"/>
                </a:solidFill>
                <a:latin typeface="Calibri" charset="0"/>
              </a:rPr>
            </a:br>
            <a:endParaRPr lang="ru-RU" sz="1600">
              <a:solidFill>
                <a:srgbClr val="000000"/>
              </a:solidFill>
              <a:latin typeface="Calibri" charset="0"/>
            </a:endParaRPr>
          </a:p>
        </p:txBody>
      </p:sp>
      <p:sp>
        <p:nvSpPr>
          <p:cNvPr id="7174" name="Rectangle 6"/>
          <p:cNvSpPr>
            <a:spLocks noChangeArrowheads="1"/>
          </p:cNvSpPr>
          <p:nvPr/>
        </p:nvSpPr>
        <p:spPr bwMode="auto">
          <a:xfrm>
            <a:off x="0" y="8488363"/>
            <a:ext cx="6858000" cy="577850"/>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omic Sans MS" pitchFamily="64" charset="0"/>
              </a:rPr>
              <a:t>Придя на место, дети должны отдохнуть или спокойно поиграть перед тем, как возвращаться обратно.</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6858000" cy="9144000"/>
          </a:xfrm>
          <a:prstGeom prst="rect">
            <a:avLst/>
          </a:prstGeom>
          <a:solidFill>
            <a:srgbClr val="FFFFFF"/>
          </a:solidFill>
          <a:ln w="38160">
            <a:solidFill>
              <a:srgbClr val="C0504D"/>
            </a:solidFill>
            <a:round/>
            <a:headEnd/>
            <a:tailEnd/>
          </a:ln>
          <a:effectLst/>
        </p:spPr>
        <p:txBody>
          <a:bodyPr wrap="none" anchor="ctr"/>
          <a:lstStyle/>
          <a:p>
            <a:endParaRPr lang="ru-RU"/>
          </a:p>
        </p:txBody>
      </p:sp>
      <p:sp>
        <p:nvSpPr>
          <p:cNvPr id="8194" name="Rectangle 2"/>
          <p:cNvSpPr>
            <a:spLocks noChangeArrowheads="1"/>
          </p:cNvSpPr>
          <p:nvPr/>
        </p:nvSpPr>
        <p:spPr bwMode="auto">
          <a:xfrm>
            <a:off x="171450" y="80963"/>
            <a:ext cx="6494463" cy="639762"/>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a:solidFill>
                  <a:srgbClr val="000000"/>
                </a:solidFill>
                <a:latin typeface="Calibri" charset="0"/>
              </a:rPr>
              <a:t>Как сохранить зрение ребенка?</a:t>
            </a:r>
          </a:p>
        </p:txBody>
      </p:sp>
      <p:sp>
        <p:nvSpPr>
          <p:cNvPr id="8195" name="Rectangle 3"/>
          <p:cNvSpPr>
            <a:spLocks noChangeArrowheads="1"/>
          </p:cNvSpPr>
          <p:nvPr/>
        </p:nvSpPr>
        <p:spPr bwMode="auto">
          <a:xfrm>
            <a:off x="142875" y="714375"/>
            <a:ext cx="6715125" cy="7634288"/>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Правило 1. </a:t>
            </a:r>
            <a:r>
              <a:rPr lang="ru-RU" sz="1600">
                <a:solidFill>
                  <a:srgbClr val="000000"/>
                </a:solidFill>
                <a:latin typeface="Calibri" charset="0"/>
              </a:rPr>
              <a:t>Старайтесь, чтобы малыш больше двигался, бегал, прыгал.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1F497D"/>
                </a:solidFill>
                <a:latin typeface="Calibri" charset="0"/>
              </a:rPr>
              <a:t>Правило 2. </a:t>
            </a:r>
            <a:r>
              <a:rPr lang="ru-RU" sz="1600">
                <a:solidFill>
                  <a:srgbClr val="1F497D"/>
                </a:solidFill>
                <a:latin typeface="Calibri" charset="0"/>
              </a:rPr>
              <a:t>Включите в рацион полезные для глаз продукты: творог, кефир, отварную  морскую рыбу, морепродукты, говядину, морковь, капусту, чернику, бруснику, клюкву, петрушку, укроп.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1F497D"/>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Правило 3. </a:t>
            </a:r>
            <a:r>
              <a:rPr lang="ru-RU" sz="1600">
                <a:solidFill>
                  <a:srgbClr val="000000"/>
                </a:solidFill>
                <a:latin typeface="Calibri" charset="0"/>
              </a:rPr>
              <a:t>Следите за его осанкой - при «кривой» спине нарушается кровоснабжение головного мозга, которое и провоцирует проблемы со зрением. Запомните: расстояние между книгой и глазами должно быть не менее 25-30 см.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1F497D"/>
                </a:solidFill>
                <a:latin typeface="Calibri" charset="0"/>
              </a:rPr>
              <a:t>Правило 4. </a:t>
            </a:r>
            <a:r>
              <a:rPr lang="ru-RU" sz="1600">
                <a:solidFill>
                  <a:srgbClr val="1F497D"/>
                </a:solidFill>
                <a:latin typeface="Calibri" charset="0"/>
              </a:rPr>
              <a:t>Не допускайте, чтобы ребенок подолгу сидел перед телевизором, а если уж сидит, то только строго напротив и не ближе трех метров.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1F497D"/>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Правило 5. </a:t>
            </a:r>
            <a:r>
              <a:rPr lang="ru-RU" sz="1600">
                <a:solidFill>
                  <a:srgbClr val="000000"/>
                </a:solidFill>
                <a:latin typeface="Calibri" charset="0"/>
              </a:rPr>
              <a:t>Не читать лежа и как можно меньше при искусственном освещении.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1F497D"/>
                </a:solidFill>
                <a:latin typeface="Calibri" charset="0"/>
              </a:rPr>
              <a:t>Правило 6. </a:t>
            </a:r>
            <a:r>
              <a:rPr lang="ru-RU" sz="1600">
                <a:solidFill>
                  <a:srgbClr val="1F497D"/>
                </a:solidFill>
                <a:latin typeface="Calibri" charset="0"/>
              </a:rPr>
              <a:t>Не забывайте, что смотреть телевизор в темной комнате нежелательно. </a:t>
            </a:r>
            <a:r>
              <a:rPr lang="ru-RU" sz="1600">
                <a:solidFill>
                  <a:srgbClr val="000000"/>
                </a:solidFill>
                <a:latin typeface="Calibri" charset="0"/>
              </a:rPr>
              <a:t>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Правило 7. Д</a:t>
            </a:r>
            <a:r>
              <a:rPr lang="ru-RU" sz="1600">
                <a:solidFill>
                  <a:srgbClr val="000000"/>
                </a:solidFill>
                <a:latin typeface="Calibri" charset="0"/>
              </a:rPr>
              <a:t>ошкольник может играть на компьютере не более получаса в день,  после 7 лет - 1 час в день или два подхода по 40 минут.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1F497D"/>
                </a:solidFill>
                <a:latin typeface="Calibri" charset="0"/>
              </a:rPr>
              <a:t>Правило 8. </a:t>
            </a:r>
            <a:r>
              <a:rPr lang="ru-RU" sz="1600">
                <a:solidFill>
                  <a:srgbClr val="1F497D"/>
                </a:solidFill>
                <a:latin typeface="Calibri" charset="0"/>
              </a:rPr>
              <a:t>Про игры на сотовом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1F497D"/>
                </a:solidFill>
                <a:latin typeface="Calibri" charset="0"/>
              </a:rPr>
              <a:t>телефоне лучше забыть.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1F497D"/>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Правило 9. </a:t>
            </a:r>
            <a:r>
              <a:rPr lang="ru-RU" sz="1600">
                <a:solidFill>
                  <a:srgbClr val="000000"/>
                </a:solidFill>
                <a:latin typeface="Calibri" charset="0"/>
              </a:rPr>
              <a:t>Ежедневно делайте вместе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Гимнастику  глаз – превратите</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эту  процедуру</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в увлекательную игру!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p:txBody>
      </p:sp>
      <p:pic>
        <p:nvPicPr>
          <p:cNvPr id="8196" name="Picture 4"/>
          <p:cNvPicPr>
            <a:picLocks noChangeAspect="1" noChangeArrowheads="1"/>
          </p:cNvPicPr>
          <p:nvPr/>
        </p:nvPicPr>
        <p:blipFill>
          <a:blip r:embed="rId3" cstate="print"/>
          <a:srcRect/>
          <a:stretch>
            <a:fillRect/>
          </a:stretch>
        </p:blipFill>
        <p:spPr bwMode="auto">
          <a:xfrm>
            <a:off x="4271963" y="6429375"/>
            <a:ext cx="2300287" cy="26257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342900" y="366713"/>
            <a:ext cx="6172200" cy="1960562"/>
          </a:xfrm>
          <a:ln/>
        </p:spPr>
        <p:txBody>
          <a:bodyPr/>
          <a:lstStyle/>
          <a:p>
            <a:endParaRPr lang="ru-RU"/>
          </a:p>
        </p:txBody>
      </p:sp>
      <p:sp>
        <p:nvSpPr>
          <p:cNvPr id="9218" name="Rectangle 2"/>
          <p:cNvSpPr>
            <a:spLocks noChangeArrowheads="1"/>
          </p:cNvSpPr>
          <p:nvPr/>
        </p:nvSpPr>
        <p:spPr bwMode="auto">
          <a:xfrm>
            <a:off x="0" y="0"/>
            <a:ext cx="6858000" cy="9144000"/>
          </a:xfrm>
          <a:prstGeom prst="rect">
            <a:avLst/>
          </a:prstGeom>
          <a:solidFill>
            <a:srgbClr val="FFFFFF"/>
          </a:solidFill>
          <a:ln w="38160">
            <a:solidFill>
              <a:srgbClr val="C0504D"/>
            </a:solidFill>
            <a:round/>
            <a:headEnd/>
            <a:tailEnd/>
          </a:ln>
          <a:effectLst/>
        </p:spPr>
        <p:txBody>
          <a:bodyPr wrap="none" anchor="ctr"/>
          <a:lstStyle/>
          <a:p>
            <a:endParaRPr lang="ru-RU"/>
          </a:p>
        </p:txBody>
      </p:sp>
      <p:sp>
        <p:nvSpPr>
          <p:cNvPr id="9219" name="Rectangle 3"/>
          <p:cNvSpPr>
            <a:spLocks noChangeArrowheads="1"/>
          </p:cNvSpPr>
          <p:nvPr/>
        </p:nvSpPr>
        <p:spPr bwMode="auto">
          <a:xfrm>
            <a:off x="122940" y="357188"/>
            <a:ext cx="6574021" cy="583321"/>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b="1" dirty="0">
                <a:solidFill>
                  <a:srgbClr val="00B050"/>
                </a:solidFill>
                <a:latin typeface="Arno Pro Light Display" pitchFamily="16" charset="0"/>
              </a:rPr>
              <a:t>Комплекс упражнений для глаз</a:t>
            </a:r>
          </a:p>
        </p:txBody>
      </p:sp>
      <p:sp>
        <p:nvSpPr>
          <p:cNvPr id="9220" name="Rectangle 4"/>
          <p:cNvSpPr>
            <a:spLocks noChangeArrowheads="1"/>
          </p:cNvSpPr>
          <p:nvPr/>
        </p:nvSpPr>
        <p:spPr bwMode="auto">
          <a:xfrm>
            <a:off x="0" y="8426450"/>
            <a:ext cx="6786563" cy="639763"/>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0000"/>
                </a:solidFill>
                <a:latin typeface="Century" pitchFamily="16" charset="0"/>
              </a:rPr>
              <a:t>Следите за своими глазами.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0000"/>
                </a:solidFill>
                <a:latin typeface="Century" pitchFamily="16" charset="0"/>
              </a:rPr>
              <a:t>Мир так прекрасен, особенно если мы его видим... </a:t>
            </a:r>
          </a:p>
        </p:txBody>
      </p:sp>
      <p:pic>
        <p:nvPicPr>
          <p:cNvPr id="9221" name="Picture 5"/>
          <p:cNvPicPr>
            <a:picLocks noChangeAspect="1" noChangeArrowheads="1"/>
          </p:cNvPicPr>
          <p:nvPr/>
        </p:nvPicPr>
        <p:blipFill>
          <a:blip r:embed="rId3" cstate="print"/>
          <a:srcRect/>
          <a:stretch>
            <a:fillRect/>
          </a:stretch>
        </p:blipFill>
        <p:spPr bwMode="auto">
          <a:xfrm>
            <a:off x="122238" y="900113"/>
            <a:ext cx="1677987" cy="1643062"/>
          </a:xfrm>
          <a:prstGeom prst="rect">
            <a:avLst/>
          </a:prstGeom>
          <a:noFill/>
          <a:ln w="9525">
            <a:noFill/>
            <a:round/>
            <a:headEnd/>
            <a:tailEnd/>
          </a:ln>
          <a:effectLst/>
        </p:spPr>
      </p:pic>
      <p:sp>
        <p:nvSpPr>
          <p:cNvPr id="9222" name="Rectangle 6"/>
          <p:cNvSpPr>
            <a:spLocks noChangeArrowheads="1"/>
          </p:cNvSpPr>
          <p:nvPr/>
        </p:nvSpPr>
        <p:spPr bwMode="auto">
          <a:xfrm>
            <a:off x="0" y="2143125"/>
            <a:ext cx="6858000" cy="4714875"/>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i="1">
              <a:solidFill>
                <a:srgbClr val="000000"/>
              </a:solidFill>
              <a:latin typeface="Calibri" charset="0"/>
            </a:endParaRP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Упражнения выполняются сидя, голова неподвижна, поза удобная, с максимальной амплитудой движения глаз.</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a:r>
            <a:br>
              <a:rPr lang="ru-RU" sz="1600">
                <a:solidFill>
                  <a:srgbClr val="000000"/>
                </a:solidFill>
                <a:latin typeface="Calibri" charset="0"/>
              </a:rPr>
            </a:br>
            <a:r>
              <a:rPr lang="ru-RU" sz="1600">
                <a:solidFill>
                  <a:srgbClr val="000000"/>
                </a:solidFill>
                <a:latin typeface="Calibri" charset="0"/>
              </a:rPr>
              <a:t>  </a:t>
            </a:r>
            <a:r>
              <a:rPr lang="ru-RU" sz="1600" b="1">
                <a:solidFill>
                  <a:srgbClr val="000000"/>
                </a:solidFill>
                <a:latin typeface="Calibri" charset="0"/>
              </a:rPr>
              <a:t>1</a:t>
            </a:r>
            <a:r>
              <a:rPr lang="ru-RU" sz="1600">
                <a:solidFill>
                  <a:srgbClr val="000000"/>
                </a:solidFill>
                <a:latin typeface="Calibri" charset="0"/>
              </a:rPr>
              <a:t>. </a:t>
            </a:r>
            <a:r>
              <a:rPr lang="ru-RU" sz="1600" b="1">
                <a:solidFill>
                  <a:srgbClr val="000000"/>
                </a:solidFill>
                <a:latin typeface="Calibri" charset="0"/>
              </a:rPr>
              <a:t>Жмурки.</a:t>
            </a:r>
            <a:r>
              <a:rPr lang="ru-RU" sz="1600">
                <a:solidFill>
                  <a:srgbClr val="000000"/>
                </a:solidFill>
                <a:latin typeface="Calibri" charset="0"/>
              </a:rPr>
              <a:t> Закрыть глаза, сильно напрягая глазные мышцы, на счет 1 - 4, затем раскрыть глаза, расслабив мышцы глаз, посмотрев вдаль, на счет 1 - 6. Повторить 4 - 5 раз.</a:t>
            </a:r>
            <a:br>
              <a:rPr lang="ru-RU" sz="1600">
                <a:solidFill>
                  <a:srgbClr val="000000"/>
                </a:solidFill>
                <a:latin typeface="Calibri" charset="0"/>
              </a:rPr>
            </a:b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a:t>
            </a:r>
            <a:r>
              <a:rPr lang="ru-RU" sz="1600" b="1">
                <a:solidFill>
                  <a:srgbClr val="000000"/>
                </a:solidFill>
                <a:latin typeface="Calibri" charset="0"/>
              </a:rPr>
              <a:t>2</a:t>
            </a:r>
            <a:r>
              <a:rPr lang="ru-RU" sz="1600">
                <a:solidFill>
                  <a:srgbClr val="000000"/>
                </a:solidFill>
                <a:latin typeface="Calibri" charset="0"/>
              </a:rPr>
              <a:t>. </a:t>
            </a:r>
            <a:r>
              <a:rPr lang="ru-RU" sz="1600" b="1">
                <a:solidFill>
                  <a:srgbClr val="000000"/>
                </a:solidFill>
                <a:latin typeface="Calibri" charset="0"/>
              </a:rPr>
              <a:t>Близко-далеко.</a:t>
            </a:r>
            <a:r>
              <a:rPr lang="ru-RU" sz="1600">
                <a:solidFill>
                  <a:srgbClr val="000000"/>
                </a:solidFill>
                <a:latin typeface="Calibri" charset="0"/>
              </a:rPr>
              <a:t> Посмотреть на переносицу и задержать взор на счет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1 - 4. До усталости глаза доводить нельзя. Затем открыть глаза, посмотреть вдаль на счет 1 - 6. Повторить 4 - 5 раз.</a:t>
            </a:r>
            <a:br>
              <a:rPr lang="ru-RU" sz="1600">
                <a:solidFill>
                  <a:srgbClr val="000000"/>
                </a:solidFill>
                <a:latin typeface="Calibri" charset="0"/>
              </a:rPr>
            </a:br>
            <a:r>
              <a:rPr lang="ru-RU" sz="1600">
                <a:solidFill>
                  <a:srgbClr val="000000"/>
                </a:solidFill>
                <a:latin typeface="Calibri" charset="0"/>
              </a:rPr>
              <a:t>   </a:t>
            </a:r>
            <a:r>
              <a:rPr lang="ru-RU" sz="1600" b="1">
                <a:solidFill>
                  <a:srgbClr val="000000"/>
                </a:solidFill>
                <a:latin typeface="Calibri" charset="0"/>
              </a:rPr>
              <a:t>3</a:t>
            </a:r>
            <a:r>
              <a:rPr lang="ru-RU" sz="1600">
                <a:solidFill>
                  <a:srgbClr val="000000"/>
                </a:solidFill>
                <a:latin typeface="Calibri" charset="0"/>
              </a:rPr>
              <a:t>. </a:t>
            </a:r>
            <a:r>
              <a:rPr lang="ru-RU" sz="1600" b="1">
                <a:solidFill>
                  <a:srgbClr val="000000"/>
                </a:solidFill>
                <a:latin typeface="Calibri" charset="0"/>
              </a:rPr>
              <a:t>Лево-право. </a:t>
            </a:r>
            <a:r>
              <a:rPr lang="ru-RU" sz="1600">
                <a:solidFill>
                  <a:srgbClr val="000000"/>
                </a:solidFill>
                <a:latin typeface="Calibri" charset="0"/>
              </a:rPr>
              <a:t>Не поворачивая головы, посмотреть направо и зафиксировать взгляд на счет 1 - 4, затем посмотреть вдаль прямо на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счет 1 - 6. Аналогичным образом проводятся упражнения, но с фиксацией взгляда влево, вверх, вниз.</a:t>
            </a:r>
            <a:br>
              <a:rPr lang="ru-RU" sz="1600">
                <a:solidFill>
                  <a:srgbClr val="000000"/>
                </a:solidFill>
                <a:latin typeface="Calibri" charset="0"/>
              </a:rPr>
            </a:b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a:t>
            </a:r>
            <a:r>
              <a:rPr lang="ru-RU" sz="1600" b="1">
                <a:solidFill>
                  <a:srgbClr val="000000"/>
                </a:solidFill>
                <a:latin typeface="Calibri" charset="0"/>
              </a:rPr>
              <a:t>4</a:t>
            </a:r>
            <a:r>
              <a:rPr lang="ru-RU" sz="1600">
                <a:solidFill>
                  <a:srgbClr val="000000"/>
                </a:solidFill>
                <a:latin typeface="Calibri" charset="0"/>
              </a:rPr>
              <a:t>. </a:t>
            </a:r>
            <a:r>
              <a:rPr lang="ru-RU" sz="1600" b="1">
                <a:solidFill>
                  <a:srgbClr val="000000"/>
                </a:solidFill>
                <a:latin typeface="Calibri" charset="0"/>
              </a:rPr>
              <a:t>Диагонали.</a:t>
            </a:r>
            <a:r>
              <a:rPr lang="ru-RU" sz="1600">
                <a:solidFill>
                  <a:srgbClr val="000000"/>
                </a:solidFill>
                <a:latin typeface="Calibri" charset="0"/>
              </a:rPr>
              <a:t> Перевести взгляд быстро по диагонали: направо вверх - налево вниз, потом прямо вдаль на счет 1 - 6; затем налево - вверх - направо - вниз и посмотреть вдаль на счет 1 - 6. Повторить 3 - 4 раза.</a:t>
            </a:r>
          </a:p>
        </p:txBody>
      </p:sp>
      <p:sp>
        <p:nvSpPr>
          <p:cNvPr id="9223" name="Rectangle 7"/>
          <p:cNvSpPr>
            <a:spLocks noChangeArrowheads="1"/>
          </p:cNvSpPr>
          <p:nvPr/>
        </p:nvSpPr>
        <p:spPr bwMode="auto">
          <a:xfrm>
            <a:off x="1800225" y="1079500"/>
            <a:ext cx="5072063" cy="1368425"/>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Предлагаем специальный комплекс упражнений для глаз, который при регулярном выполнении может стать хорошей тренировкой и профилактикой для сохранения зрения. Упражнения лучше проводить в игровой форме, с любимыми игрушками ребенка, передвигая их вправо-влево, вверх-вниз.</a:t>
            </a:r>
            <a:r>
              <a:rPr lang="ru-RU" sz="1400" i="1">
                <a:solidFill>
                  <a:srgbClr val="000000"/>
                </a:solidFill>
                <a:latin typeface="Calibri" charset="0"/>
              </a:rPr>
              <a:t>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i="1">
              <a:solidFill>
                <a:srgbClr val="000000"/>
              </a:solidFill>
              <a:latin typeface="Calibri" charset="0"/>
            </a:endParaRPr>
          </a:p>
        </p:txBody>
      </p:sp>
      <p:pic>
        <p:nvPicPr>
          <p:cNvPr id="9224" name="Picture 8"/>
          <p:cNvPicPr>
            <a:picLocks noChangeAspect="1" noChangeArrowheads="1"/>
          </p:cNvPicPr>
          <p:nvPr/>
        </p:nvPicPr>
        <p:blipFill>
          <a:blip r:embed="rId4" cstate="print"/>
          <a:srcRect/>
          <a:stretch>
            <a:fillRect/>
          </a:stretch>
        </p:blipFill>
        <p:spPr bwMode="auto">
          <a:xfrm>
            <a:off x="1700213" y="7469188"/>
            <a:ext cx="3586162" cy="9112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6858000" cy="9144000"/>
          </a:xfrm>
          <a:prstGeom prst="rect">
            <a:avLst/>
          </a:prstGeom>
          <a:solidFill>
            <a:srgbClr val="FFFFFF"/>
          </a:solidFill>
          <a:ln w="38160">
            <a:solidFill>
              <a:srgbClr val="C0504D"/>
            </a:solidFill>
            <a:round/>
            <a:headEnd/>
            <a:tailEnd/>
          </a:ln>
          <a:effectLst/>
        </p:spPr>
        <p:txBody>
          <a:bodyPr wrap="none" anchor="ctr"/>
          <a:lstStyle/>
          <a:p>
            <a:endParaRPr lang="ru-RU"/>
          </a:p>
        </p:txBody>
      </p:sp>
      <p:sp>
        <p:nvSpPr>
          <p:cNvPr id="10242" name="Rectangle 2"/>
          <p:cNvSpPr>
            <a:spLocks noChangeArrowheads="1"/>
          </p:cNvSpPr>
          <p:nvPr/>
        </p:nvSpPr>
        <p:spPr bwMode="auto">
          <a:xfrm>
            <a:off x="-230188" y="36513"/>
            <a:ext cx="7088188" cy="1198875"/>
          </a:xfrm>
          <a:prstGeom prst="rect">
            <a:avLst/>
          </a:prstGeom>
          <a:noFill/>
          <a:ln w="9525">
            <a:noFill/>
            <a:round/>
            <a:headEnd/>
            <a:tailEnd/>
          </a:ln>
          <a:effectLst/>
        </p:spPr>
        <p:txBody>
          <a:bodyPr wrap="squar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dirty="0">
                <a:solidFill>
                  <a:srgbClr val="CC0099"/>
                </a:solidFill>
                <a:latin typeface="Arno Pro Light Display" pitchFamily="16" charset="0"/>
              </a:rPr>
              <a:t>Закаливание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dirty="0">
                <a:solidFill>
                  <a:srgbClr val="CC0099"/>
                </a:solidFill>
                <a:latin typeface="Arno Pro Light Display" pitchFamily="16" charset="0"/>
              </a:rPr>
              <a:t> первый шаг на пути к здоровью</a:t>
            </a:r>
          </a:p>
        </p:txBody>
      </p:sp>
      <p:sp>
        <p:nvSpPr>
          <p:cNvPr id="10243" name="Rectangle 3"/>
          <p:cNvSpPr>
            <a:spLocks noChangeArrowheads="1"/>
          </p:cNvSpPr>
          <p:nvPr/>
        </p:nvSpPr>
        <p:spPr bwMode="auto">
          <a:xfrm>
            <a:off x="142875" y="1571604"/>
            <a:ext cx="6643688" cy="829543"/>
          </a:xfrm>
          <a:prstGeom prst="rect">
            <a:avLst/>
          </a:prstGeom>
          <a:noFill/>
          <a:ln w="9525">
            <a:noFill/>
            <a:round/>
            <a:headEnd/>
            <a:tailEnd/>
          </a:ln>
          <a:effectLst/>
        </p:spPr>
        <p:txBody>
          <a:bodyPr wrap="square"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dirty="0">
                <a:solidFill>
                  <a:srgbClr val="000000"/>
                </a:solidFill>
                <a:latin typeface="Calibri" charset="0"/>
              </a:rPr>
              <a:t>Закаливание детей необходимо для того, чтобы повысить их устойчивость к воздействию низких и высоких температур воздуха и за счет этого предотвратить частые заболевания. </a:t>
            </a:r>
          </a:p>
        </p:txBody>
      </p:sp>
      <p:sp>
        <p:nvSpPr>
          <p:cNvPr id="10244" name="Rectangle 4"/>
          <p:cNvSpPr>
            <a:spLocks noChangeArrowheads="1"/>
          </p:cNvSpPr>
          <p:nvPr/>
        </p:nvSpPr>
        <p:spPr bwMode="auto">
          <a:xfrm>
            <a:off x="71438" y="2571736"/>
            <a:ext cx="6858000" cy="6431076"/>
          </a:xfrm>
          <a:prstGeom prst="rect">
            <a:avLst/>
          </a:prstGeom>
          <a:noFill/>
          <a:ln w="9525">
            <a:noFill/>
            <a:round/>
            <a:headEnd/>
            <a:tailEnd/>
          </a:ln>
          <a:effectLst/>
        </p:spPr>
        <p:txBody>
          <a:bodyPr wrap="squar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i="1" dirty="0">
                <a:solidFill>
                  <a:srgbClr val="0070C0"/>
                </a:solidFill>
                <a:latin typeface="Calibri" charset="0"/>
              </a:rPr>
              <a:t>При закаливании детей следует придерживаться таких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i="1" dirty="0">
                <a:solidFill>
                  <a:srgbClr val="0070C0"/>
                </a:solidFill>
                <a:latin typeface="Calibri" charset="0"/>
              </a:rPr>
              <a:t>основных принципов</a:t>
            </a:r>
            <a:r>
              <a:rPr lang="ru-RU" b="1" dirty="0">
                <a:solidFill>
                  <a:srgbClr val="0070C0"/>
                </a:solidFill>
                <a:latin typeface="Calibri" charset="0"/>
              </a:rPr>
              <a:t>: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dirty="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0000"/>
                </a:solidFill>
                <a:latin typeface="Calibri" charset="0"/>
              </a:rPr>
              <a:t>• проводить закаливающие процедуры систематически,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0000"/>
                </a:solidFill>
                <a:latin typeface="Calibri" charset="0"/>
              </a:rPr>
              <a:t/>
            </a:r>
            <a:br>
              <a:rPr lang="ru-RU" sz="1500" dirty="0">
                <a:solidFill>
                  <a:srgbClr val="000000"/>
                </a:solidFill>
                <a:latin typeface="Calibri" charset="0"/>
              </a:rPr>
            </a:br>
            <a:r>
              <a:rPr lang="ru-RU" sz="1500" dirty="0">
                <a:solidFill>
                  <a:srgbClr val="0070C0"/>
                </a:solidFill>
                <a:latin typeface="Calibri" charset="0"/>
              </a:rPr>
              <a:t>• увеличивать время воздействия закаливающего фактора постепенно</a:t>
            </a:r>
            <a:r>
              <a:rPr lang="ru-RU" sz="1500" dirty="0">
                <a:solidFill>
                  <a:srgbClr val="000000"/>
                </a:solidFill>
                <a:latin typeface="Calibri" charset="0"/>
              </a:rPr>
              <a:t>,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0000"/>
                </a:solidFill>
                <a:latin typeface="Calibri" charset="0"/>
              </a:rPr>
              <a:t/>
            </a:r>
            <a:br>
              <a:rPr lang="ru-RU" sz="1500" dirty="0">
                <a:solidFill>
                  <a:srgbClr val="000000"/>
                </a:solidFill>
                <a:latin typeface="Calibri" charset="0"/>
              </a:rPr>
            </a:br>
            <a:r>
              <a:rPr lang="ru-RU" sz="1500" dirty="0">
                <a:solidFill>
                  <a:srgbClr val="000000"/>
                </a:solidFill>
                <a:latin typeface="Calibri" charset="0"/>
              </a:rPr>
              <a:t>• учитывать настроение ребенка и проводить процедуры в форме игры,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0000"/>
                </a:solidFill>
                <a:latin typeface="Calibri" charset="0"/>
              </a:rPr>
              <a:t/>
            </a:r>
            <a:br>
              <a:rPr lang="ru-RU" sz="1500" dirty="0">
                <a:solidFill>
                  <a:srgbClr val="000000"/>
                </a:solidFill>
                <a:latin typeface="Calibri" charset="0"/>
              </a:rPr>
            </a:br>
            <a:r>
              <a:rPr lang="ru-RU" sz="1500" dirty="0">
                <a:solidFill>
                  <a:srgbClr val="000000"/>
                </a:solidFill>
                <a:latin typeface="Calibri" charset="0"/>
              </a:rPr>
              <a:t>• </a:t>
            </a:r>
            <a:r>
              <a:rPr lang="ru-RU" sz="1500" dirty="0">
                <a:solidFill>
                  <a:srgbClr val="0070C0"/>
                </a:solidFill>
                <a:latin typeface="Calibri" charset="0"/>
              </a:rPr>
              <a:t>начинать закаливание в любом возрасте,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0000"/>
                </a:solidFill>
                <a:latin typeface="Calibri" charset="0"/>
              </a:rPr>
              <a:t/>
            </a:r>
            <a:br>
              <a:rPr lang="ru-RU" sz="1500" dirty="0">
                <a:solidFill>
                  <a:srgbClr val="000000"/>
                </a:solidFill>
                <a:latin typeface="Calibri" charset="0"/>
              </a:rPr>
            </a:br>
            <a:r>
              <a:rPr lang="ru-RU" sz="1500" dirty="0">
                <a:solidFill>
                  <a:srgbClr val="000000"/>
                </a:solidFill>
                <a:latin typeface="Calibri" charset="0"/>
              </a:rPr>
              <a:t>• никогда не выполнять процедуры, если малыш замерз,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0000"/>
                </a:solidFill>
                <a:latin typeface="Calibri" charset="0"/>
              </a:rPr>
              <a:t/>
            </a:r>
            <a:br>
              <a:rPr lang="ru-RU" sz="1500" dirty="0">
                <a:solidFill>
                  <a:srgbClr val="000000"/>
                </a:solidFill>
                <a:latin typeface="Calibri" charset="0"/>
              </a:rPr>
            </a:br>
            <a:r>
              <a:rPr lang="ru-RU" sz="1500" dirty="0">
                <a:solidFill>
                  <a:srgbClr val="000000"/>
                </a:solidFill>
                <a:latin typeface="Calibri" charset="0"/>
              </a:rPr>
              <a:t>• </a:t>
            </a:r>
            <a:r>
              <a:rPr lang="ru-RU" sz="1500" dirty="0">
                <a:solidFill>
                  <a:srgbClr val="0070C0"/>
                </a:solidFill>
                <a:latin typeface="Calibri" charset="0"/>
              </a:rPr>
              <a:t>избегать сильных раздражителей: продолжительного воздействия холодной воды или очень низких температур воздуха, а также перегревания на солнце,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70C0"/>
                </a:solidFill>
                <a:latin typeface="Calibri" charset="0"/>
              </a:rPr>
              <a:t/>
            </a:r>
            <a:br>
              <a:rPr lang="ru-RU" sz="1500" dirty="0">
                <a:solidFill>
                  <a:srgbClr val="0070C0"/>
                </a:solidFill>
                <a:latin typeface="Calibri" charset="0"/>
              </a:rPr>
            </a:br>
            <a:r>
              <a:rPr lang="ru-RU" sz="1500" dirty="0">
                <a:solidFill>
                  <a:srgbClr val="000000"/>
                </a:solidFill>
                <a:latin typeface="Calibri" charset="0"/>
              </a:rPr>
              <a:t>• правильно подбирать одежду и обувь: они должна соответствовать температуре окружающего воздуха и быть из натуральных тканей и материалов,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0000"/>
                </a:solidFill>
                <a:latin typeface="Calibri" charset="0"/>
              </a:rPr>
              <a:t/>
            </a:r>
            <a:br>
              <a:rPr lang="ru-RU" sz="1500" dirty="0">
                <a:solidFill>
                  <a:srgbClr val="000000"/>
                </a:solidFill>
                <a:latin typeface="Calibri" charset="0"/>
              </a:rPr>
            </a:br>
            <a:r>
              <a:rPr lang="ru-RU" sz="1500" dirty="0">
                <a:solidFill>
                  <a:srgbClr val="0070C0"/>
                </a:solidFill>
                <a:latin typeface="Calibri" charset="0"/>
              </a:rPr>
              <a:t>• закаливаться всей семьей,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0000"/>
                </a:solidFill>
                <a:latin typeface="Calibri" charset="0"/>
              </a:rPr>
              <a:t/>
            </a:r>
            <a:br>
              <a:rPr lang="ru-RU" sz="1500" dirty="0">
                <a:solidFill>
                  <a:srgbClr val="000000"/>
                </a:solidFill>
                <a:latin typeface="Calibri" charset="0"/>
              </a:rPr>
            </a:br>
            <a:r>
              <a:rPr lang="ru-RU" sz="1500" dirty="0">
                <a:solidFill>
                  <a:srgbClr val="000000"/>
                </a:solidFill>
                <a:latin typeface="Calibri" charset="0"/>
              </a:rPr>
              <a:t>• закаливающие процедуры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0000"/>
                </a:solidFill>
                <a:latin typeface="Calibri" charset="0"/>
              </a:rPr>
              <a:t>сочетать с физическими упражнениями</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0000"/>
                </a:solidFill>
                <a:latin typeface="Calibri" charset="0"/>
              </a:rPr>
              <a:t> и массажем,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0000"/>
                </a:solidFill>
                <a:latin typeface="Calibri" charset="0"/>
              </a:rPr>
              <a:t/>
            </a:r>
            <a:br>
              <a:rPr lang="ru-RU" sz="1500" dirty="0">
                <a:solidFill>
                  <a:srgbClr val="000000"/>
                </a:solidFill>
                <a:latin typeface="Calibri" charset="0"/>
              </a:rPr>
            </a:br>
            <a:r>
              <a:rPr lang="ru-RU" sz="1500" dirty="0">
                <a:solidFill>
                  <a:srgbClr val="000000"/>
                </a:solidFill>
                <a:latin typeface="Calibri" charset="0"/>
              </a:rPr>
              <a:t>• </a:t>
            </a:r>
            <a:r>
              <a:rPr lang="ru-RU" sz="1500" dirty="0">
                <a:solidFill>
                  <a:srgbClr val="0070C0"/>
                </a:solidFill>
                <a:latin typeface="Calibri" charset="0"/>
              </a:rPr>
              <a:t>в помещении, где находится ребенок,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dirty="0">
                <a:solidFill>
                  <a:srgbClr val="0070C0"/>
                </a:solidFill>
                <a:latin typeface="Calibri" charset="0"/>
              </a:rPr>
              <a:t>никогда не курить.</a:t>
            </a:r>
          </a:p>
        </p:txBody>
      </p:sp>
      <p:pic>
        <p:nvPicPr>
          <p:cNvPr id="10245" name="Picture 5"/>
          <p:cNvPicPr>
            <a:picLocks noChangeAspect="1" noChangeArrowheads="1"/>
          </p:cNvPicPr>
          <p:nvPr/>
        </p:nvPicPr>
        <p:blipFill>
          <a:blip r:embed="rId3" cstate="print"/>
          <a:srcRect/>
          <a:stretch>
            <a:fillRect/>
          </a:stretch>
        </p:blipFill>
        <p:spPr bwMode="auto">
          <a:xfrm>
            <a:off x="3825875" y="6891338"/>
            <a:ext cx="2889250" cy="196691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0"/>
            <a:ext cx="6858000" cy="9144000"/>
          </a:xfrm>
          <a:prstGeom prst="rect">
            <a:avLst/>
          </a:prstGeom>
          <a:noFill/>
          <a:ln w="38160">
            <a:solidFill>
              <a:srgbClr val="C0504D"/>
            </a:solidFill>
            <a:round/>
            <a:headEnd/>
            <a:tailEnd/>
          </a:ln>
          <a:effectLst/>
        </p:spPr>
        <p:txBody>
          <a:bodyPr wrap="none" anchor="ctr"/>
          <a:lstStyle/>
          <a:p>
            <a:endParaRPr lang="ru-RU"/>
          </a:p>
        </p:txBody>
      </p:sp>
      <p:sp>
        <p:nvSpPr>
          <p:cNvPr id="11266" name="Rectangle 2"/>
          <p:cNvSpPr>
            <a:spLocks noChangeArrowheads="1"/>
          </p:cNvSpPr>
          <p:nvPr/>
        </p:nvSpPr>
        <p:spPr bwMode="auto">
          <a:xfrm>
            <a:off x="785813" y="428625"/>
            <a:ext cx="5322887" cy="700088"/>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b="1">
                <a:solidFill>
                  <a:srgbClr val="FF0000"/>
                </a:solidFill>
                <a:latin typeface="Arno Pro Light Display" pitchFamily="16" charset="0"/>
              </a:rPr>
              <a:t>Способы закаливания</a:t>
            </a:r>
          </a:p>
        </p:txBody>
      </p:sp>
      <p:sp>
        <p:nvSpPr>
          <p:cNvPr id="11267" name="Rectangle 3"/>
          <p:cNvSpPr>
            <a:spLocks noChangeArrowheads="1"/>
          </p:cNvSpPr>
          <p:nvPr/>
        </p:nvSpPr>
        <p:spPr bwMode="auto">
          <a:xfrm>
            <a:off x="0" y="1612900"/>
            <a:ext cx="6858000" cy="3500438"/>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70C0"/>
                </a:solidFill>
                <a:latin typeface="Calibri" charset="0"/>
              </a:rPr>
              <a:t>«Холодный тазик»</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Налейте в таз холодную воду с температурой не выше +12С и облейте ступни ребенка, стоящего в ванне. Попросите ребенка потопать ножками, пока стекает вода. Отверстие для стока воды должно быть открытым. Промокните ноги полотенцем. В первый день продолжительность ходьбы  - 1 минута, ежедневно добавляйте по 1 минуте, доводя до 5 мин. Помните! Лучше проводить закаливание в течение 1 мин в хорошем настроении ребенка, чем 5 мин с капризами.</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70C0"/>
                </a:solidFill>
                <a:latin typeface="Calibri" charset="0"/>
              </a:rPr>
              <a:t>«Холодное полотенце»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Если ребенку не нравится обливание холодной водой, постелите в ванне полотенце, смоченное холодной водой (тем 12 С) Попросите ребенка потопать ножками (не стоять!) на нем в течение 1 мин (утром и на ночь). Вытрите ребенку ноги, не растирая, а промокая полотенцем.</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p:txBody>
      </p:sp>
      <p:sp>
        <p:nvSpPr>
          <p:cNvPr id="11268" name="Rectangle 4"/>
          <p:cNvSpPr>
            <a:spLocks noChangeArrowheads="1"/>
          </p:cNvSpPr>
          <p:nvPr/>
        </p:nvSpPr>
        <p:spPr bwMode="auto">
          <a:xfrm>
            <a:off x="0" y="900113"/>
            <a:ext cx="6858000" cy="10636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Основные факторы закаливания - природные и доступные “Солнце. Воздух и Вода”. Начинать закаливание детей можно  с первого месяца жизни после осмотра малыша врачом-педиатром. </a:t>
            </a:r>
            <a:br>
              <a:rPr lang="ru-RU" sz="1600" i="1">
                <a:solidFill>
                  <a:srgbClr val="000000"/>
                </a:solidFill>
                <a:latin typeface="Calibri" charset="0"/>
              </a:rPr>
            </a:br>
            <a:endParaRPr lang="ru-RU" sz="1600" i="1">
              <a:solidFill>
                <a:srgbClr val="000000"/>
              </a:solidFill>
              <a:latin typeface="Calibri" charset="0"/>
            </a:endParaRPr>
          </a:p>
        </p:txBody>
      </p:sp>
      <p:pic>
        <p:nvPicPr>
          <p:cNvPr id="11269" name="Picture 5"/>
          <p:cNvPicPr>
            <a:picLocks noChangeAspect="1" noChangeArrowheads="1"/>
          </p:cNvPicPr>
          <p:nvPr/>
        </p:nvPicPr>
        <p:blipFill>
          <a:blip r:embed="rId3" cstate="print"/>
          <a:srcRect/>
          <a:stretch>
            <a:fillRect/>
          </a:stretch>
        </p:blipFill>
        <p:spPr bwMode="auto">
          <a:xfrm>
            <a:off x="3714750" y="5357813"/>
            <a:ext cx="2911475" cy="2860675"/>
          </a:xfrm>
          <a:prstGeom prst="rect">
            <a:avLst/>
          </a:prstGeom>
          <a:noFill/>
          <a:ln w="9525">
            <a:noFill/>
            <a:round/>
            <a:headEnd/>
            <a:tailEnd/>
          </a:ln>
          <a:effectLst/>
        </p:spPr>
      </p:pic>
      <p:sp>
        <p:nvSpPr>
          <p:cNvPr id="11270" name="Rectangle 6"/>
          <p:cNvSpPr>
            <a:spLocks noChangeArrowheads="1"/>
          </p:cNvSpPr>
          <p:nvPr/>
        </p:nvSpPr>
        <p:spPr bwMode="auto">
          <a:xfrm>
            <a:off x="0" y="4714875"/>
            <a:ext cx="3929063" cy="2008188"/>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70C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70C0"/>
                </a:solidFill>
                <a:latin typeface="Calibri" charset="0"/>
              </a:rPr>
              <a:t>«Контрастный душ»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Ребенок вечером купается в ванне. Пусть он согреется в теплой воде. А потом скажите ему: "Давай мы с тобой устроим холодный дождик или побегаем по лужам". Вы открываете холодную воду, и ребенок подставляет воде свои пяточки и ладошки.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p:txBody>
      </p:sp>
      <p:sp>
        <p:nvSpPr>
          <p:cNvPr id="11271" name="Rectangle 7"/>
          <p:cNvSpPr>
            <a:spLocks noChangeArrowheads="1"/>
          </p:cNvSpPr>
          <p:nvPr/>
        </p:nvSpPr>
        <p:spPr bwMode="auto">
          <a:xfrm>
            <a:off x="0" y="7024688"/>
            <a:ext cx="6858000" cy="1795462"/>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i="1">
                <a:solidFill>
                  <a:srgbClr val="000000"/>
                </a:solidFill>
                <a:latin typeface="Calibri" charset="0"/>
              </a:rPr>
              <a:t>Если ребенок боится воздействия холодным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i="1">
                <a:solidFill>
                  <a:srgbClr val="000000"/>
                </a:solidFill>
                <a:latin typeface="Calibri" charset="0"/>
              </a:rPr>
              <a:t>душем</a:t>
            </a:r>
            <a:r>
              <a:rPr lang="ru-RU" sz="1400">
                <a:solidFill>
                  <a:srgbClr val="000000"/>
                </a:solidFill>
                <a:latin typeface="Calibri" charset="0"/>
              </a:rPr>
              <a:t>, то можно вначале поставить тазик</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 с холодной водой и сказать:</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 "А ну, давай с тобой по лужам побегаем!«</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 И вот из теплой ванны - в холодный таз (или "под дождик"),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а потом - опять в ванну. И так не менее трех раз. После процедуры укутайте ребенка в теплую простыню не вытирая, а промокая воду, потом оденьте его для сна и положите в кровать.</a:t>
            </a:r>
          </a:p>
        </p:txBody>
      </p:sp>
      <p:pic>
        <p:nvPicPr>
          <p:cNvPr id="11272" name="Picture 8"/>
          <p:cNvPicPr>
            <a:picLocks noChangeAspect="1" noChangeArrowheads="1"/>
          </p:cNvPicPr>
          <p:nvPr/>
        </p:nvPicPr>
        <p:blipFill>
          <a:blip r:embed="rId4" cstate="print"/>
          <a:srcRect/>
          <a:stretch>
            <a:fillRect/>
          </a:stretch>
        </p:blipFill>
        <p:spPr bwMode="auto">
          <a:xfrm>
            <a:off x="5572125" y="4500563"/>
            <a:ext cx="1277938" cy="12144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Calibri"/>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34466</TotalTime>
  <Words>2628</Words>
  <Application>Microsoft Office PowerPoint</Application>
  <PresentationFormat>Экран (4:3)</PresentationFormat>
  <Paragraphs>202</Paragraphs>
  <Slides>16</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МАДОУ «ЦРР – детский сад № 58» Инструктор по физической культуре Абузярова Ольга Владимировна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1. Улучшает работу внутренних органов, развивает сердечно-сосудистую и дыхательную систему.   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  3. Плавание, является одним из лучших средств формирования правильной осанки ребенка.   4. Дозированное плавание может быть полезно детям, склонным к простудным заболеваниям. </vt:lpstr>
      <vt:lpstr>Слайд 13</vt:lpstr>
      <vt:lpstr>Слайд 14</vt:lpstr>
      <vt:lpstr>Слайд 15</vt:lpstr>
      <vt:lpstr>ОСОБЕННОСТИ ФИЗИЧЕСКОГО ВОСПИТАНИЯ ДЕТЕЙ ПРИ ПОСТУПЛЕНИИ ИХ В ШКОЛУ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Спортивная энциклопедия</dc:title>
  <dc:creator>Метод2</dc:creator>
  <cp:lastModifiedBy>1</cp:lastModifiedBy>
  <cp:revision>4</cp:revision>
  <cp:lastPrinted>1601-01-01T00:00:00Z</cp:lastPrinted>
  <dcterms:created xsi:type="dcterms:W3CDTF">1601-01-01T00:00:00Z</dcterms:created>
  <dcterms:modified xsi:type="dcterms:W3CDTF">2020-05-11T18:33:29Z</dcterms:modified>
</cp:coreProperties>
</file>