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3"/>
  </p:notesMasterIdLst>
  <p:sldIdLst>
    <p:sldId id="257" r:id="rId2"/>
    <p:sldId id="258" r:id="rId3"/>
    <p:sldId id="259" r:id="rId4"/>
    <p:sldId id="291" r:id="rId5"/>
    <p:sldId id="293" r:id="rId6"/>
    <p:sldId id="294" r:id="rId7"/>
    <p:sldId id="261" r:id="rId8"/>
    <p:sldId id="260" r:id="rId9"/>
    <p:sldId id="262" r:id="rId10"/>
    <p:sldId id="295" r:id="rId11"/>
    <p:sldId id="296" r:id="rId12"/>
    <p:sldId id="297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98" r:id="rId24"/>
    <p:sldId id="273" r:id="rId25"/>
    <p:sldId id="274" r:id="rId26"/>
    <p:sldId id="299" r:id="rId27"/>
    <p:sldId id="275" r:id="rId28"/>
    <p:sldId id="276" r:id="rId29"/>
    <p:sldId id="277" r:id="rId30"/>
    <p:sldId id="290" r:id="rId31"/>
    <p:sldId id="278" r:id="rId32"/>
    <p:sldId id="281" r:id="rId33"/>
    <p:sldId id="300" r:id="rId34"/>
    <p:sldId id="282" r:id="rId35"/>
    <p:sldId id="301" r:id="rId36"/>
    <p:sldId id="283" r:id="rId37"/>
    <p:sldId id="284" r:id="rId38"/>
    <p:sldId id="285" r:id="rId39"/>
    <p:sldId id="302" r:id="rId40"/>
    <p:sldId id="289" r:id="rId41"/>
    <p:sldId id="292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66" autoAdjust="0"/>
  </p:normalViewPr>
  <p:slideViewPr>
    <p:cSldViewPr>
      <p:cViewPr>
        <p:scale>
          <a:sx n="70" d="100"/>
          <a:sy n="70" d="100"/>
        </p:scale>
        <p:origin x="-135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A3DAB-E016-488E-A096-7F0D8DCED319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A9D58-8404-4518-A13C-968298355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A9D58-8404-4518-A13C-968298355DA9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0A17E9-91FF-4B29-949A-B9D49E7774C7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A178E-7954-4404-A1BC-798CF27B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0A17E9-91FF-4B29-949A-B9D49E7774C7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A178E-7954-4404-A1BC-798CF27B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0A17E9-91FF-4B29-949A-B9D49E7774C7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A178E-7954-4404-A1BC-798CF27B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0A17E9-91FF-4B29-949A-B9D49E7774C7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A178E-7954-4404-A1BC-798CF27B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0A17E9-91FF-4B29-949A-B9D49E7774C7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A178E-7954-4404-A1BC-798CF27B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0A17E9-91FF-4B29-949A-B9D49E7774C7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A178E-7954-4404-A1BC-798CF27B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0A17E9-91FF-4B29-949A-B9D49E7774C7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A178E-7954-4404-A1BC-798CF27B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0A17E9-91FF-4B29-949A-B9D49E7774C7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A178E-7954-4404-A1BC-798CF27B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0A17E9-91FF-4B29-949A-B9D49E7774C7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A178E-7954-4404-A1BC-798CF27B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0A17E9-91FF-4B29-949A-B9D49E7774C7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A178E-7954-4404-A1BC-798CF27B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0A17E9-91FF-4B29-949A-B9D49E7774C7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A178E-7954-4404-A1BC-798CF27BF9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40A17E9-91FF-4B29-949A-B9D49E7774C7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74A178E-7954-4404-A1BC-798CF27B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848872" cy="144016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МИНИСТЕРСТВО ОБРАЗОВАНИЯ РЕСПУБЛИКИ МОРДОВИЯ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980728"/>
            <a:ext cx="7883216" cy="5400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ВОРОБЬЕВА 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АНДРЕЯ СЕРГЕЕВИЧА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тренера-преподавателя  по хоккею с шайбой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бюджетного учреждения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дополнительного образования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«Ромодановская детско-юношеская спортивная школа»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 Мордовия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 Ромоданово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79438"/>
            <a:ext cx="8352928" cy="11213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Степень обеспечения повышения уровня подготовленности воспитанников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сп. №2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895809" y="1272540"/>
            <a:ext cx="3103907" cy="4248473"/>
          </a:xfrm>
        </p:spPr>
      </p:pic>
      <p:pic>
        <p:nvPicPr>
          <p:cNvPr id="10" name="Содержимое 9" descr="сп. №2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5134582" y="1301642"/>
            <a:ext cx="3051299" cy="417646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79438"/>
            <a:ext cx="8352928" cy="11213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Степень обеспечения повышения уровня подготовленности воспитанников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сп. №2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955510" y="1251640"/>
            <a:ext cx="3037155" cy="4157105"/>
          </a:xfrm>
        </p:spPr>
      </p:pic>
      <p:pic>
        <p:nvPicPr>
          <p:cNvPr id="8" name="Содержимое 7" descr="сп. №2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5144282" y="1200534"/>
            <a:ext cx="3103907" cy="424847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79438"/>
            <a:ext cx="8352928" cy="11213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Степень обеспечения повышения уровня подготовленности воспитанников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сп. №2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955510" y="1356857"/>
            <a:ext cx="3037155" cy="4157105"/>
          </a:xfrm>
        </p:spPr>
      </p:pic>
      <p:pic>
        <p:nvPicPr>
          <p:cNvPr id="10" name="Содержимое 9" descr="сп. №2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5134582" y="1354250"/>
            <a:ext cx="3051299" cy="417646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1187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ru-RU" sz="31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Сохранность контингента воспитанников на этапах спортивной подготовки</a:t>
            </a:r>
            <a:endParaRPr lang="ru-RU" sz="310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Содержимое 4" descr="сп. №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268760"/>
            <a:ext cx="3600400" cy="492804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3400"/>
            <a:ext cx="8352928" cy="91440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3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4. Результаты анализа текущей документации</a:t>
            </a:r>
            <a:r>
              <a:rPr lang="ru-RU" sz="1400" dirty="0" smtClean="0">
                <a:latin typeface="Times New Roman"/>
                <a:ea typeface="Times New Roman"/>
              </a:rPr>
              <a:t/>
            </a:r>
            <a:br>
              <a:rPr lang="ru-RU" sz="1400" dirty="0" smtClean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447802"/>
            <a:ext cx="8115111" cy="4429470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0"/>
              </a:spcAft>
              <a:tabLst>
                <a:tab pos="45000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	</a:t>
            </a:r>
            <a:r>
              <a:rPr lang="ru-RU" sz="2800" dirty="0" smtClean="0">
                <a:latin typeface="Times New Roman"/>
                <a:ea typeface="Times New Roman"/>
              </a:rPr>
              <a:t>Согласно нормативным документам, имеется следующая учебная документация:</a:t>
            </a:r>
          </a:p>
          <a:p>
            <a:pPr marL="342900" lvl="0" indent="-342900" algn="just">
              <a:spcAft>
                <a:spcPts val="0"/>
              </a:spcAft>
              <a:buClrTx/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2800" dirty="0" smtClean="0">
                <a:latin typeface="Times New Roman"/>
                <a:ea typeface="Times New Roman"/>
              </a:rPr>
              <a:t>журнал учета работы учебных групп;</a:t>
            </a:r>
          </a:p>
          <a:p>
            <a:pPr marL="342900" lvl="0" indent="-342900" algn="just">
              <a:spcAft>
                <a:spcPts val="0"/>
              </a:spcAft>
              <a:buClrTx/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2800" dirty="0" smtClean="0">
                <a:latin typeface="Times New Roman"/>
                <a:ea typeface="Times New Roman"/>
              </a:rPr>
              <a:t>личные дела обучающихся (заявление, личные карточки, мед. справки);</a:t>
            </a:r>
          </a:p>
          <a:p>
            <a:pPr marL="342900" lvl="0" indent="-342900" algn="just">
              <a:spcAft>
                <a:spcPts val="0"/>
              </a:spcAft>
              <a:buClrTx/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2800" dirty="0" smtClean="0">
                <a:latin typeface="Times New Roman"/>
                <a:ea typeface="Times New Roman"/>
              </a:rPr>
              <a:t>протоколы контрольных переводных нормативов;</a:t>
            </a:r>
          </a:p>
          <a:p>
            <a:pPr marL="342900" lvl="0" indent="-342900" algn="just">
              <a:spcAft>
                <a:spcPts val="0"/>
              </a:spcAft>
              <a:buClrTx/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2800" dirty="0" smtClean="0">
                <a:latin typeface="Times New Roman"/>
                <a:ea typeface="Times New Roman"/>
              </a:rPr>
              <a:t>календарный план спортивно-массовых мероприятий;</a:t>
            </a:r>
          </a:p>
          <a:p>
            <a:pPr marL="342900" lvl="0" indent="-342900" algn="just">
              <a:spcAft>
                <a:spcPts val="0"/>
              </a:spcAft>
              <a:buClrTx/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2800" dirty="0" smtClean="0">
                <a:latin typeface="Times New Roman"/>
                <a:ea typeface="Times New Roman"/>
              </a:rPr>
              <a:t>протоколы, положения соревнований;</a:t>
            </a:r>
          </a:p>
          <a:p>
            <a:pPr marL="342900" lvl="0" indent="-342900" algn="just">
              <a:spcAft>
                <a:spcPts val="0"/>
              </a:spcAft>
              <a:buClrTx/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2800" dirty="0" smtClean="0">
                <a:latin typeface="Times New Roman"/>
                <a:ea typeface="Times New Roman"/>
              </a:rPr>
              <a:t>учебные планы и рабочий план конспект;</a:t>
            </a:r>
          </a:p>
          <a:p>
            <a:pPr marL="342900" lvl="0" indent="-342900" algn="just">
              <a:spcAft>
                <a:spcPts val="0"/>
              </a:spcAft>
              <a:buClrTx/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2800" dirty="0" smtClean="0">
                <a:latin typeface="Times New Roman"/>
                <a:ea typeface="Times New Roman"/>
              </a:rPr>
              <a:t>план воспитательной  и культурно-массовой работы с обучающимися.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648072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4. Результаты анализа текущей документации</a:t>
            </a:r>
            <a:endParaRPr lang="ru-RU" sz="3000" dirty="0"/>
          </a:p>
        </p:txBody>
      </p:sp>
      <p:pic>
        <p:nvPicPr>
          <p:cNvPr id="7" name="Содержимое 6" descr="№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02421" y="1196975"/>
            <a:ext cx="3206895" cy="4389438"/>
          </a:xfrm>
        </p:spPr>
      </p:pic>
      <p:pic>
        <p:nvPicPr>
          <p:cNvPr id="10" name="Содержимое 9" descr="№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196752"/>
            <a:ext cx="3206895" cy="438943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648072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4. Результаты анализа текущей документации</a:t>
            </a:r>
            <a:endParaRPr lang="ru-RU" sz="3000" dirty="0"/>
          </a:p>
        </p:txBody>
      </p:sp>
      <p:pic>
        <p:nvPicPr>
          <p:cNvPr id="8" name="Содержимое 7" descr="№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3206895" cy="4389438"/>
          </a:xfrm>
        </p:spPr>
      </p:pic>
      <p:pic>
        <p:nvPicPr>
          <p:cNvPr id="10" name="Содержимое 9" descr="№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268760"/>
            <a:ext cx="3206895" cy="438943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648072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4. Результаты анализа текущей документации</a:t>
            </a:r>
            <a:endParaRPr lang="ru-RU" sz="3000" dirty="0"/>
          </a:p>
        </p:txBody>
      </p:sp>
      <p:pic>
        <p:nvPicPr>
          <p:cNvPr id="7" name="Содержимое 6" descr="№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340768"/>
            <a:ext cx="3206895" cy="438943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720080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4. Результаты анализа текущей документации</a:t>
            </a:r>
            <a:endParaRPr lang="ru-RU" sz="3000" dirty="0"/>
          </a:p>
        </p:txBody>
      </p:sp>
      <p:pic>
        <p:nvPicPr>
          <p:cNvPr id="9" name="Рисунок 8" descr="конспект в..jpg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862756" y="17562"/>
            <a:ext cx="5274469" cy="748883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648072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4. Результаты анализа текущей документации</a:t>
            </a:r>
            <a:endParaRPr lang="ru-RU" sz="3000" dirty="0"/>
          </a:p>
        </p:txBody>
      </p:sp>
      <p:pic>
        <p:nvPicPr>
          <p:cNvPr id="10" name="Рисунок 9" descr="конспект в.1.jpg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87340" y="109005"/>
            <a:ext cx="5274469" cy="73059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23928" y="620688"/>
            <a:ext cx="4968552" cy="5328592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Дата рождения: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12.05.1964 г.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Профессиональное образование: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высшее, Пензенский государственный педагогический институт им. В. Г. Белинского, 01.07.1985 г.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Специальность: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«Физическое воспитание».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Квалификация: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учитель физической культуры.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Мастер спорта России: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 30.09.1996 г.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Стаж педагогической работы (по специальности):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лет.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Общий трудовой стаж: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16 лет.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Наличие квалификационной категории: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высшая.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Дата последней аттестации: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25.09.2015 г.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20190208_1527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3600400" cy="537069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8043040" cy="9144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6. Выполнение воспитанниками требований для присвоения спортивных званий и разрядов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447802"/>
            <a:ext cx="8043103" cy="4206112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endParaRPr lang="ru-RU" sz="2400" u="sng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u="sng" dirty="0" smtClean="0">
                <a:latin typeface="Times New Roman"/>
                <a:ea typeface="Times New Roman"/>
              </a:rPr>
              <a:t>Спортсмены выполнили: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Times New Roman"/>
              </a:rPr>
              <a:t>I </a:t>
            </a:r>
            <a:r>
              <a:rPr lang="ru-RU" sz="2400" dirty="0" smtClean="0">
                <a:latin typeface="Times New Roman"/>
                <a:ea typeface="Times New Roman"/>
              </a:rPr>
              <a:t>юношеский разряд: 12 человек.</a:t>
            </a:r>
          </a:p>
          <a:p>
            <a:endParaRPr lang="ru-RU" sz="2400" dirty="0"/>
          </a:p>
        </p:txBody>
      </p:sp>
      <p:pic>
        <p:nvPicPr>
          <p:cNvPr id="1026" name="Picture 2" descr="C:\Users\ДЮСШ\Desktop\я\Аттестация критерии\ВОРОБЬЕВ\сканы справок\№6\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556792"/>
            <a:ext cx="3275856" cy="4483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8043040" cy="9144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6. Выполнение воспитанниками требований для присвоения спортивных званий и разрядов</a:t>
            </a:r>
            <a:endParaRPr lang="ru-RU" sz="2800" dirty="0"/>
          </a:p>
        </p:txBody>
      </p:sp>
      <p:pic>
        <p:nvPicPr>
          <p:cNvPr id="6" name="Содержимое 5" descr="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412776"/>
            <a:ext cx="3451616" cy="47244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3400"/>
            <a:ext cx="8352928" cy="11674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7. Проведение мастер-классов, открытых занятий, мероприятий (</a:t>
            </a:r>
            <a:r>
              <a:rPr lang="ru-RU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очно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5472608" cy="4536504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	</a:t>
            </a:r>
          </a:p>
          <a:p>
            <a:pPr lvl="1" algn="ctr">
              <a:buNone/>
            </a:pPr>
            <a:r>
              <a:rPr lang="ru-RU" sz="1800" u="sng" dirty="0" smtClean="0">
                <a:latin typeface="Times New Roman"/>
                <a:ea typeface="Times New Roman"/>
              </a:rPr>
              <a:t>Уровень образовательной организации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	</a:t>
            </a:r>
          </a:p>
          <a:p>
            <a:pPr algn="just"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	Тренер-преподаватель по хоккею с шайбой А. С. Воробьев провел открытое занятие для группы начальной подготовки первого года обучения по хоккею с шайбой в МБУ ДО «Ромодановская ДЮСШ».</a:t>
            </a:r>
          </a:p>
          <a:p>
            <a:pPr algn="just">
              <a:buNone/>
            </a:pPr>
            <a:endParaRPr lang="ru-RU" sz="1100" dirty="0" smtClean="0">
              <a:latin typeface="Times New Roman"/>
              <a:ea typeface="Times New Roman"/>
            </a:endParaRPr>
          </a:p>
          <a:p>
            <a:pPr>
              <a:buNone/>
            </a:pPr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3933056"/>
          <a:ext cx="540060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1008112"/>
                <a:gridCol w="1224136"/>
                <a:gridCol w="1008112"/>
                <a:gridCol w="1800200"/>
              </a:tblGrid>
              <a:tr h="3269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Дата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Место проведения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Название мероприятий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Тема занятий мастер-классов, мероприятий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69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17.12.2019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МБУ ДО «Ромодановская ДЮСШ»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Открытое занятие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«Совершенствование техники передвижения хоккеистов спиной вперед»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Picture 2" descr="C:\Users\ДЮСШ\Desktop\я\Аттестация критерии\ВОРОБЬЕВ\сканы справок\№7\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4876" y="1772816"/>
            <a:ext cx="3209123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3400"/>
            <a:ext cx="8352928" cy="11674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7. Проведение открытых мастер-классов, мероприятий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8568952" cy="4536504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	</a:t>
            </a:r>
            <a:r>
              <a:rPr lang="ru-RU" sz="1800" u="sng" dirty="0" smtClean="0">
                <a:latin typeface="Times New Roman"/>
                <a:ea typeface="Times New Roman"/>
              </a:rPr>
              <a:t>Уровень образовательной организации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	</a:t>
            </a:r>
          </a:p>
          <a:p>
            <a:pPr algn="just"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	</a:t>
            </a:r>
          </a:p>
          <a:p>
            <a:pPr algn="just">
              <a:buNone/>
            </a:pPr>
            <a:endParaRPr lang="ru-RU" sz="1100" dirty="0" smtClean="0">
              <a:latin typeface="Times New Roman"/>
              <a:ea typeface="Times New Roman"/>
            </a:endParaRPr>
          </a:p>
          <a:p>
            <a:pPr>
              <a:buNone/>
            </a:pPr>
            <a:endParaRPr lang="ru-RU" sz="1800" dirty="0"/>
          </a:p>
        </p:txBody>
      </p:sp>
      <p:pic>
        <p:nvPicPr>
          <p:cNvPr id="3074" name="Picture 2" descr="C:\Users\ДЮСШ\Desktop\я\Аттестация критерии\ВОРОБЬЕВ\сканы справок\№7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3456384" cy="4730926"/>
          </a:xfrm>
          <a:prstGeom prst="rect">
            <a:avLst/>
          </a:prstGeom>
          <a:noFill/>
        </p:spPr>
      </p:pic>
      <p:pic>
        <p:nvPicPr>
          <p:cNvPr id="3075" name="Picture 3" descr="C:\Users\ДЮСШ\Desktop\я\Аттестация критерии\ВОРОБЬЕВ\сканы справок\№7\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94482" y="1534310"/>
            <a:ext cx="3636909" cy="4978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1440160"/>
          </a:xfrm>
        </p:spPr>
        <p:txBody>
          <a:bodyPr numCol="1" anchor="ctr"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8. Выступления  на заседаниях методических советов, конференциях, педагогических чтениях, семинарах, секциях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7992888" cy="4389120"/>
          </a:xfrm>
        </p:spPr>
        <p:txBody>
          <a:bodyPr>
            <a:normAutofit/>
          </a:bodyPr>
          <a:lstStyle/>
          <a:p>
            <a:pPr marL="265176" lvl="1" indent="-265176" algn="ctr">
              <a:buSzPct val="80000"/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	</a:t>
            </a:r>
          </a:p>
          <a:p>
            <a:pPr marL="265176" lvl="1" indent="-265176" algn="ctr">
              <a:buSzPct val="80000"/>
              <a:buNone/>
            </a:pPr>
            <a:r>
              <a:rPr lang="ru-RU" sz="2500" u="sng" dirty="0" smtClean="0">
                <a:latin typeface="Times New Roman"/>
                <a:ea typeface="Times New Roman"/>
              </a:rPr>
              <a:t>Уровень образовательной организации</a:t>
            </a:r>
          </a:p>
          <a:p>
            <a:pPr marL="265176" lvl="1" indent="-265176" algn="just">
              <a:buSzPct val="80000"/>
              <a:buNone/>
            </a:pPr>
            <a:r>
              <a:rPr lang="ru-RU" sz="2500" dirty="0" smtClean="0">
                <a:latin typeface="Times New Roman"/>
                <a:ea typeface="Times New Roman"/>
              </a:rPr>
              <a:t>	</a:t>
            </a:r>
          </a:p>
          <a:p>
            <a:pPr marL="265176" lvl="1" indent="-265176" algn="just">
              <a:buSzPct val="80000"/>
              <a:buNone/>
            </a:pPr>
            <a:r>
              <a:rPr lang="ru-RU" sz="2500" dirty="0" smtClean="0">
                <a:latin typeface="Times New Roman"/>
                <a:ea typeface="Times New Roman"/>
              </a:rPr>
              <a:t>	Выступление на методическом совете 10.10.2019 г. в МБУ ДО «Ромодановская ДЮСШ» с темой «Внедрение персонифицированного учета учащихся в детско-юношеской спортивной школе».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96944" cy="1152128"/>
          </a:xfrm>
        </p:spPr>
        <p:txBody>
          <a:bodyPr anchor="ctr">
            <a:noAutofit/>
          </a:bodyPr>
          <a:lstStyle/>
          <a:p>
            <a:pPr algn="ctr"/>
            <a:r>
              <a:rPr lang="ru-RU" sz="23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8. Выступления  на заседаниях методических советов, конференциях, педагогических чтениях, семинарах, секциях</a:t>
            </a:r>
            <a:r>
              <a:rPr lang="ru-RU" sz="23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300" dirty="0" smtClean="0">
                <a:latin typeface="Calibri"/>
                <a:ea typeface="Calibri"/>
                <a:cs typeface="Times New Roman"/>
              </a:rPr>
            </a:br>
            <a:endParaRPr lang="ru-RU" sz="2300" dirty="0"/>
          </a:p>
        </p:txBody>
      </p:sp>
      <p:pic>
        <p:nvPicPr>
          <p:cNvPr id="5122" name="Picture 2" descr="C:\Users\ДЮСШ\Desktop\я\Аттестация критерии\ВОРОБЬЕВ\сканы справок\№8\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89101"/>
            <a:ext cx="3960440" cy="5420853"/>
          </a:xfrm>
          <a:prstGeom prst="rect">
            <a:avLst/>
          </a:prstGeom>
          <a:noFill/>
        </p:spPr>
      </p:pic>
      <p:pic>
        <p:nvPicPr>
          <p:cNvPr id="5124" name="Picture 4" descr="C:\Users\ДЮСШ\Desktop\я\Аттестация критерии\ВОРОБЬЕВ\сканы справок\№8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3998253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96944" cy="1152128"/>
          </a:xfrm>
        </p:spPr>
        <p:txBody>
          <a:bodyPr anchor="ctr">
            <a:noAutofit/>
          </a:bodyPr>
          <a:lstStyle/>
          <a:p>
            <a:pPr algn="ctr"/>
            <a:r>
              <a:rPr lang="ru-RU" sz="23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8. Выступления  на заседаниях методических советов, конференциях, педагогических чтениях, семинарах, секциях</a:t>
            </a:r>
            <a:r>
              <a:rPr lang="ru-RU" sz="23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300" dirty="0" smtClean="0">
                <a:latin typeface="Calibri"/>
                <a:ea typeface="Calibri"/>
                <a:cs typeface="Times New Roman"/>
              </a:rPr>
            </a:br>
            <a:endParaRPr lang="ru-RU" sz="2300" dirty="0"/>
          </a:p>
        </p:txBody>
      </p:sp>
      <p:pic>
        <p:nvPicPr>
          <p:cNvPr id="6146" name="Picture 2" descr="C:\Users\ДЮСШ\Desktop\я\Аттестация критерии\ВОРОБЬЕВ\сканы справок\№8\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73882"/>
            <a:ext cx="4152780" cy="5684118"/>
          </a:xfrm>
          <a:prstGeom prst="rect">
            <a:avLst/>
          </a:prstGeom>
          <a:noFill/>
        </p:spPr>
      </p:pic>
      <p:pic>
        <p:nvPicPr>
          <p:cNvPr id="6147" name="Picture 3" descr="C:\Users\ДЮСШ\Desktop\я\Аттестация критерии\ВОРОБЬЕВ\сканы справок\№8\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70199"/>
            <a:ext cx="4155471" cy="5687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914400"/>
          </a:xfrm>
        </p:spPr>
        <p:txBody>
          <a:bodyPr anchor="ctr">
            <a:noAutofit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9. Результаты участия воспитанников </a:t>
            </a:r>
            <a:br>
              <a:rPr lang="ru-RU" sz="3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официальных соревнованиях</a:t>
            </a:r>
            <a:br>
              <a:rPr lang="ru-RU" sz="3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196752"/>
            <a:ext cx="8352928" cy="5005534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sz="1800" i="1" u="sng" dirty="0" smtClean="0">
                <a:latin typeface="Times New Roman"/>
                <a:ea typeface="Times New Roman"/>
              </a:rPr>
              <a:t>Муниципальный уровень: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Tx/>
              <a:buFont typeface="Wingdings"/>
              <a:buChar char=""/>
            </a:pPr>
            <a:r>
              <a:rPr lang="ru-RU" sz="1800" dirty="0" smtClean="0">
                <a:latin typeface="Times New Roman"/>
                <a:ea typeface="Times New Roman"/>
              </a:rPr>
              <a:t>I место в Турнире по хоккею с шайбой « Ледяной Кубок 2018» среди юношей 2007-2008 г. р. (2018 г.);</a:t>
            </a:r>
          </a:p>
          <a:p>
            <a:pPr marL="342900" lvl="0" indent="-342900" algn="just">
              <a:spcAft>
                <a:spcPts val="0"/>
              </a:spcAft>
              <a:buClrTx/>
              <a:buFont typeface="Wingdings"/>
              <a:buChar char=""/>
            </a:pPr>
            <a:r>
              <a:rPr lang="ru-RU" sz="1800" dirty="0" smtClean="0">
                <a:latin typeface="Times New Roman"/>
                <a:ea typeface="Times New Roman"/>
              </a:rPr>
              <a:t>I  место в   Турнире   посвященный   Дню Победы среди юношей 2007-2008 г. р. (2019 г.).</a:t>
            </a:r>
          </a:p>
          <a:p>
            <a:pPr marL="342900" lvl="0" indent="-342900" algn="just">
              <a:spcAft>
                <a:spcPts val="0"/>
              </a:spcAft>
              <a:buClrTx/>
              <a:buFont typeface="Wingdings"/>
              <a:buChar char=""/>
            </a:pPr>
            <a:r>
              <a:rPr lang="ru-RU" sz="1800" dirty="0" smtClean="0">
                <a:latin typeface="Times New Roman"/>
                <a:ea typeface="Times New Roman"/>
              </a:rPr>
              <a:t>III место в  Турнире  по хоккею с   шайбой  среди воспитанников 2011-2012 г. р. (2020 г.).</a:t>
            </a:r>
          </a:p>
          <a:p>
            <a:pPr marL="228600" algn="just"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1800" i="1" u="sng" dirty="0" smtClean="0">
                <a:latin typeface="Times New Roman"/>
                <a:ea typeface="Times New Roman"/>
              </a:rPr>
              <a:t>Республиканский уровень: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Tx/>
              <a:buFont typeface="Wingdings"/>
              <a:buChar char=""/>
            </a:pPr>
            <a:r>
              <a:rPr lang="ru-RU" sz="1800" dirty="0" smtClean="0">
                <a:latin typeface="Times New Roman"/>
                <a:ea typeface="Times New Roman"/>
              </a:rPr>
              <a:t>I место  в   Республиканском   Турнире по хоккею среди юношей 2007-2008 г. р. (2019 г.);</a:t>
            </a:r>
          </a:p>
          <a:p>
            <a:pPr marL="342900" lvl="0" indent="-342900" algn="just">
              <a:spcAft>
                <a:spcPts val="0"/>
              </a:spcAft>
              <a:buClrTx/>
              <a:buFont typeface="Wingdings"/>
              <a:buChar char=""/>
            </a:pPr>
            <a:r>
              <a:rPr lang="ru-RU" sz="1800" dirty="0" smtClean="0">
                <a:latin typeface="Times New Roman"/>
                <a:ea typeface="Times New Roman"/>
              </a:rPr>
              <a:t>I место в Первенстве Республики Мордовия по хоккею среди юношеских команд в младшей возрастной группе (сезон 2018-2019 г. г.);</a:t>
            </a:r>
          </a:p>
          <a:p>
            <a:pPr marL="342900" lvl="0" indent="-342900" algn="just">
              <a:spcAft>
                <a:spcPts val="0"/>
              </a:spcAft>
              <a:buClrTx/>
              <a:buFont typeface="Wingdings"/>
              <a:buChar char=""/>
            </a:pPr>
            <a:r>
              <a:rPr lang="ru-RU" sz="1800" dirty="0" smtClean="0">
                <a:latin typeface="Times New Roman"/>
                <a:ea typeface="Times New Roman"/>
              </a:rPr>
              <a:t>III место в Турнире «Надежда» в рамках Республиканских соревнований в младшей </a:t>
            </a:r>
            <a:r>
              <a:rPr lang="ru-RU" sz="1800" dirty="0" err="1" smtClean="0">
                <a:latin typeface="Times New Roman"/>
                <a:ea typeface="Times New Roman"/>
              </a:rPr>
              <a:t>возрасной</a:t>
            </a:r>
            <a:r>
              <a:rPr lang="ru-RU" sz="1800" dirty="0" smtClean="0">
                <a:latin typeface="Times New Roman"/>
                <a:ea typeface="Times New Roman"/>
              </a:rPr>
              <a:t> группе (сезон 2018-2019 г. г.);</a:t>
            </a:r>
          </a:p>
          <a:p>
            <a:pPr marL="342900" lvl="0" indent="-342900" algn="just">
              <a:spcAft>
                <a:spcPts val="0"/>
              </a:spcAft>
              <a:buClrTx/>
              <a:buFont typeface="Wingdings"/>
              <a:buChar char=""/>
            </a:pPr>
            <a:r>
              <a:rPr lang="ru-RU" sz="1800" dirty="0" smtClean="0">
                <a:latin typeface="Times New Roman"/>
                <a:ea typeface="Times New Roman"/>
              </a:rPr>
              <a:t>III место в Республиканских соревнованиях юных хоккеистов клуба «Золотая шайба» им. А. В. Тарасова в младшей возрастной группе (сезон 2017-2018 г. г.).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24936" cy="86409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9. Результаты участия воспитанников 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официальных соревнованиях</a:t>
            </a:r>
            <a:endParaRPr lang="ru-RU" dirty="0"/>
          </a:p>
        </p:txBody>
      </p:sp>
      <p:pic>
        <p:nvPicPr>
          <p:cNvPr id="8" name="Содержимое 7" descr="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31678"/>
            <a:ext cx="3744416" cy="5125170"/>
          </a:xfrm>
        </p:spPr>
      </p:pic>
      <p:pic>
        <p:nvPicPr>
          <p:cNvPr id="10" name="Содержимое 9" descr="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412776"/>
            <a:ext cx="3816424" cy="5142541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24936" cy="86409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9. Результаты участия воспитанников 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официальных соревнованиях</a:t>
            </a:r>
            <a:endParaRPr lang="ru-RU" dirty="0"/>
          </a:p>
        </p:txBody>
      </p:sp>
      <p:pic>
        <p:nvPicPr>
          <p:cNvPr id="6" name="Рисунок 5" descr="C:\Users\ДЮСШ\Desktop\я\Аттестация критерии\ВОРОБЬЕВ\ГРАМОТЫ\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32403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ДЮСШ\Desktop\я\Аттестация критерии\ВОРОБЬЕВ\ГРАМОТЫ\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556792"/>
            <a:ext cx="29523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ДЮСШ\Desktop\я\Аттестация критерии\ВОРОБЬЕВ\ГРАМОТЫ\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556792"/>
            <a:ext cx="291581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7997224" cy="689322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dirty="0" smtClean="0">
                <a:latin typeface="Times New Roman" pitchFamily="16" charset="0"/>
                <a:cs typeface="Times New Roman" pitchFamily="16" charset="0"/>
              </a:rPr>
              <a:t>Характеристика-представление</a:t>
            </a:r>
            <a:endParaRPr lang="ru-RU" sz="3600" dirty="0"/>
          </a:p>
        </p:txBody>
      </p:sp>
      <p:pic>
        <p:nvPicPr>
          <p:cNvPr id="5" name="Содержимое 4" descr="характеристик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412776"/>
            <a:ext cx="3629993" cy="4968552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24936" cy="86409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9. Результаты участия воспитанников 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официальных соревнованиях</a:t>
            </a:r>
            <a:endParaRPr lang="ru-RU" dirty="0"/>
          </a:p>
        </p:txBody>
      </p:sp>
      <p:pic>
        <p:nvPicPr>
          <p:cNvPr id="5" name="Рисунок 4" descr="C:\Users\ДЮСШ\Desktop\я\Аттестация критерии\ВОРОБЬЕВ\ГРАМОТЫ\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5"/>
            <a:ext cx="4294107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ДЮСШ\Desktop\я\Аттестация критерии\ВОРОБЬЕВ\ГРАМОТЫ\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4139952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24936" cy="86409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9. Результаты участия воспитанников 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официальных соревнованиях</a:t>
            </a:r>
            <a:endParaRPr lang="ru-RU" dirty="0"/>
          </a:p>
        </p:txBody>
      </p:sp>
      <p:pic>
        <p:nvPicPr>
          <p:cNvPr id="5" name="Рисунок 4" descr="C:\Users\ДЮСШ\Desktop\я\Аттестация критерии\ВОРОБЬЕВ\ГРАМОТЫ\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3744416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ДЮСШ\Desktop\я\Аттестация критерии\ВОРОБЬЕВ\ГРАМОТЫ\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5"/>
            <a:ext cx="3888432" cy="511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3400"/>
            <a:ext cx="8640960" cy="914400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847850" algn="l"/>
              </a:tabLst>
            </a:pPr>
            <a:r>
              <a:rPr lang="ru-RU" sz="27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10. Система взаимодействия с родителями воспитанников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8352928" cy="5112568"/>
          </a:xfrm>
        </p:spPr>
        <p:txBody>
          <a:bodyPr>
            <a:normAutofit fontScale="775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Tx/>
              <a:buSzPct val="100000"/>
              <a:buFont typeface="Symbol"/>
              <a:buChar char=""/>
              <a:tabLst>
                <a:tab pos="1847850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Родительские собрания (сентябрь, декабрь, февраль, май).</a:t>
            </a: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Tx/>
              <a:buSzPct val="100000"/>
              <a:buFont typeface="Symbol"/>
              <a:buChar char="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Проведение бесед на различные темы: «Здоровый образ жизни»,  «Воспитание нравственности и формирование правильной самооценки  ребенка в семье», «Специфика семейного воспитания: позитивное и  негативное», «Физиологическое взросление и его влияние на  формирование личностных качеств спортсмена» (в течение учебного года).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Tx/>
              <a:buSzPct val="100000"/>
              <a:buFont typeface="Symbol"/>
              <a:buChar char="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Посещение учебно-тренировочных занятий, спортивно-массовых мероприятий (в течение учебного года).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Tx/>
              <a:buSzPct val="100000"/>
              <a:buFont typeface="Symbol"/>
              <a:buChar char="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Контроль за прохождением медицинского осмотра обучающихся, за выполнением санитарно-гигиенического режима в спортивной школе.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Tx/>
              <a:buSzPct val="100000"/>
              <a:buFont typeface="Symbol"/>
              <a:buChar char="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Анализ работы общешкольного родительского комитета за год. Круглый стол.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3400"/>
            <a:ext cx="8640960" cy="914400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847850" algn="l"/>
              </a:tabLst>
            </a:pPr>
            <a:r>
              <a:rPr lang="ru-RU" sz="27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10. Система взаимодействия с родителями воспитанников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Содержимое 5" descr="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3888432" cy="5322292"/>
          </a:xfrm>
        </p:spPr>
      </p:pic>
      <p:pic>
        <p:nvPicPr>
          <p:cNvPr id="1026" name="Picture 2" descr="C:\Users\ДЮСШ\Desktop\я\Аттестация критерии\ВОРОБЬЕВ\сканы справок\№10\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3878558" cy="5308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115212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12. Участие педагога в профессиональных конкурсах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№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052736"/>
            <a:ext cx="4032448" cy="5519414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115212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12. Участие педагога в профессиональных конкурсах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C:\Users\ДЮСШ\Desktop\я\Аттестация критерии\ВОРОБЬЕВ\КОН. ПРОФ\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4032448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ЮСШ\Desktop\я\Аттестация критерии\ВОРОБЬЕВ\КОН. ПРОФ\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4"/>
            <a:ext cx="4032448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86409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13. Экспертная деятельность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4716016" cy="438912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200" dirty="0" smtClean="0">
                <a:latin typeface="Times New Roman"/>
                <a:ea typeface="Calibri"/>
                <a:cs typeface="Times New Roman"/>
              </a:rPr>
              <a:t>	</a:t>
            </a:r>
            <a:r>
              <a:rPr lang="ru-RU" sz="2700" i="1" u="sng" dirty="0" smtClean="0">
                <a:latin typeface="Times New Roman"/>
                <a:ea typeface="Calibri"/>
                <a:cs typeface="Times New Roman"/>
              </a:rPr>
              <a:t>Муниципальный уровень:</a:t>
            </a:r>
            <a:endParaRPr lang="ru-RU" sz="2700" i="1" dirty="0" smtClean="0">
              <a:latin typeface="Calibri"/>
              <a:ea typeface="Calibri"/>
              <a:cs typeface="Times New Roman"/>
            </a:endParaRPr>
          </a:p>
          <a:p>
            <a:pPr marL="342900" indent="-342900" algn="just">
              <a:spcAft>
                <a:spcPts val="1000"/>
              </a:spcAft>
              <a:buNone/>
            </a:pPr>
            <a:r>
              <a:rPr lang="ru-RU" sz="2200" dirty="0" smtClean="0">
                <a:latin typeface="Times New Roman"/>
                <a:ea typeface="Calibri"/>
                <a:cs typeface="Times New Roman"/>
              </a:rPr>
              <a:t>	</a:t>
            </a:r>
            <a:r>
              <a:rPr lang="ru-RU" sz="2700" dirty="0" smtClean="0">
                <a:latin typeface="Times New Roman"/>
                <a:ea typeface="Calibri"/>
                <a:cs typeface="Times New Roman"/>
              </a:rPr>
              <a:t>Является хоккейным арбитром, обслуживает матчи  муниципальных  соревнований по хоккею среди юношей.</a:t>
            </a:r>
          </a:p>
          <a:p>
            <a:pPr marL="342900" indent="-342900" algn="just">
              <a:spcAft>
                <a:spcPts val="1000"/>
              </a:spcAft>
              <a:buNone/>
            </a:pPr>
            <a:endParaRPr lang="ru-RU" sz="2200" dirty="0" smtClean="0">
              <a:latin typeface="Calibri"/>
              <a:ea typeface="Calibri"/>
              <a:cs typeface="Times New Roman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8" name="Содержимое 7" descr="№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052736"/>
            <a:ext cx="4018638" cy="5500512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8043040" cy="663352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171950" algn="l"/>
              </a:tabLst>
            </a:pPr>
            <a: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14. Награды и поощрения</a:t>
            </a:r>
            <a:r>
              <a:rPr lang="ru-RU" sz="1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 smtClean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6" name="Содержимое 5" descr="№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944342"/>
            <a:ext cx="4320480" cy="5913658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8043040" cy="1887488"/>
          </a:xfrm>
        </p:spPr>
        <p:txBody>
          <a:bodyPr anchor="ctr">
            <a:normAutofit fontScale="90000"/>
          </a:bodyPr>
          <a:lstStyle/>
          <a:p>
            <a:pPr algn="ctr">
              <a:spcAft>
                <a:spcPts val="1000"/>
              </a:spcAft>
              <a:tabLst>
                <a:tab pos="4171950" algn="l"/>
              </a:tabLst>
            </a:pPr>
            <a: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14. Награды и поощрения</a:t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4000" i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100" i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Межаттестационный период</a:t>
            </a:r>
            <a:r>
              <a:rPr lang="ru-RU" sz="32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 smtClean="0">
                <a:latin typeface="Calibri"/>
                <a:ea typeface="Calibri"/>
                <a:cs typeface="Times New Roman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 smtClean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1701970"/>
            <a:ext cx="46085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Муниципальный уровень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0850" algn="l"/>
              </a:tabLs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Грамота от Главы    	Ромодановского 	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района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А. А. Гурьянова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(2018 г.).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Рисунок 6" descr="1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8024" y="1556792"/>
            <a:ext cx="4032448" cy="530120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8043040" cy="1887488"/>
          </a:xfrm>
        </p:spPr>
        <p:txBody>
          <a:bodyPr anchor="ctr">
            <a:normAutofit fontScale="90000"/>
          </a:bodyPr>
          <a:lstStyle/>
          <a:p>
            <a:pPr algn="ctr">
              <a:spcAft>
                <a:spcPts val="1000"/>
              </a:spcAft>
              <a:tabLst>
                <a:tab pos="4171950" algn="l"/>
              </a:tabLst>
            </a:pPr>
            <a: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14. Награды и поощрения</a:t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4000" i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100" i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Межаттестационный период</a:t>
            </a:r>
            <a:r>
              <a:rPr lang="ru-RU" sz="32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 smtClean="0">
                <a:latin typeface="Calibri"/>
                <a:ea typeface="Calibri"/>
                <a:cs typeface="Times New Roman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 smtClean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1026" name="Picture 2" descr="C:\Users\ДЮСШ\Desktop\я\Аттестация критерии\ВОРОБЬЕВ\КОН. ПРОФ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3767811" cy="5157192"/>
          </a:xfrm>
          <a:prstGeom prst="rect">
            <a:avLst/>
          </a:prstGeom>
          <a:noFill/>
        </p:spPr>
      </p:pic>
      <p:pic>
        <p:nvPicPr>
          <p:cNvPr id="1027" name="Picture 3" descr="C:\Users\ДЮСШ\Desktop\я\Аттестация критерии\ВОРОБЬЕВ\КОН. ПРОФ\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3767811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0200422_15012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352928" cy="5625809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043040" cy="2880320"/>
          </a:xfrm>
        </p:spPr>
        <p:txBody>
          <a:bodyPr anchor="ctr">
            <a:normAutofit fontScale="90000"/>
          </a:bodyPr>
          <a:lstStyle/>
          <a:p>
            <a:pPr algn="ctr">
              <a:spcAft>
                <a:spcPts val="1000"/>
              </a:spcAft>
              <a:tabLst>
                <a:tab pos="4171950" algn="l"/>
              </a:tabLst>
            </a:pPr>
            <a:r>
              <a:rPr lang="ru-RU" altLang="ru-RU" sz="3100" kern="0" dirty="0" smtClean="0">
                <a:solidFill>
                  <a:schemeClr val="tx1"/>
                </a:solidFill>
                <a:effectLst/>
                <a:latin typeface="Times New Roman" pitchFamily="16" charset="0"/>
                <a:cs typeface="Times New Roman" pitchFamily="16" charset="0"/>
              </a:rPr>
              <a:t>15. Общественно-педагогическая активность педагога: участие в комиссиях, педагогических сообществах, в жюри конкурсов </a:t>
            </a:r>
            <a:r>
              <a:rPr lang="ru-RU" sz="33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3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100" i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100" i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2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 smtClean="0">
                <a:latin typeface="Calibri"/>
                <a:ea typeface="Calibri"/>
                <a:cs typeface="Times New Roman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 smtClean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2050" name="Picture 2" descr="C:\Users\ДЮСШ\Desktop\я\Аттестация критерии\ВОРОБЬЕВ\сканы справок\№15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32831"/>
            <a:ext cx="3744416" cy="5125169"/>
          </a:xfrm>
          <a:prstGeom prst="rect">
            <a:avLst/>
          </a:prstGeom>
          <a:noFill/>
        </p:spPr>
      </p:pic>
      <p:pic>
        <p:nvPicPr>
          <p:cNvPr id="2051" name="Picture 3" descr="C:\Users\ДЮСШ\Desktop\я\Аттестация критерии\ВОРОБЬЕВ\у.к.Воробье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727362"/>
            <a:ext cx="3748411" cy="5130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100" kern="0" dirty="0" smtClean="0">
                <a:solidFill>
                  <a:schemeClr val="tx1"/>
                </a:solidFill>
                <a:effectLst/>
                <a:latin typeface="Times New Roman" pitchFamily="16" charset="0"/>
                <a:cs typeface="Times New Roman" pitchFamily="16" charset="0"/>
              </a:rPr>
              <a:t>15. Общественно-педагогическая активность педагога: участие в комиссиях, педагогических сообществах, в жюри конкурсов 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4075936" cy="4389120"/>
          </a:xfrm>
        </p:spPr>
        <p:txBody>
          <a:bodyPr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Муниципальный уровень:</a:t>
            </a:r>
          </a:p>
          <a:p>
            <a:pPr algn="just">
              <a:buClrTx/>
              <a:buSzPct val="100000"/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подготовка и судейство ежегодного Турнира по хоккею с шайбой «Ледяной Кубок» среди юношей на призы Главы Ромодановского муниципального района.</a:t>
            </a:r>
          </a:p>
          <a:p>
            <a:pPr>
              <a:buClrTx/>
              <a:buSzPct val="100000"/>
              <a:buFont typeface="Wingdings" pitchFamily="2" charset="2"/>
              <a:buChar char="q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5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732830"/>
            <a:ext cx="3744416" cy="512517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удостов.м.с.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619672" y="404664"/>
            <a:ext cx="5688632" cy="576064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ЮСШ\Desktop\я\Аттестация критерии\ВОРОБЬЕВ\сертифика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74383"/>
            <a:ext cx="8708309" cy="6250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79438"/>
            <a:ext cx="8424936" cy="1049362"/>
          </a:xfrm>
        </p:spPr>
        <p:txBody>
          <a:bodyPr>
            <a:noAutofit/>
          </a:bodyPr>
          <a:lstStyle/>
          <a:p>
            <a:pPr marL="514350" indent="-514350"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Результаты участия в инновационной (экспериментальной) деятельности</a:t>
            </a:r>
          </a:p>
          <a:p>
            <a:pPr marL="514350" indent="-514350" algn="ctr"/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0" y="1412776"/>
            <a:ext cx="9937104" cy="4896544"/>
          </a:xfrm>
        </p:spPr>
        <p:txBody>
          <a:bodyPr>
            <a:normAutofit/>
          </a:bodyPr>
          <a:lstStyle/>
          <a:p>
            <a:pPr algn="just">
              <a:buClr>
                <a:srgbClr val="FF0000"/>
              </a:buCl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Республиканский уровень </a:t>
            </a:r>
          </a:p>
          <a:p>
            <a:pPr algn="just">
              <a:buClr>
                <a:srgbClr val="FF0000"/>
              </a:buCl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  <a:p>
            <a:pPr algn="just">
              <a:buClr>
                <a:srgbClr val="FF0000"/>
              </a:buCl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Инновационная деятельность </a:t>
            </a:r>
          </a:p>
          <a:p>
            <a:pPr algn="just">
              <a:buClr>
                <a:srgbClr val="FF0000"/>
              </a:buCl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МБУ ДО «Ромодановская ДЮСШ» </a:t>
            </a:r>
          </a:p>
          <a:p>
            <a:pPr>
              <a:buClr>
                <a:srgbClr val="FF0000"/>
              </a:buCl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«ПЕРСОНИФИЦИРОВАННОЕ </a:t>
            </a:r>
          </a:p>
          <a:p>
            <a:pPr>
              <a:buClr>
                <a:srgbClr val="FF0000"/>
              </a:buCl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ДОПОЛНИТЕЛЬНОЕ ОБРАЗОВАНИЕ»</a:t>
            </a:r>
          </a:p>
          <a:p>
            <a:pPr algn="just">
              <a:buClr>
                <a:srgbClr val="FF0000"/>
              </a:buCl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1) 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>https://sportrom.schoolrm.ru/edu-process/directions/453659/?bitrix_include_areas=</a:t>
            </a:r>
            <a:endParaRPr lang="ru-RU" sz="1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u="sng" dirty="0" err="1" smtClean="0">
                <a:latin typeface="Times New Roman" pitchFamily="18" charset="0"/>
                <a:cs typeface="Times New Roman" pitchFamily="18" charset="0"/>
              </a:rPr>
              <a:t>Y&amp;clear_cache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>=Y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Clr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>https://sportrom.schoolrm.ru/sveden/employees/28517/379481/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40960" cy="93610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Результаты участия в инновационной (экспериментальной) деятельности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сп. №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5" y="1484784"/>
            <a:ext cx="3611147" cy="5040560"/>
          </a:xfrm>
        </p:spPr>
      </p:pic>
      <p:pic>
        <p:nvPicPr>
          <p:cNvPr id="1026" name="Picture 2" descr="C:\Users\ДЮСШ\Desktop\ПФДО\ПРИКАЗ п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3637605" cy="4978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79438"/>
            <a:ext cx="8352928" cy="11213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Степень обеспечения повышения уровня подготовленности воспитанников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сп. №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916113"/>
            <a:ext cx="3312368" cy="453380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4127</TotalTime>
  <Words>623</Words>
  <Application>Microsoft Office PowerPoint</Application>
  <PresentationFormat>Экран (4:3)</PresentationFormat>
  <Paragraphs>117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Аспект</vt:lpstr>
      <vt:lpstr> МИНИСТЕРСТВО ОБРАЗОВАНИЯ РЕСПУБЛИКИ МОРДОВИЯ   ПОРТФОЛИО</vt:lpstr>
      <vt:lpstr>Слайд 2</vt:lpstr>
      <vt:lpstr>Слайд 3</vt:lpstr>
      <vt:lpstr>Слайд 4</vt:lpstr>
      <vt:lpstr>Слайд 5</vt:lpstr>
      <vt:lpstr>Слайд 6</vt:lpstr>
      <vt:lpstr>Слайд 7</vt:lpstr>
      <vt:lpstr>1. Результаты участия в инновационной (экспериментальной) деятельности</vt:lpstr>
      <vt:lpstr>Слайд 9</vt:lpstr>
      <vt:lpstr>Слайд 10</vt:lpstr>
      <vt:lpstr>Слайд 11</vt:lpstr>
      <vt:lpstr>Слайд 12</vt:lpstr>
      <vt:lpstr>   3. Сохранность контингента воспитанников на этапах спортивной подготовки</vt:lpstr>
      <vt:lpstr>4. Результаты анализа текущей документации </vt:lpstr>
      <vt:lpstr>4. Результаты анализа текущей документации</vt:lpstr>
      <vt:lpstr>4. Результаты анализа текущей документации</vt:lpstr>
      <vt:lpstr>4. Результаты анализа текущей документации</vt:lpstr>
      <vt:lpstr>4. Результаты анализа текущей документации</vt:lpstr>
      <vt:lpstr>4. Результаты анализа текущей документации</vt:lpstr>
      <vt:lpstr>6. Выполнение воспитанниками требований для присвоения спортивных званий и разрядов</vt:lpstr>
      <vt:lpstr>6. Выполнение воспитанниками требований для присвоения спортивных званий и разрядов</vt:lpstr>
      <vt:lpstr>7. Проведение мастер-классов, открытых занятий, мероприятий (очно)  </vt:lpstr>
      <vt:lpstr>7. Проведение открытых мастер-классов, мероприятий  </vt:lpstr>
      <vt:lpstr>8. Выступления  на заседаниях методических советов, конференциях, педагогических чтениях, семинарах, секциях </vt:lpstr>
      <vt:lpstr>8. Выступления  на заседаниях методических советов, конференциях, педагогических чтениях, семинарах, секциях </vt:lpstr>
      <vt:lpstr>8. Выступления  на заседаниях методических советов, конференциях, педагогических чтениях, семинарах, секциях </vt:lpstr>
      <vt:lpstr>9. Результаты участия воспитанников  в официальных соревнованиях </vt:lpstr>
      <vt:lpstr>9. Результаты участия воспитанников  в официальных соревнованиях</vt:lpstr>
      <vt:lpstr>9. Результаты участия воспитанников  в официальных соревнованиях</vt:lpstr>
      <vt:lpstr>9. Результаты участия воспитанников  в официальных соревнованиях</vt:lpstr>
      <vt:lpstr>9. Результаты участия воспитанников  в официальных соревнованиях</vt:lpstr>
      <vt:lpstr>10. Система взаимодействия с родителями воспитанников </vt:lpstr>
      <vt:lpstr>10. Система взаимодействия с родителями воспитанников </vt:lpstr>
      <vt:lpstr>12. Участие педагога в профессиональных конкурсах </vt:lpstr>
      <vt:lpstr>12. Участие педагога в профессиональных конкурсах </vt:lpstr>
      <vt:lpstr>13. Экспертная деятельность </vt:lpstr>
      <vt:lpstr>14. Награды и поощрения </vt:lpstr>
      <vt:lpstr>14. Награды и поощрения  Межаттестационный период   </vt:lpstr>
      <vt:lpstr>14. Награды и поощрения  Межаттестационный период   </vt:lpstr>
      <vt:lpstr>15. Общественно-педагогическая активность педагога: участие в комиссиях, педагогических сообществах, в жюри конкурсов      </vt:lpstr>
      <vt:lpstr>15. Общественно-педагогическая активность педагога: участие в комиссиях, педагогических сообществах, в жюри конкурсов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ДЮСШ</dc:creator>
  <cp:lastModifiedBy>ДЮСШ</cp:lastModifiedBy>
  <cp:revision>94</cp:revision>
  <dcterms:created xsi:type="dcterms:W3CDTF">2020-04-14T08:45:41Z</dcterms:created>
  <dcterms:modified xsi:type="dcterms:W3CDTF">2020-08-10T12:12:26Z</dcterms:modified>
</cp:coreProperties>
</file>