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  <p:sldMasterId id="2147483989" r:id="rId2"/>
    <p:sldMasterId id="2147484006" r:id="rId3"/>
  </p:sldMasterIdLst>
  <p:sldIdLst>
    <p:sldId id="302" r:id="rId4"/>
    <p:sldId id="303" r:id="rId5"/>
    <p:sldId id="360" r:id="rId6"/>
    <p:sldId id="305" r:id="rId7"/>
    <p:sldId id="355" r:id="rId8"/>
    <p:sldId id="307" r:id="rId9"/>
    <p:sldId id="306" r:id="rId10"/>
    <p:sldId id="309" r:id="rId11"/>
    <p:sldId id="310" r:id="rId12"/>
    <p:sldId id="312" r:id="rId13"/>
    <p:sldId id="356" r:id="rId14"/>
    <p:sldId id="354" r:id="rId15"/>
    <p:sldId id="314" r:id="rId16"/>
    <p:sldId id="315" r:id="rId17"/>
    <p:sldId id="316" r:id="rId18"/>
    <p:sldId id="317" r:id="rId19"/>
    <p:sldId id="361" r:id="rId20"/>
    <p:sldId id="362" r:id="rId21"/>
    <p:sldId id="319" r:id="rId22"/>
    <p:sldId id="320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63" r:id="rId34"/>
    <p:sldId id="335" r:id="rId35"/>
    <p:sldId id="336" r:id="rId36"/>
    <p:sldId id="337" r:id="rId37"/>
    <p:sldId id="338" r:id="rId38"/>
    <p:sldId id="339" r:id="rId39"/>
    <p:sldId id="357" r:id="rId40"/>
    <p:sldId id="340" r:id="rId41"/>
    <p:sldId id="341" r:id="rId42"/>
    <p:sldId id="359" r:id="rId43"/>
    <p:sldId id="342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7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506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23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824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462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3229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909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825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687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62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636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630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23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82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93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91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03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79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55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7081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12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598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356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20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203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36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50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30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46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62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873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48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82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622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953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170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97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4978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375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42658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5013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132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97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737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52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741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0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CCBA4-D591-437D-AF7A-111EF0CBDCEC}" type="datetimeFigureOut">
              <a:rPr lang="ru-RU" smtClean="0"/>
              <a:pPr/>
              <a:t>27.12.2023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B545E27-1E57-49BB-A2B1-6C08F07431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51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8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  <p:sldLayoutId id="21474840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CCBA4-D591-437D-AF7A-111EF0CBDC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B545E27-1E57-49BB-A2B1-6C08F074314A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9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  <p:sldLayoutId id="21474840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1045;&#1083;&#1080;&#1089;&#1077;&#1081;&#1082;&#1080;&#1085;&#1072;%20&#1085;&#1086;&#1074;&#1099;&#1081;%20&#1087;&#1077;&#1076;.%20&#1086;&#1087;&#1099;&#1090;%202023.pdf" TargetMode="External"/><Relationship Id="rId2" Type="http://schemas.openxmlformats.org/officeDocument/2006/relationships/hyperlink" Target="https://upload2.schoolrm.ru/iblock/124/1249c96d04065d7056543e7825e83fe0/Eliseykina-novyy-ped.-opyt-2023.pdf" TargetMode="Externa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0920" y="194732"/>
            <a:ext cx="7504826" cy="3353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62279" y="673557"/>
            <a:ext cx="20821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Clr>
                <a:srgbClr val="F7C1A3"/>
              </a:buClr>
              <a:buSzPct val="95000"/>
            </a:pPr>
            <a:r>
              <a:rPr lang="ru-RU" sz="2200" b="1" u="sng" dirty="0">
                <a:solidFill>
                  <a:srgbClr val="54A02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8387" y="1247960"/>
            <a:ext cx="6096000" cy="469667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Елисейкина</a:t>
            </a: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 Владимировна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МАДОУ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№82 комбинированного вида»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о. Саранск  </a:t>
            </a:r>
            <a:b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12.02.1983 г.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 высшее, окончила Мордовский государственный педагогический институт им. М.Е. 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itchFamily="18" charset="0"/>
              </a:rPr>
              <a:t>Евсевьева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, квалификация –  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itchFamily="18" charset="0"/>
              </a:rPr>
              <a:t>учитель-олигофренопедагог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</a:rPr>
              <a:t>, педагог –психолог, по специальности «Олигофренопедагогика»  с дополнительной специальностью «Педагогика и психология» .2005 год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/>
              </a:rPr>
              <a:t>Стаж педагогической работы: 12 лет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/>
              </a:rPr>
              <a:t>Общий трудовой стаж: 17 лет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высшая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26.03.2019 г.</a:t>
            </a:r>
          </a:p>
          <a:p>
            <a:r>
              <a:rPr lang="ru-RU" altLang="ru-RU" dirty="0">
                <a:solidFill>
                  <a:srgbClr val="073E87">
                    <a:lumMod val="50000"/>
                  </a:srgbClr>
                </a:solidFill>
                <a:latin typeface="Book Antiqua" pitchFamily="18" charset="0"/>
              </a:rPr>
              <a:t/>
            </a:r>
            <a:br>
              <a:rPr lang="ru-RU" altLang="ru-RU" dirty="0">
                <a:solidFill>
                  <a:srgbClr val="073E87">
                    <a:lumMod val="50000"/>
                  </a:srgbClr>
                </a:solidFill>
                <a:latin typeface="Book Antiqua" pitchFamily="18" charset="0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0357" y="800444"/>
            <a:ext cx="4312509" cy="5480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922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\Pictures\2023-12-24 наст\наст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205" y="160638"/>
            <a:ext cx="4349112" cy="5986247"/>
          </a:xfrm>
          <a:prstGeom prst="rect">
            <a:avLst/>
          </a:prstGeom>
          <a:noFill/>
        </p:spPr>
      </p:pic>
      <p:pic>
        <p:nvPicPr>
          <p:cNvPr id="2051" name="Picture 3" descr="D:\User\Pictures\2023-12-24 настав\настав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8817" y="148281"/>
            <a:ext cx="4314567" cy="5938698"/>
          </a:xfrm>
          <a:prstGeom prst="rect">
            <a:avLst/>
          </a:prstGeom>
          <a:noFill/>
        </p:spPr>
      </p:pic>
      <p:pic>
        <p:nvPicPr>
          <p:cNvPr id="5" name="Picture 2" descr="C:\Users\user\Desktop\На сайт Горина\IMG-14fda831d72c13e4d77c1f87b4ff99d3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389" y="3557950"/>
            <a:ext cx="3665839" cy="307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0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6692" y="-172993"/>
            <a:ext cx="5820488" cy="111524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859670"/>
              </p:ext>
            </p:extLst>
          </p:nvPr>
        </p:nvGraphicFramePr>
        <p:xfrm>
          <a:off x="665506" y="593125"/>
          <a:ext cx="10999271" cy="5583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9271"/>
              </a:tblGrid>
              <a:tr h="978253">
                <a:tc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9900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2000" b="1" u="sng" dirty="0">
                        <a:solidFill>
                          <a:srgbClr val="99003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6061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Электронный сборник  «Формирование гражданской идентичности детей дошкольного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возраста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»( материалы мастер- классов по формированию гражданской идентичности детей дошкольного возраста, г.Саранск, 24 октября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2023/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редкол.:О.И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Чиранова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С.В. Маслова;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МГПУ.-Саранск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РИЦ МГПУ, 2023.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597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u="sng" dirty="0" smtClean="0">
                        <a:solidFill>
                          <a:srgbClr val="99003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u="sng" dirty="0" smtClean="0">
                        <a:solidFill>
                          <a:srgbClr val="99003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dirty="0" smtClean="0">
                          <a:solidFill>
                            <a:srgbClr val="9900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Интернет</a:t>
                      </a:r>
                    </a:p>
                    <a:p>
                      <a:endParaRPr lang="ru-RU" sz="2000" b="1" u="sng" dirty="0">
                        <a:solidFill>
                          <a:srgbClr val="99003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983678">
                <a:tc>
                  <a:txBody>
                    <a:bodyPr/>
                    <a:lstStyle/>
                    <a:p>
                      <a:r>
                        <a:rPr lang="ru-RU" sz="2000" b="0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Распространение педагогического опыта  на образовательном портале </a:t>
                      </a:r>
                      <a:r>
                        <a:rPr lang="en-US" sz="2000" b="0" u="none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maam</a:t>
                      </a:r>
                      <a:r>
                        <a:rPr lang="ru-RU" sz="2000" b="0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000" b="0" u="none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r>
                        <a:rPr lang="ru-RU" sz="2000" b="0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000" b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555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5" t="11083" r="31491" b="8633"/>
          <a:stretch/>
        </p:blipFill>
        <p:spPr bwMode="auto">
          <a:xfrm>
            <a:off x="791734" y="613317"/>
            <a:ext cx="3813719" cy="524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8" t="6478" r="31812" b="16717"/>
          <a:stretch/>
        </p:blipFill>
        <p:spPr bwMode="auto">
          <a:xfrm>
            <a:off x="5586761" y="535258"/>
            <a:ext cx="4003288" cy="520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5586761" y="2352907"/>
            <a:ext cx="25647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69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7655" y="183388"/>
            <a:ext cx="2310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  <a:endParaRPr lang="ru-RU" sz="20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:\963724-016-015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34" y="803190"/>
            <a:ext cx="3865224" cy="5461686"/>
          </a:xfrm>
          <a:prstGeom prst="rect">
            <a:avLst/>
          </a:prstGeom>
          <a:noFill/>
        </p:spPr>
      </p:pic>
      <p:pic>
        <p:nvPicPr>
          <p:cNvPr id="3074" name="Picture 2" descr="G:\елисейкина\то что надо\1085985-016-015-s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8104" y="827903"/>
            <a:ext cx="3795266" cy="5362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691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725" y="247842"/>
            <a:ext cx="9800014" cy="49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635519"/>
              </p:ext>
            </p:extLst>
          </p:nvPr>
        </p:nvGraphicFramePr>
        <p:xfrm>
          <a:off x="0" y="1"/>
          <a:ext cx="12191999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/>
              </a:tblGrid>
              <a:tr h="411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r>
                        <a:rPr lang="ru-RU" sz="2000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2000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8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2021г  Диплом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степени, </a:t>
                      </a:r>
                      <a:r>
                        <a:rPr lang="ru-RU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Южалина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Анастасия, конкурс рисунков «Веселая тыковка»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63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</a:t>
                      </a:r>
                      <a:r>
                        <a:rPr lang="ru-RU" sz="18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1800" b="1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007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28.12.2020г.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Диплом за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</a:t>
                      </a:r>
                      <a:r>
                        <a:rPr lang="ru-RU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Харченков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Артем, в конкурсе  поделок «Где поселим мы питомца?»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12.01.2023г. Серебряный знак отличия всероссийского физкультурно-спортивного комплекса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«Готов к труду и обороне» (ГТО)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степени, Архипов Станислав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9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 уровень</a:t>
                      </a:r>
                      <a:endParaRPr lang="en-US" sz="1800" b="1" u="sng" baseline="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830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 воспитанники старшего дошкольного возраста, в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детско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–юношеском конкурсе утренников, театрализованных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спортивных представлений «День Победы , 76лет»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2022г.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Диплом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место,  воспитанники старшего дошкольного возраста, в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детско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–юношеском конкурсе утренников, театрализованных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спортивных представлений «День Победы , 77лет»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28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Интернет</a:t>
                      </a:r>
                    </a:p>
                  </a:txBody>
                  <a:tcPr/>
                </a:tc>
              </a:tr>
              <a:tr h="12351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06.2020г. Диплом за </a:t>
                      </a:r>
                      <a:r>
                        <a:rPr lang="en-US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I</a:t>
                      </a: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 место, </a:t>
                      </a:r>
                      <a:r>
                        <a:rPr lang="ru-RU" sz="1800" u="none" dirty="0" err="1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Южалина</a:t>
                      </a: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 Анастасия, в конкурсе детских рисунков «Летнее вдохновение» </a:t>
                      </a:r>
                      <a:endParaRPr lang="ru-RU" sz="1200" u="none" dirty="0" smtClean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01.07.2023г. Диплом  </a:t>
                      </a:r>
                      <a:r>
                        <a:rPr lang="en-US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I</a:t>
                      </a:r>
                      <a:r>
                        <a:rPr lang="ru-RU" sz="1800" u="non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 степени, Старостина Ева, в конкурсе международной викторине для дошкольников «Птицы России»</a:t>
                      </a:r>
                      <a:endParaRPr lang="ru-RU" sz="1800" u="none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87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рямоугольник 110"/>
          <p:cNvSpPr/>
          <p:nvPr/>
        </p:nvSpPr>
        <p:spPr>
          <a:xfrm>
            <a:off x="318254" y="111604"/>
            <a:ext cx="6188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40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40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User\Pictures\2023-12-24 тыква\тыква 001.jpg"/>
          <p:cNvPicPr>
            <a:picLocks noChangeAspect="1" noChangeArrowheads="1"/>
          </p:cNvPicPr>
          <p:nvPr/>
        </p:nvPicPr>
        <p:blipFill>
          <a:blip r:embed="rId2" cstate="print"/>
          <a:srcRect t="1203" r="6905" b="2261"/>
          <a:stretch>
            <a:fillRect/>
          </a:stretch>
        </p:blipFill>
        <p:spPr bwMode="auto">
          <a:xfrm>
            <a:off x="726990" y="1037968"/>
            <a:ext cx="3672016" cy="524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003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рямоугольник 110"/>
          <p:cNvSpPr/>
          <p:nvPr/>
        </p:nvSpPr>
        <p:spPr>
          <a:xfrm>
            <a:off x="318254" y="111604"/>
            <a:ext cx="62596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rgbClr val="C42F1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4000" b="1" u="sng" dirty="0">
              <a:solidFill>
                <a:srgbClr val="C42F1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F:\то что надо\исправить\Харченков н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97" y="988539"/>
            <a:ext cx="3787893" cy="535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58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рямоугольник 110"/>
          <p:cNvSpPr/>
          <p:nvPr/>
        </p:nvSpPr>
        <p:spPr>
          <a:xfrm>
            <a:off x="318254" y="111604"/>
            <a:ext cx="62596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rgbClr val="C42F1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4000" b="1" u="sng" dirty="0">
              <a:solidFill>
                <a:srgbClr val="C42F1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User\Pictures\2023-12-24 гто\гто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1904" y="658439"/>
            <a:ext cx="4166581" cy="5735007"/>
          </a:xfrm>
          <a:prstGeom prst="rect">
            <a:avLst/>
          </a:prstGeom>
          <a:noFill/>
        </p:spPr>
      </p:pic>
      <p:pic>
        <p:nvPicPr>
          <p:cNvPr id="1026" name="Picture 2" descr="F:\OwTI8N0je-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0" y="1432150"/>
            <a:ext cx="5693229" cy="391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58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9101" y="900078"/>
            <a:ext cx="4139543" cy="569415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9547" y="10119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000" b="1" u="sng" dirty="0" smtClean="0">
                <a:solidFill>
                  <a:srgbClr val="C42F1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4000" b="1" u="sng" dirty="0">
                <a:solidFill>
                  <a:srgbClr val="C42F1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</p:txBody>
      </p:sp>
      <p:pic>
        <p:nvPicPr>
          <p:cNvPr id="4098" name="Picture 2" descr="G:\сканы\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8893" y="988541"/>
            <a:ext cx="4024909" cy="5535827"/>
          </a:xfrm>
          <a:prstGeom prst="rect">
            <a:avLst/>
          </a:prstGeom>
          <a:noFill/>
        </p:spPr>
      </p:pic>
      <p:cxnSp>
        <p:nvCxnSpPr>
          <p:cNvPr id="13" name="Прямая со стрелкой 12"/>
          <p:cNvCxnSpPr/>
          <p:nvPr/>
        </p:nvCxnSpPr>
        <p:spPr>
          <a:xfrm>
            <a:off x="6339016" y="3941805"/>
            <a:ext cx="23477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5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5518" y="0"/>
            <a:ext cx="6587824" cy="968797"/>
          </a:xfrm>
          <a:prstGeom prst="rect">
            <a:avLst/>
          </a:prstGeom>
        </p:spPr>
      </p:pic>
      <p:pic>
        <p:nvPicPr>
          <p:cNvPr id="2050" name="Picture 2" descr="F:\23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8" y="772886"/>
            <a:ext cx="415517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430" y="910557"/>
            <a:ext cx="3954987" cy="543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14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7275" y="822960"/>
            <a:ext cx="4128857" cy="5852925"/>
          </a:xfrm>
          <a:prstGeom prst="rect">
            <a:avLst/>
          </a:prstGeom>
        </p:spPr>
      </p:pic>
      <p:pic>
        <p:nvPicPr>
          <p:cNvPr id="5122" name="Picture 2" descr="G:\сканы\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7812" y="840259"/>
            <a:ext cx="4105766" cy="5647038"/>
          </a:xfrm>
          <a:prstGeom prst="rect">
            <a:avLst/>
          </a:prstGeom>
          <a:noFill/>
        </p:spPr>
      </p:pic>
      <p:cxnSp>
        <p:nvCxnSpPr>
          <p:cNvPr id="5" name="Прямая со стрелкой 4"/>
          <p:cNvCxnSpPr/>
          <p:nvPr/>
        </p:nvCxnSpPr>
        <p:spPr>
          <a:xfrm>
            <a:off x="6635578" y="3286897"/>
            <a:ext cx="284205" cy="123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36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89735" y="1664648"/>
            <a:ext cx="8979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b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4921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\Pictures\img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6689" y="432487"/>
            <a:ext cx="3925591" cy="5696465"/>
          </a:xfrm>
          <a:prstGeom prst="rect">
            <a:avLst/>
          </a:prstGeom>
          <a:noFill/>
        </p:spPr>
      </p:pic>
      <p:pic>
        <p:nvPicPr>
          <p:cNvPr id="2" name="Picture 2" descr="F:\Рисунок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96" y="254055"/>
            <a:ext cx="4187952" cy="60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20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5132" y="1685581"/>
            <a:ext cx="89053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44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45210"/>
              </p:ext>
            </p:extLst>
          </p:nvPr>
        </p:nvGraphicFramePr>
        <p:xfrm>
          <a:off x="0" y="0"/>
          <a:ext cx="12192000" cy="8709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755"/>
                <a:gridCol w="2969527"/>
                <a:gridCol w="3507483"/>
                <a:gridCol w="3905235"/>
              </a:tblGrid>
              <a:tr h="471971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</a:tr>
              <a:tr h="578353">
                <a:tc gridSpan="4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5528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15.02.2022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МАДОУ «Детский сад №82»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Современные методы и формы работы по развитию речи у детей дошкольного возраста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Педсовете №3 «Развитие речи дошкольников: проблемы, пути решения»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1301">
                <a:tc gridSpan="4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  <a:endParaRPr lang="ru-RU" sz="20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5877"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02.10.2023</a:t>
                      </a:r>
                    </a:p>
                    <a:p>
                      <a:endParaRPr kumimoji="0"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27.10.2023</a:t>
                      </a:r>
                    </a:p>
                    <a:p>
                      <a:endParaRPr kumimoji="0"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6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17.11.2023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ГБУ ДПО РМ «Центр непрерывного повышения профессионального мастерства педагогических работников «Педагог 13.ру»</a:t>
                      </a: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ГБУ ДПО РМ «Центр непрерывного повышения профессионального мастерства педагогических работников «Педагог 13.ру»</a:t>
                      </a: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ГБУ ДПО РМ «Центр непрерывного повышения профессионального мастерства педагогических работников «Педагог 13.ру»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«Современная сюжетно – ролевая игра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как средство формирования социального опыта и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гендерных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представлений у детей дошкольного возраста»</a:t>
                      </a:r>
                    </a:p>
                    <a:p>
                      <a:endParaRPr lang="ru-RU" sz="16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Проект «Куклы моей бабушки»</a:t>
                      </a:r>
                    </a:p>
                    <a:p>
                      <a:endParaRPr lang="ru-RU" sz="16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«Поликультурное воспитание дошкольников через изучение национальной игрушки»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семинар-практикум «Формирование семейных ценностей у дошкольников: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новые контексты, актуальные подходы, эффективные практики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Конференция «ФОП ДО: реализация в современных условиях обновления образования»</a:t>
                      </a: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Круглый стол «ФОП ДО: реализация в современных условиях обновления образования»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1301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уровень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96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11.02.2019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ФГБОУ ВО «Мордовский государственный педагогический университет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имени М.Е. </a:t>
                      </a:r>
                      <a:r>
                        <a:rPr kumimoji="0"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Евсевьева</a:t>
                      </a: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Психолого-педагогическое сопровождение лиц с ограниченными возможностями здоровья в условиях инклюзивного образования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Всероссийский научно-практический семинар «Психолого-педагогическое сопровождение лиц с ограниченными возможностями здоровья в условиях инклюзивного образования»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kumimoji="0" lang="ru-RU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695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256" y="-107778"/>
            <a:ext cx="6681795" cy="749873"/>
          </a:xfrm>
          <a:prstGeom prst="rect">
            <a:avLst/>
          </a:prstGeom>
        </p:spPr>
      </p:pic>
      <p:pic>
        <p:nvPicPr>
          <p:cNvPr id="5122" name="Picture 2" descr="D:\User\Pictures\2023-12-24 пед\пед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915" y="514993"/>
            <a:ext cx="4249208" cy="5848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22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781" y="0"/>
            <a:ext cx="4621169" cy="749873"/>
          </a:xfrm>
          <a:prstGeom prst="rect">
            <a:avLst/>
          </a:prstGeom>
        </p:spPr>
      </p:pic>
      <p:pic>
        <p:nvPicPr>
          <p:cNvPr id="4098" name="Picture 2" descr="G:\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216" y="729049"/>
            <a:ext cx="3761530" cy="5177481"/>
          </a:xfrm>
          <a:prstGeom prst="rect">
            <a:avLst/>
          </a:prstGeom>
          <a:noFill/>
        </p:spPr>
      </p:pic>
      <p:pic>
        <p:nvPicPr>
          <p:cNvPr id="4099" name="Picture 3" descr="G:\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2435" y="822326"/>
            <a:ext cx="3742959" cy="5151920"/>
          </a:xfrm>
          <a:prstGeom prst="rect">
            <a:avLst/>
          </a:prstGeom>
          <a:noFill/>
        </p:spPr>
      </p:pic>
      <p:pic>
        <p:nvPicPr>
          <p:cNvPr id="4100" name="Picture 4" descr="G:\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4917" y="729049"/>
            <a:ext cx="3959031" cy="5449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84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187" y="0"/>
            <a:ext cx="4298053" cy="749873"/>
          </a:xfrm>
          <a:prstGeom prst="rect">
            <a:avLst/>
          </a:prstGeom>
        </p:spPr>
      </p:pic>
      <p:pic>
        <p:nvPicPr>
          <p:cNvPr id="6147" name="Picture 3" descr="G:\сканы 2017-2020\МГПУ24.jpg"/>
          <p:cNvPicPr>
            <a:picLocks noChangeAspect="1" noChangeArrowheads="1"/>
          </p:cNvPicPr>
          <p:nvPr/>
        </p:nvPicPr>
        <p:blipFill>
          <a:blip r:embed="rId3" cstate="print"/>
          <a:srcRect l="4579" t="-136" r="9070" b="3020"/>
          <a:stretch>
            <a:fillRect/>
          </a:stretch>
        </p:blipFill>
        <p:spPr bwMode="auto">
          <a:xfrm>
            <a:off x="4176584" y="842012"/>
            <a:ext cx="3657600" cy="5188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26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3440" y="998460"/>
            <a:ext cx="8431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Проведение  открытых занятий, мастер – классов, мероприятий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98734"/>
              </p:ext>
            </p:extLst>
          </p:nvPr>
        </p:nvGraphicFramePr>
        <p:xfrm>
          <a:off x="0" y="-976184"/>
          <a:ext cx="12192000" cy="7512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6659"/>
                <a:gridCol w="3662364"/>
                <a:gridCol w="3034531"/>
                <a:gridCol w="3348446"/>
              </a:tblGrid>
              <a:tr h="1244627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</a:tr>
              <a:tr h="986821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202863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04.03.2022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МАДОУ «Детский сад №82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«Кукла  - </a:t>
                      </a:r>
                      <a:r>
                        <a:rPr kumimoji="0" lang="ru-RU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пеленашка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Мастер-класс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форме открытого просмотра для родителей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3099">
                <a:tc gridSpan="4"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уровень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55499">
                <a:tc>
                  <a:txBody>
                    <a:bodyPr/>
                    <a:lstStyle/>
                    <a:p>
                      <a:r>
                        <a:rPr lang="ru-RU" sz="1800" b="0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12.12.2023г.</a:t>
                      </a:r>
                    </a:p>
                    <a:p>
                      <a:endParaRPr lang="ru-RU" sz="2000" b="1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000" b="1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000" b="1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000" b="1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000" b="1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000" b="1" u="sng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ГБУ ДПО РМ «Центр непрерывного повышения профессионального мастерства педагогических работников «Педагог 13.ру»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Мини-музей «Народная кукла» - эффективная практика приобщения детей дошкольного возраста к семейным традициям и культуре родного края»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Межрегиональный семинар «ФОП ДО: эффективные практики внедрения в образовательное пространство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92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261156"/>
            <a:ext cx="9959546" cy="2286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  </a:t>
            </a:r>
          </a:p>
          <a:p>
            <a:pPr lvl="0" algn="ctr"/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размещено на сайте МАДОУ «Детский сад </a:t>
            </a:r>
          </a:p>
          <a:p>
            <a:pPr lvl="0" algn="ctr"/>
            <a:r>
              <a:rPr lang="ru-RU" sz="2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№82 комбинированного вида»</a:t>
            </a:r>
          </a:p>
          <a:p>
            <a:pPr marL="858520" lvl="0" indent="-858520" algn="ctr">
              <a:lnSpc>
                <a:spcPct val="98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   «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у детей старшего дошкольного возраста познавательного интереса к  истории и культуре своего народа, через знакомство с традиционной народной тряпичной куклой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17098" y="3190010"/>
            <a:ext cx="8596668" cy="3880773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hlinkClick r:id="rId2"/>
              </a:rPr>
              <a:t>https://upload2.schoolrm.ru/iblock/124/1249c96d04065d7056543e7825e83fe0/Eliseykina-novyy-ped.-opyt-2023.pdf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hlinkClick r:id="rId3" action="ppaction://hlinkfile"/>
          </p:cNvPr>
          <p:cNvSpPr txBox="1"/>
          <p:nvPr/>
        </p:nvSpPr>
        <p:spPr>
          <a:xfrm>
            <a:off x="2001795" y="4436076"/>
            <a:ext cx="37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41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81795" cy="749873"/>
          </a:xfrm>
          <a:prstGeom prst="rect">
            <a:avLst/>
          </a:prstGeom>
        </p:spPr>
      </p:pic>
      <p:pic>
        <p:nvPicPr>
          <p:cNvPr id="6146" name="Picture 2" descr="D:\User\Pictures\2023-12-24 кукла\кукл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2352" y="898052"/>
            <a:ext cx="4033751" cy="5552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106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8282"/>
            <a:ext cx="5301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9" t="10927" r="31926" b="9101"/>
          <a:stretch/>
        </p:blipFill>
        <p:spPr bwMode="auto">
          <a:xfrm>
            <a:off x="633873" y="780360"/>
            <a:ext cx="3847492" cy="558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06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1123721"/>
            <a:ext cx="8328752" cy="2291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Общественно педагогическая активность</a:t>
            </a:r>
            <a:r>
              <a:rPr lang="en-US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участие в комиссиях, педагогических сообществах, в жюри, </a:t>
            </a:r>
            <a:r>
              <a:rPr lang="en-US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36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конкурсах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3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964588-148-149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231" y="630194"/>
            <a:ext cx="3777505" cy="5343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108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594" y="605480"/>
            <a:ext cx="4613498" cy="5535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02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63267" y="1495795"/>
            <a:ext cx="7880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Позитивные результаты работы с воспитанниками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93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User\Pictures\2023-12-24 1\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135" y="317286"/>
            <a:ext cx="4330005" cy="5959948"/>
          </a:xfrm>
          <a:prstGeom prst="rect">
            <a:avLst/>
          </a:prstGeom>
          <a:noFill/>
        </p:spPr>
      </p:pic>
      <p:pic>
        <p:nvPicPr>
          <p:cNvPr id="7171" name="Picture 3" descr="D:\User\Pictures\2023-12-24 2\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184" y="416140"/>
            <a:ext cx="4294094" cy="591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536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User\Pictures\2023-12-24 3\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855" y="284207"/>
            <a:ext cx="4434834" cy="6104238"/>
          </a:xfrm>
          <a:prstGeom prst="rect">
            <a:avLst/>
          </a:prstGeom>
          <a:noFill/>
        </p:spPr>
      </p:pic>
      <p:pic>
        <p:nvPicPr>
          <p:cNvPr id="8195" name="Picture 3" descr="D:\User\Pictures\2023-12-24 4\4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8286" y="345988"/>
            <a:ext cx="4332197" cy="59312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40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876" y="1344058"/>
            <a:ext cx="8791461" cy="22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9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23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749" y="121528"/>
            <a:ext cx="4633528" cy="637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50" y="120807"/>
            <a:ext cx="4634052" cy="63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8373" y="420129"/>
            <a:ext cx="7272248" cy="139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8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46919" t="22216" r="24379" b="10108"/>
          <a:stretch>
            <a:fillRect/>
          </a:stretch>
        </p:blipFill>
        <p:spPr bwMode="auto">
          <a:xfrm>
            <a:off x="395415" y="605482"/>
            <a:ext cx="4436077" cy="588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F:\2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35" y="497661"/>
            <a:ext cx="4356039" cy="599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497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223" y="130387"/>
            <a:ext cx="757226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Работа с детьми из социально-неблагополучных семей</a:t>
            </a:r>
            <a:b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4400" b="1" dirty="0">
                <a:solidFill>
                  <a:srgbClr val="7A229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altLang="ru-RU" sz="4400" b="1" dirty="0">
                <a:solidFill>
                  <a:srgbClr val="7A229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2" descr="F:\2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184" y="1655743"/>
            <a:ext cx="3782382" cy="520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24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996" y="824809"/>
            <a:ext cx="87620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Участие педагога в профессиональных конкурсах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6715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382914"/>
              </p:ext>
            </p:extLst>
          </p:nvPr>
        </p:nvGraphicFramePr>
        <p:xfrm>
          <a:off x="407625" y="662295"/>
          <a:ext cx="11182120" cy="5125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2120"/>
              </a:tblGrid>
              <a:tr h="773007">
                <a:tc>
                  <a:txBody>
                    <a:bodyPr/>
                    <a:lstStyle/>
                    <a:p>
                      <a:r>
                        <a:rPr lang="ru-RU" sz="2400" b="1" u="sng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r>
                        <a:rPr lang="ru-RU" sz="2400" b="1" u="sng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уровень</a:t>
                      </a:r>
                      <a:endParaRPr lang="ru-RU" sz="2400" b="1" u="sng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52652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25.06.2022г. Диплом III место в конкурсе для учреждений «Краеведческая работа 2021» </a:t>
                      </a:r>
                    </a:p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2022г. Диплом I место в конкурсе педагогических работников «Всё может педагог -2022»</a:t>
                      </a:r>
                    </a:p>
                    <a:p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2023г. Призёр, конкурс учебно-методических разработок среди студентов </a:t>
                      </a:r>
                      <a:r>
                        <a:rPr lang="ru-RU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спо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во, педагогов дошкольных образовательных организаций и учителей начальной школы «Педагогическое мастерство и творчество»</a:t>
                      </a:r>
                    </a:p>
                    <a:p>
                      <a:endParaRPr lang="ru-RU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556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296" y="-1"/>
            <a:ext cx="5040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6657" y="820469"/>
            <a:ext cx="4127350" cy="5779509"/>
          </a:xfrm>
          <a:prstGeom prst="rect">
            <a:avLst/>
          </a:prstGeom>
        </p:spPr>
      </p:pic>
      <p:pic>
        <p:nvPicPr>
          <p:cNvPr id="7170" name="Picture 2" descr="G:\сканы\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898" y="840257"/>
            <a:ext cx="4042877" cy="5560541"/>
          </a:xfrm>
          <a:prstGeom prst="rect">
            <a:avLst/>
          </a:prstGeom>
          <a:noFill/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6017741" y="3226701"/>
            <a:ext cx="407773" cy="107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Pictures\2023-01-24\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"/>
          <a:stretch/>
        </p:blipFill>
        <p:spPr bwMode="auto">
          <a:xfrm>
            <a:off x="350950" y="233455"/>
            <a:ext cx="4282833" cy="621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7153090" y="2899133"/>
            <a:ext cx="41365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G:\сканы\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8825" y="185352"/>
            <a:ext cx="4639067" cy="6380535"/>
          </a:xfrm>
          <a:prstGeom prst="rect">
            <a:avLst/>
          </a:prstGeom>
          <a:noFill/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6227806" y="3039762"/>
            <a:ext cx="321275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73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сканы 2017-2020\мой_2023-09-18_00-04-09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3049" y="919636"/>
            <a:ext cx="6013622" cy="4226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51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3830" y="1182428"/>
            <a:ext cx="59779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400" b="1" dirty="0">
                <a:solidFill>
                  <a:srgbClr val="9900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Награды и поощрения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71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моеntitled.FR12 - 001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5" y="402771"/>
            <a:ext cx="4354286" cy="615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Untitled.FR12 - 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3635" y="543698"/>
            <a:ext cx="4282918" cy="6055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6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то что надо\елисейк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20" y="607606"/>
            <a:ext cx="3344722" cy="473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то что надо\изображение_viber_2023-10-06_11-27-08-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916" y="640340"/>
            <a:ext cx="3202521" cy="458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то что надо\Рисунок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311" y="1184036"/>
            <a:ext cx="4860390" cy="340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21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аттестация Вишнякова высшая\СКАНЫ ПРИКАЗ\скан ПРИКАЗ от 27 мая.jpeg"/>
          <p:cNvPicPr>
            <a:picLocks noChangeAspect="1" noChangeArrowheads="1"/>
          </p:cNvPicPr>
          <p:nvPr/>
        </p:nvPicPr>
        <p:blipFill rotWithShape="1">
          <a:blip r:embed="rId2" cstate="print"/>
          <a:srcRect l="5795" t="4019" r="4852" b="5328"/>
          <a:stretch/>
        </p:blipFill>
        <p:spPr bwMode="auto">
          <a:xfrm>
            <a:off x="377033" y="770535"/>
            <a:ext cx="4086109" cy="554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30" y="649759"/>
            <a:ext cx="6665400" cy="52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93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 стрелкой 2"/>
          <p:cNvCxnSpPr/>
          <p:nvPr/>
        </p:nvCxnSpPr>
        <p:spPr>
          <a:xfrm>
            <a:off x="1197429" y="4005943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64" y="223964"/>
            <a:ext cx="4591097" cy="631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G:\сканы\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415" y="203864"/>
            <a:ext cx="4622371" cy="6357573"/>
          </a:xfrm>
          <a:prstGeom prst="rect">
            <a:avLst/>
          </a:prstGeom>
          <a:noFill/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988541" y="3892378"/>
            <a:ext cx="333632" cy="123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7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t="18574" r="63966" b="18868"/>
          <a:stretch/>
        </p:blipFill>
        <p:spPr bwMode="auto">
          <a:xfrm>
            <a:off x="664027" y="301658"/>
            <a:ext cx="4272304" cy="601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User\Pictures\2023-12-24 инновация\инновация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6762" y="389839"/>
            <a:ext cx="4314567" cy="59386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931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1149" y="489913"/>
            <a:ext cx="4257593" cy="10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сканы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9306" y="245709"/>
            <a:ext cx="4416597" cy="6074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333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2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2197</TotalTime>
  <Words>676</Words>
  <Application>Microsoft Office PowerPoint</Application>
  <PresentationFormat>Широкоэкранный</PresentationFormat>
  <Paragraphs>119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49</vt:i4>
      </vt:variant>
    </vt:vector>
  </HeadingPairs>
  <TitlesOfParts>
    <vt:vector size="58" baseType="lpstr">
      <vt:lpstr>Arial</vt:lpstr>
      <vt:lpstr>Book Antiqua</vt:lpstr>
      <vt:lpstr>Courier New</vt:lpstr>
      <vt:lpstr>Times New Roman</vt:lpstr>
      <vt:lpstr>Trebuchet MS</vt:lpstr>
      <vt:lpstr>Wingdings 3</vt:lpstr>
      <vt:lpstr>Грань</vt:lpstr>
      <vt:lpstr>1_Грань</vt:lpstr>
      <vt:lpstr>2_Грань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</dc:creator>
  <cp:lastModifiedBy>СтВоспитатель</cp:lastModifiedBy>
  <cp:revision>168</cp:revision>
  <dcterms:created xsi:type="dcterms:W3CDTF">2023-09-18T19:36:30Z</dcterms:created>
  <dcterms:modified xsi:type="dcterms:W3CDTF">2023-12-27T11:16:11Z</dcterms:modified>
</cp:coreProperties>
</file>