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61" r:id="rId4"/>
    <p:sldId id="262" r:id="rId5"/>
    <p:sldId id="263" r:id="rId6"/>
    <p:sldId id="259" r:id="rId7"/>
    <p:sldId id="260" r:id="rId8"/>
    <p:sldId id="266" r:id="rId9"/>
    <p:sldId id="264" r:id="rId10"/>
    <p:sldId id="265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036E"/>
    <a:srgbClr val="7C0346"/>
    <a:srgbClr val="E1E1E1"/>
    <a:srgbClr val="7F0349"/>
    <a:srgbClr val="92266B"/>
    <a:srgbClr val="0C40AA"/>
    <a:srgbClr val="72A0DB"/>
    <a:srgbClr val="712703"/>
    <a:srgbClr val="251B02"/>
    <a:srgbClr val="6047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 varScale="1">
        <p:scale>
          <a:sx n="69" d="100"/>
          <a:sy n="69" d="100"/>
        </p:scale>
        <p:origin x="131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389A218-1BD9-44B7-AD25-60C2204205A7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389A218-1BD9-44B7-AD25-60C2204205A7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389A218-1BD9-44B7-AD25-60C2204205A7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389A218-1BD9-44B7-AD25-60C2204205A7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389A218-1BD9-44B7-AD25-60C2204205A7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389A218-1BD9-44B7-AD25-60C2204205A7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059"/>
            <a:ext cx="9266508" cy="69560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66190" y="1911906"/>
            <a:ext cx="6714027" cy="5888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9525">
                  <a:noFill/>
                </a:ln>
                <a:solidFill>
                  <a:srgbClr val="B7036E"/>
                </a:solidFill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МАМЫ</a:t>
            </a:r>
          </a:p>
          <a:p>
            <a:pPr algn="ctr"/>
            <a:r>
              <a:rPr lang="ru-RU" sz="5400" b="1" dirty="0" smtClean="0">
                <a:ln w="9525">
                  <a:noFill/>
                </a:ln>
                <a:solidFill>
                  <a:srgbClr val="B7036E"/>
                </a:solidFill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РУКИ ЗОЛОТЫЕ!</a:t>
            </a:r>
          </a:p>
          <a:p>
            <a:pPr algn="ctr"/>
            <a:r>
              <a:rPr lang="ru-RU" sz="2400" b="1" dirty="0" smtClean="0">
                <a:ln w="9525">
                  <a:noFill/>
                </a:ln>
                <a:solidFill>
                  <a:srgbClr val="B7036E"/>
                </a:solidFill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(выставка работ наших мам)</a:t>
            </a:r>
          </a:p>
          <a:p>
            <a:pPr algn="ctr"/>
            <a:endParaRPr lang="ru-RU" sz="2400" b="1" dirty="0" smtClean="0">
              <a:ln w="9525">
                <a:noFill/>
              </a:ln>
              <a:solidFill>
                <a:srgbClr val="B7036E"/>
              </a:solidFill>
              <a:latin typeface="Franklin Gothic Demi" panose="020B07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ru-RU" sz="1400" b="1" dirty="0" smtClean="0">
                <a:ln w="9525">
                  <a:noFill/>
                </a:ln>
                <a:solidFill>
                  <a:srgbClr val="B7036E"/>
                </a:solidFill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Материал подготовили</a:t>
            </a:r>
          </a:p>
          <a:p>
            <a:pPr algn="r"/>
            <a:r>
              <a:rPr lang="ru-RU" sz="1400" b="1" dirty="0" smtClean="0">
                <a:ln w="9525">
                  <a:noFill/>
                </a:ln>
                <a:solidFill>
                  <a:srgbClr val="B7036E"/>
                </a:solidFill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воспитатели</a:t>
            </a:r>
          </a:p>
          <a:p>
            <a:pPr algn="r"/>
            <a:r>
              <a:rPr lang="ru-RU" sz="1400" b="1" dirty="0">
                <a:ln w="9525">
                  <a:noFill/>
                </a:ln>
                <a:solidFill>
                  <a:srgbClr val="B7036E"/>
                </a:solidFill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Черкасова О.Н.</a:t>
            </a:r>
          </a:p>
          <a:p>
            <a:pPr algn="r"/>
            <a:r>
              <a:rPr lang="ru-RU" sz="1400" b="1" dirty="0" smtClean="0">
                <a:ln w="9525">
                  <a:noFill/>
                </a:ln>
                <a:solidFill>
                  <a:srgbClr val="B7036E"/>
                </a:solidFill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Юсупова </a:t>
            </a:r>
            <a:r>
              <a:rPr lang="ru-RU" sz="1400" b="1" dirty="0" smtClean="0">
                <a:ln w="9525">
                  <a:noFill/>
                </a:ln>
                <a:solidFill>
                  <a:srgbClr val="B7036E"/>
                </a:solidFill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А.Р.</a:t>
            </a:r>
          </a:p>
          <a:p>
            <a:pPr algn="r"/>
            <a:r>
              <a:rPr lang="ru-RU" sz="1400" b="1" dirty="0" err="1" smtClean="0">
                <a:ln w="9525">
                  <a:noFill/>
                </a:ln>
                <a:solidFill>
                  <a:srgbClr val="B7036E"/>
                </a:solidFill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Хайрова</a:t>
            </a:r>
            <a:r>
              <a:rPr lang="ru-RU" sz="1400" b="1" dirty="0" smtClean="0">
                <a:ln w="9525">
                  <a:noFill/>
                </a:ln>
                <a:solidFill>
                  <a:srgbClr val="B7036E"/>
                </a:solidFill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smtClean="0">
                <a:ln w="9525">
                  <a:noFill/>
                </a:ln>
                <a:solidFill>
                  <a:srgbClr val="B7036E"/>
                </a:solidFill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М.А.</a:t>
            </a:r>
          </a:p>
          <a:p>
            <a:pPr algn="r"/>
            <a:endParaRPr lang="ru-RU" sz="2400" b="1" dirty="0" smtClean="0">
              <a:ln w="9525">
                <a:noFill/>
              </a:ln>
              <a:solidFill>
                <a:srgbClr val="B7036E"/>
              </a:solidFill>
              <a:latin typeface="Franklin Gothic Demi" panose="020B07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7600"/>
              </a:lnSpc>
            </a:pPr>
            <a:endParaRPr lang="ru-RU" sz="2400" b="1" dirty="0" smtClean="0">
              <a:ln w="9525">
                <a:noFill/>
              </a:ln>
              <a:solidFill>
                <a:srgbClr val="B7036E"/>
              </a:solidFill>
              <a:latin typeface="Franklin Gothic Demi" panose="020B07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7600"/>
              </a:lnSpc>
            </a:pPr>
            <a:endParaRPr lang="ru-RU" sz="6600" b="1" dirty="0" smtClean="0">
              <a:ln w="9525">
                <a:noFill/>
              </a:ln>
              <a:solidFill>
                <a:srgbClr val="B7036E"/>
              </a:solidFill>
              <a:effectLst/>
              <a:latin typeface="Franklin Gothic Demi" panose="020B07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4083" y="286603"/>
            <a:ext cx="6086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Поделки из природного   материала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73" y="777922"/>
            <a:ext cx="2003386" cy="3745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8273" y="4708478"/>
            <a:ext cx="200338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«Ваза с розой на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салфетке»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Лапшина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Александровна 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151" y="806236"/>
            <a:ext cx="2674230" cy="2513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79875\Desktop\Мамы руки золотые\фото\IMG_20211123_134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945" y="1512030"/>
            <a:ext cx="2538500" cy="340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79875\Desktop\Мамы руки золотые\фото\IMG_20211123_141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11445" y="4118943"/>
            <a:ext cx="2741643" cy="205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54150" y="3319462"/>
            <a:ext cx="20562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«Ежик»  </a:t>
            </a:r>
          </a:p>
          <a:p>
            <a:pPr algn="ctr"/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Маняева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Владимировна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13945" y="4913194"/>
            <a:ext cx="2538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«Букет надежды» </a:t>
            </a:r>
          </a:p>
          <a:p>
            <a:pPr algn="ctr"/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Прончатова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Надежда Васильевна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1659" y="6517881"/>
            <a:ext cx="33731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Осенние фантазии» Самойлова Светлана Алексеевна</a:t>
            </a:r>
          </a:p>
        </p:txBody>
      </p:sp>
    </p:spTree>
    <p:extLst>
      <p:ext uri="{BB962C8B-B14F-4D97-AF65-F5344CB8AC3E}">
        <p14:creationId xmlns:p14="http://schemas.microsoft.com/office/powerpoint/2010/main" val="3872916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0561" y="191069"/>
            <a:ext cx="5841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Вязанные изделия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79875\Desktop\Мамы руки золотые\фото\IMG_20211123_1401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8288" y="1228299"/>
            <a:ext cx="2794647" cy="209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7619" y="3848669"/>
            <a:ext cx="20959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костюм» Новикова Оксана  Николаевна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C:\Users\79875\Desktop\Мамы руки золотые\фото\IMG_20211123_1402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791" y="1193793"/>
            <a:ext cx="1745772" cy="232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19" y="2248539"/>
            <a:ext cx="1725325" cy="154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3605" y="878968"/>
            <a:ext cx="191995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Синие носочки» </a:t>
            </a:r>
          </a:p>
          <a:p>
            <a:pPr algn="ctr"/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Слугина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Алена Николаевна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2758" y="3848669"/>
            <a:ext cx="2988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Носочки для сыночка»</a:t>
            </a:r>
          </a:p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Честнова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Николаевна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49" y="4279556"/>
            <a:ext cx="1847056" cy="1856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7619" y="6237027"/>
            <a:ext cx="22701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«Кружевная салфетка»</a:t>
            </a:r>
          </a:p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Карпушкина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Анастасия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Евгеньевна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640" y="4279556"/>
            <a:ext cx="1848585" cy="1887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02758" y="6237027"/>
            <a:ext cx="2142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«Салфетка»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Чудаева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Андреевна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5833" y="6252263"/>
            <a:ext cx="226552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«Салфетка»</a:t>
            </a:r>
          </a:p>
          <a:p>
            <a:pPr algn="ctr"/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Гребешечникова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Викторовна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176" name="Picture 8" descr="C:\Users\79875\Desktop\Мамы руки золотые\фото\IMG_20211123_1406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766" y="1948457"/>
            <a:ext cx="2241340" cy="298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582" y="4279556"/>
            <a:ext cx="1965573" cy="1972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98766" y="1948457"/>
            <a:ext cx="22413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«Варежка-мочалка» </a:t>
            </a:r>
            <a:r>
              <a:rPr lang="ru-RU" sz="1100" dirty="0" err="1" smtClean="0"/>
              <a:t>Бельмасова</a:t>
            </a:r>
            <a:r>
              <a:rPr lang="ru-RU" sz="1100" dirty="0" smtClean="0"/>
              <a:t> Алена Александровна</a:t>
            </a:r>
            <a:endParaRPr lang="ru-RU" sz="1100" dirty="0"/>
          </a:p>
        </p:txBody>
      </p:sp>
      <p:pic>
        <p:nvPicPr>
          <p:cNvPr id="7177" name="Picture 9" descr="C:\Users\79875\Desktop\Мамы руки золотые\фото\IMG_20211123_1358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766" y="161430"/>
            <a:ext cx="2022616" cy="118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398766" y="1345919"/>
            <a:ext cx="22413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Прихватки «Осенние листочки»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Бушманова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Любовь  Сергеевна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9" name="Picture 11" descr="C:\Users\79875\Desktop\IMG_20211123_14032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404" y="871559"/>
            <a:ext cx="1103641" cy="90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81181" y="1776806"/>
            <a:ext cx="1610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Пинетки для малыша» </a:t>
            </a:r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Гребешечникова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Викторовна</a:t>
            </a:r>
            <a:endParaRPr lang="ru-RU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272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4084" y="232012"/>
            <a:ext cx="6141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любимые игрушки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331" y="723331"/>
            <a:ext cx="277049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игрушки у меня,</a:t>
            </a:r>
            <a:b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Мяч, машина новая,</a:t>
            </a:r>
            <a:b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Обезьянка, слон, медведь.</a:t>
            </a:r>
            <a:b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Хочешь? Можешь посмотреть!</a:t>
            </a:r>
            <a:b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 маме помогать,</a:t>
            </a:r>
            <a:b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игрушки прибирать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b="1" dirty="0">
                <a:solidFill>
                  <a:srgbClr val="C00000"/>
                </a:solidFill>
              </a:rPr>
              <a:t>Е. </a:t>
            </a:r>
            <a:r>
              <a:rPr lang="ru-RU" sz="1400" b="1" dirty="0" err="1">
                <a:solidFill>
                  <a:srgbClr val="C00000"/>
                </a:solidFill>
              </a:rPr>
              <a:t>Раннева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828" y="723331"/>
            <a:ext cx="1719618" cy="290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851" y="723331"/>
            <a:ext cx="1787857" cy="290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20872" y="3630304"/>
            <a:ext cx="2279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«</a:t>
            </a:r>
            <a:r>
              <a:rPr lang="ru-RU" sz="1200" dirty="0" err="1"/>
              <a:t>Кукляшка</a:t>
            </a:r>
            <a:r>
              <a:rPr lang="ru-RU" sz="1200" dirty="0"/>
              <a:t> – </a:t>
            </a:r>
            <a:r>
              <a:rPr lang="ru-RU" sz="1200" dirty="0" err="1"/>
              <a:t>Юляшка</a:t>
            </a:r>
            <a:r>
              <a:rPr lang="ru-RU" sz="1200" dirty="0"/>
              <a:t>»</a:t>
            </a:r>
            <a:endParaRPr lang="ru-RU" sz="1200" b="1" dirty="0"/>
          </a:p>
          <a:p>
            <a:pPr algn="ctr"/>
            <a:r>
              <a:rPr lang="ru-RU" sz="1200" dirty="0" smtClean="0"/>
              <a:t>Карпушкина </a:t>
            </a:r>
            <a:r>
              <a:rPr lang="ru-RU" sz="1200" dirty="0"/>
              <a:t>Анастасия </a:t>
            </a:r>
            <a:r>
              <a:rPr lang="ru-RU" sz="1200" dirty="0" smtClean="0"/>
              <a:t>Евгеньевна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5959" y="3630304"/>
            <a:ext cx="21154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«Волшебный гном»</a:t>
            </a:r>
          </a:p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Власова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Викторовна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637" y="4276634"/>
            <a:ext cx="2658494" cy="207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79875\Desktop\Мамы руки золотые\фото\IMG_20211123_1403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54" y="3181818"/>
            <a:ext cx="1751350" cy="233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53637" y="6348711"/>
            <a:ext cx="2750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«Белый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пудель», «Собачка –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пушистик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Кулакова Евгения Владимировна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23331" y="5704764"/>
            <a:ext cx="23337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«Кот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Мурзик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Киселёва Татьяна Алексеевна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36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4084" y="232012"/>
            <a:ext cx="6141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любимые игрушки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5" y="709872"/>
            <a:ext cx="1892877" cy="25238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3345" y="3233708"/>
            <a:ext cx="18928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«Бычок» Шигаева Инна Владимировна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259" y="744508"/>
            <a:ext cx="1866899" cy="2489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75709" y="3233707"/>
            <a:ext cx="2230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«Кукла» Честнова Елена Николаевна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195" y="787226"/>
            <a:ext cx="1776845" cy="23691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01195" y="3233707"/>
            <a:ext cx="1776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«Цыпленок»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Ахроменко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Николаевна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20" y="3831761"/>
            <a:ext cx="1820502" cy="24273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0327" y="6289964"/>
            <a:ext cx="17958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«Белая овечка» Новикова Юлия Николаевна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259" y="3901452"/>
            <a:ext cx="1866899" cy="23885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89237" y="6280600"/>
            <a:ext cx="18950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 smtClean="0"/>
              <a:t>«Совушка» </a:t>
            </a:r>
            <a:r>
              <a:rPr lang="ru-RU" sz="1100" dirty="0" err="1" smtClean="0"/>
              <a:t>Цацкина</a:t>
            </a:r>
            <a:r>
              <a:rPr lang="ru-RU" sz="1100" dirty="0" smtClean="0"/>
              <a:t> </a:t>
            </a:r>
          </a:p>
          <a:p>
            <a:pPr algn="ctr"/>
            <a:r>
              <a:rPr lang="ru-RU" sz="1100" dirty="0" smtClean="0"/>
              <a:t>Анастасия Владимировна</a:t>
            </a:r>
            <a:endParaRPr lang="ru-RU" sz="11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294" y="3831761"/>
            <a:ext cx="1847746" cy="24636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61570" y="6289964"/>
            <a:ext cx="2050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«Принцесса Мышка» Честнова Елена Николаевна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651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1" y="304801"/>
            <a:ext cx="666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«Мамины руки, на знают скуки»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2" y="872833"/>
            <a:ext cx="2105890" cy="15794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147" y="872833"/>
            <a:ext cx="2105890" cy="15794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2" y="872835"/>
            <a:ext cx="2008909" cy="15066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690" y="2996337"/>
            <a:ext cx="2502415" cy="33767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1405" y="2996337"/>
            <a:ext cx="2360668" cy="33767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48690" y="6373090"/>
            <a:ext cx="2502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«Прекрасные розы»</a:t>
            </a:r>
          </a:p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Мякишева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Ивановна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871405" y="6373090"/>
            <a:ext cx="2513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«Цветочная композиция»</a:t>
            </a:r>
          </a:p>
          <a:p>
            <a:pPr algn="ctr"/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Кудашкина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Лидия Александровна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37309" y="2452253"/>
            <a:ext cx="2064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«Заколка Розочка» Перки Элина Александровна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9001" y="2350003"/>
            <a:ext cx="20920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«Ободок  розочки»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Бикмурзина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Юлия Сергеевна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48402" y="2452251"/>
            <a:ext cx="20089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«Шкатулка»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Бикмурзина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Екатерина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лександровна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959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2" y="1690253"/>
            <a:ext cx="4100945" cy="30757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8691" y="277091"/>
            <a:ext cx="5735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Спасибо за внимание!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81745" y="4765962"/>
            <a:ext cx="3186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«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Фиалка»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Колесникова Светлана Васильевна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745" y="5500255"/>
            <a:ext cx="64285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благодарны нашим замечательным женщинам, которые, несмотря на занятость и на работе и домашним хозяйством, находят время на творчество, на красоту.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8691" y="263236"/>
            <a:ext cx="5735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Спасибо за внимание!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127" y="263236"/>
            <a:ext cx="829128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80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40675" y="1719858"/>
            <a:ext cx="292133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Говорят – у мамы</a:t>
            </a:r>
            <a:b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Руки не простые.</a:t>
            </a:r>
            <a:b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Говорят – у мамы</a:t>
            </a:r>
            <a:b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Руки золотые!</a:t>
            </a:r>
            <a:b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гляжу внимательно,</a:t>
            </a:r>
            <a:b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Подношу поближе,</a:t>
            </a:r>
            <a:b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Трогаю и глажу,</a:t>
            </a:r>
            <a:b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Золота не вижу.</a:t>
            </a:r>
            <a:b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же люди, </a:t>
            </a:r>
            <a:b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заводские, </a:t>
            </a:r>
            <a:b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Говорят – у мамы</a:t>
            </a:r>
            <a:b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Руки золотые?</a:t>
            </a:r>
            <a:b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Спорить я не буду,</a:t>
            </a:r>
            <a:b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 видней –</a:t>
            </a:r>
            <a:b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они работают</a:t>
            </a:r>
            <a:b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мамою моей! </a:t>
            </a:r>
            <a:r>
              <a:rPr lang="ru-RU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М.Родина</a:t>
            </a:r>
            <a:r>
              <a:rPr lang="ru-RU" sz="1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2000" dirty="0">
              <a:latin typeface="Franklin Gothic Medium" panose="020B06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6950" y="939374"/>
            <a:ext cx="4730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 smtClean="0">
                <a:ln w="9525">
                  <a:noFill/>
                </a:ln>
                <a:solidFill>
                  <a:srgbClr val="B7036E"/>
                </a:solidFill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Говорят  у мамы…</a:t>
            </a:r>
            <a:endParaRPr lang="ru-RU" sz="3600" dirty="0">
              <a:ln w="9525">
                <a:noFill/>
              </a:ln>
              <a:solidFill>
                <a:srgbClr val="B7036E"/>
              </a:solidFill>
              <a:latin typeface="Franklin Gothic Demi" panose="020B07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713" y="2869570"/>
            <a:ext cx="3685256" cy="207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067" y="1550078"/>
            <a:ext cx="1493885" cy="152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9391" y="1472540"/>
            <a:ext cx="762395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solidFill>
                  <a:srgbClr val="B703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преддверии праздника Дня матери в детском саду №20</a:t>
            </a:r>
          </a:p>
          <a:p>
            <a:pPr algn="ctr"/>
            <a:r>
              <a:rPr lang="ru-RU" u="sng" dirty="0" smtClean="0">
                <a:solidFill>
                  <a:srgbClr val="B703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организована выставка творческих работ </a:t>
            </a:r>
          </a:p>
          <a:p>
            <a:pPr algn="ctr"/>
            <a:r>
              <a:rPr lang="ru-RU" u="sng" dirty="0" smtClean="0">
                <a:solidFill>
                  <a:srgbClr val="B703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«Мамы руки золотые» </a:t>
            </a:r>
          </a:p>
          <a:p>
            <a:r>
              <a:rPr lang="ru-RU" b="1" dirty="0">
                <a:solidFill>
                  <a:srgbClr val="B7036E"/>
                </a:solidFill>
              </a:rPr>
              <a:t>Актуальность темы</a:t>
            </a:r>
            <a:r>
              <a:rPr lang="ru-RU" dirty="0">
                <a:solidFill>
                  <a:srgbClr val="B7036E"/>
                </a:solidFill>
              </a:rPr>
              <a:t>: Современные дети практически ничего не знают о своих родителях, об их работе, увлечениях, мечтах и так далее. В силу своего маленького возраста дети еще не интересуются семейными традициями.  А родители  часто за повседневными заботами откладывают в дальний ящик свои увлечения. Сейчас в приоритете у молодых родителей зарабатывание денег, а не передача опыта от старших к младшим. Найти время на изготовление чего-либо могут только бабушки, и то, если они не заняты внуками. Связующим звеном между детьми и их родителями может стать детский сад.</a:t>
            </a:r>
          </a:p>
          <a:p>
            <a:r>
              <a:rPr lang="ru-RU" dirty="0">
                <a:solidFill>
                  <a:srgbClr val="B7036E"/>
                </a:solidFill>
              </a:rPr>
              <a:t>Он должен помочь им узнать, понять и принять друг друга, воспитать в ребенке любовь, уважение, чувство сопереживания и взаимопомощи близкому человеку –  маме. Это является необходимым составляющим в нравственном воспитании детей</a:t>
            </a:r>
            <a:r>
              <a:rPr lang="ru-RU" dirty="0" smtClean="0">
                <a:solidFill>
                  <a:srgbClr val="B7036E"/>
                </a:solidFill>
              </a:rPr>
              <a:t>. </a:t>
            </a:r>
            <a:endParaRPr lang="ru-RU" dirty="0">
              <a:solidFill>
                <a:srgbClr val="B7036E"/>
              </a:solidFill>
            </a:endParaRPr>
          </a:p>
          <a:p>
            <a:pPr algn="ctr"/>
            <a:endParaRPr lang="ru-RU" dirty="0">
              <a:solidFill>
                <a:srgbClr val="B703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588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621" y="5163261"/>
            <a:ext cx="1886318" cy="169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892" y="4993014"/>
            <a:ext cx="828213" cy="84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9391" y="1472540"/>
            <a:ext cx="76239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r>
              <a:rPr lang="ru-RU" b="1" dirty="0" smtClean="0">
                <a:solidFill>
                  <a:srgbClr val="B7036E"/>
                </a:solidFill>
              </a:rPr>
              <a:t>Цель</a:t>
            </a:r>
            <a:r>
              <a:rPr lang="ru-RU" dirty="0">
                <a:solidFill>
                  <a:srgbClr val="B7036E"/>
                </a:solidFill>
              </a:rPr>
              <a:t>:  продолжать расширять представления детей о предметном </a:t>
            </a:r>
            <a:r>
              <a:rPr lang="ru-RU" dirty="0" smtClean="0">
                <a:solidFill>
                  <a:srgbClr val="B7036E"/>
                </a:solidFill>
              </a:rPr>
              <a:t>мире,</a:t>
            </a:r>
          </a:p>
          <a:p>
            <a:r>
              <a:rPr lang="ru-RU" dirty="0" smtClean="0">
                <a:solidFill>
                  <a:srgbClr val="B7036E"/>
                </a:solidFill>
              </a:rPr>
              <a:t>Укреплять семейные ценности.</a:t>
            </a:r>
            <a:endParaRPr lang="ru-RU" dirty="0">
              <a:solidFill>
                <a:srgbClr val="B7036E"/>
              </a:solidFill>
            </a:endParaRPr>
          </a:p>
          <a:p>
            <a:r>
              <a:rPr lang="ru-RU" b="1" dirty="0">
                <a:solidFill>
                  <a:srgbClr val="B7036E"/>
                </a:solidFill>
              </a:rPr>
              <a:t>Задачи</a:t>
            </a:r>
            <a:r>
              <a:rPr lang="ru-RU" dirty="0">
                <a:solidFill>
                  <a:srgbClr val="B7036E"/>
                </a:solidFill>
              </a:rPr>
              <a:t>:</a:t>
            </a:r>
          </a:p>
          <a:p>
            <a:r>
              <a:rPr lang="ru-RU" dirty="0">
                <a:solidFill>
                  <a:srgbClr val="B7036E"/>
                </a:solidFill>
              </a:rPr>
              <a:t>- Вызывать чувство восхищения совершенством  рукотворных предметов.</a:t>
            </a:r>
          </a:p>
          <a:p>
            <a:r>
              <a:rPr lang="ru-RU" dirty="0">
                <a:solidFill>
                  <a:srgbClr val="B7036E"/>
                </a:solidFill>
              </a:rPr>
              <a:t> - Углублять представления о существенных характеристиках предметов, о свойствах и качествах различных материалов.</a:t>
            </a:r>
          </a:p>
          <a:p>
            <a:r>
              <a:rPr lang="ru-RU" dirty="0">
                <a:solidFill>
                  <a:srgbClr val="B7036E"/>
                </a:solidFill>
              </a:rPr>
              <a:t>-  Расширять представления детей об истории создания предметов.</a:t>
            </a:r>
          </a:p>
          <a:p>
            <a:r>
              <a:rPr lang="ru-RU" dirty="0">
                <a:solidFill>
                  <a:srgbClr val="B7036E"/>
                </a:solidFill>
              </a:rPr>
              <a:t>- Побуждать детей к пониманию того , что человек изменяет предметы, совершенствует их для себя и других людей.</a:t>
            </a:r>
          </a:p>
          <a:p>
            <a:r>
              <a:rPr lang="ru-RU" dirty="0">
                <a:solidFill>
                  <a:srgbClr val="B7036E"/>
                </a:solidFill>
              </a:rPr>
              <a:t> - Воспитывать бережное отношение к предметам рукотворного мира.</a:t>
            </a:r>
          </a:p>
          <a:p>
            <a:r>
              <a:rPr lang="ru-RU" dirty="0">
                <a:solidFill>
                  <a:srgbClr val="B7036E"/>
                </a:solidFill>
              </a:rPr>
              <a:t>- Воспитать чувства любви и уважения к маме.</a:t>
            </a:r>
          </a:p>
          <a:p>
            <a:r>
              <a:rPr lang="ru-RU" dirty="0">
                <a:solidFill>
                  <a:srgbClr val="B7036E"/>
                </a:solidFill>
              </a:rPr>
              <a:t>- Способствовать созданию семейных традиций, теплых взаимоотношений в семье;</a:t>
            </a:r>
          </a:p>
          <a:p>
            <a:pPr algn="ctr"/>
            <a:endParaRPr lang="ru-RU" dirty="0">
              <a:solidFill>
                <a:srgbClr val="B703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379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892" y="4993014"/>
            <a:ext cx="828213" cy="84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9391" y="1472540"/>
            <a:ext cx="76239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pPr algn="ctr"/>
            <a:endParaRPr lang="en-US" dirty="0" smtClean="0">
              <a:solidFill>
                <a:srgbClr val="B7036E"/>
              </a:solidFill>
            </a:endParaRPr>
          </a:p>
          <a:p>
            <a:pPr algn="ctr"/>
            <a:endParaRPr lang="en-US" dirty="0">
              <a:solidFill>
                <a:srgbClr val="B7036E"/>
              </a:solidFill>
            </a:endParaRPr>
          </a:p>
          <a:p>
            <a:pPr algn="ctr"/>
            <a:r>
              <a:rPr lang="ru-RU" dirty="0" smtClean="0">
                <a:solidFill>
                  <a:srgbClr val="B7036E"/>
                </a:solidFill>
              </a:rPr>
              <a:t>В </a:t>
            </a:r>
            <a:r>
              <a:rPr lang="ru-RU" dirty="0">
                <a:solidFill>
                  <a:srgbClr val="B7036E"/>
                </a:solidFill>
              </a:rPr>
              <a:t>ходе выставки мамы </a:t>
            </a:r>
            <a:r>
              <a:rPr lang="ru-RU" dirty="0" smtClean="0">
                <a:solidFill>
                  <a:srgbClr val="B7036E"/>
                </a:solidFill>
              </a:rPr>
              <a:t>продемонстрировали </a:t>
            </a:r>
            <a:r>
              <a:rPr lang="ru-RU" dirty="0">
                <a:solidFill>
                  <a:srgbClr val="B7036E"/>
                </a:solidFill>
              </a:rPr>
              <a:t>свои разнообразные</a:t>
            </a:r>
          </a:p>
          <a:p>
            <a:pPr algn="ctr"/>
            <a:r>
              <a:rPr lang="ru-RU" dirty="0">
                <a:solidFill>
                  <a:srgbClr val="B7036E"/>
                </a:solidFill>
              </a:rPr>
              <a:t>увлечения, представили работы, выполненные в различной технике:</a:t>
            </a:r>
          </a:p>
          <a:p>
            <a:pPr algn="ctr"/>
            <a:r>
              <a:rPr lang="ru-RU" dirty="0" err="1" smtClean="0">
                <a:solidFill>
                  <a:srgbClr val="B7036E"/>
                </a:solidFill>
              </a:rPr>
              <a:t>бисероплетение</a:t>
            </a:r>
            <a:r>
              <a:rPr lang="ru-RU" dirty="0">
                <a:solidFill>
                  <a:srgbClr val="B7036E"/>
                </a:solidFill>
              </a:rPr>
              <a:t>, вязание, вышивка, поделки, игрушки из разных</a:t>
            </a:r>
          </a:p>
          <a:p>
            <a:pPr algn="ctr"/>
            <a:r>
              <a:rPr lang="ru-RU" dirty="0">
                <a:solidFill>
                  <a:srgbClr val="B7036E"/>
                </a:solidFill>
              </a:rPr>
              <a:t>материалов и т.д.  Каждая вещь поражает своей уникальностью и, конечно </a:t>
            </a:r>
            <a:r>
              <a:rPr lang="ru-RU" dirty="0" smtClean="0">
                <a:solidFill>
                  <a:srgbClr val="B7036E"/>
                </a:solidFill>
              </a:rPr>
              <a:t>же сделана </a:t>
            </a:r>
            <a:r>
              <a:rPr lang="ru-RU" dirty="0">
                <a:solidFill>
                  <a:srgbClr val="B7036E"/>
                </a:solidFill>
              </a:rPr>
              <a:t>с любовью, хранит тепло рук наших мастериц.</a:t>
            </a:r>
          </a:p>
          <a:p>
            <a:pPr algn="ctr"/>
            <a:r>
              <a:rPr lang="ru-RU" dirty="0">
                <a:solidFill>
                  <a:srgbClr val="B7036E"/>
                </a:solidFill>
              </a:rPr>
              <a:t>Огромное спасибо всем, кто поделился с нами своим мастерством</a:t>
            </a:r>
            <a:r>
              <a:rPr lang="ru-RU" dirty="0" smtClean="0">
                <a:solidFill>
                  <a:srgbClr val="B7036E"/>
                </a:solidFill>
              </a:rPr>
              <a:t>!</a:t>
            </a:r>
          </a:p>
          <a:p>
            <a:pPr algn="ctr"/>
            <a:endParaRPr lang="ru-RU" dirty="0">
              <a:solidFill>
                <a:srgbClr val="B7036E"/>
              </a:solidFill>
            </a:endParaRPr>
          </a:p>
          <a:p>
            <a:pPr algn="ctr"/>
            <a:endParaRPr lang="ru-RU" dirty="0" smtClean="0">
              <a:solidFill>
                <a:srgbClr val="B703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104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265" y="689325"/>
            <a:ext cx="5741347" cy="516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50878" y="5854890"/>
            <a:ext cx="7287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Выставка расположена в методическом кабинете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892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73" y="0"/>
            <a:ext cx="9217873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1113" y="395256"/>
            <a:ext cx="7825908" cy="497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rgbClr val="C00000"/>
                </a:solidFill>
                <a:latin typeface="Franklin Gothic Medium" panose="020B06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Картины (вышивка бисером, мулине, алмазная вышивка)</a:t>
            </a:r>
            <a:endParaRPr lang="ru-RU" sz="2000" dirty="0">
              <a:solidFill>
                <a:srgbClr val="C00000"/>
              </a:solidFill>
              <a:latin typeface="Franklin Gothic Medium" panose="020B06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70" y="966658"/>
            <a:ext cx="2205020" cy="304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1113" y="4012442"/>
            <a:ext cx="209287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«Цветы»</a:t>
            </a:r>
          </a:p>
          <a:p>
            <a:pPr algn="ctr"/>
            <a:r>
              <a:rPr lang="ru-RU" sz="10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Линькова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Ирина Николаевна </a:t>
            </a:r>
            <a:endParaRPr lang="ru-RU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«Цветы»</a:t>
            </a:r>
            <a:endParaRPr lang="ru-RU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C:\Users\79875\Desktop\Мамы руки золотые\фото\IMG_20211123_1353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3519" y="4227885"/>
            <a:ext cx="3233382" cy="222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79875\Desktop\Мамы руки золотые\фото\IMG_20211123_1353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14975" y="1309274"/>
            <a:ext cx="3004030" cy="22530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6523631" y="4012442"/>
            <a:ext cx="20198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«Зимние забавы» Мещерякова Светлана Владимировна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59" y="933770"/>
            <a:ext cx="2425416" cy="286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81359" y="3801369"/>
            <a:ext cx="2425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«Очарование природы»</a:t>
            </a:r>
          </a:p>
          <a:p>
            <a:pPr algn="ctr"/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Сульдина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Людмила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Касимовна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853518" y="6450240"/>
            <a:ext cx="32333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«Натюрморт со снегирём» </a:t>
            </a:r>
          </a:p>
          <a:p>
            <a:pPr algn="ctr"/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Сизова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Николаевна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381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1113" y="395256"/>
            <a:ext cx="7825908" cy="497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rgbClr val="C00000"/>
                </a:solidFill>
                <a:latin typeface="Franklin Gothic Medium" panose="020B06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Картины (вышивка бисером, мулине, алмазная вышивка)</a:t>
            </a:r>
            <a:endParaRPr lang="ru-RU" sz="2000" dirty="0">
              <a:solidFill>
                <a:srgbClr val="C00000"/>
              </a:solidFill>
              <a:latin typeface="Franklin Gothic Medium" panose="020B0603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C:\Users\79875\Desktop\Мамы руки золотые\фото\IMG_20211123_0927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13" y="1132765"/>
            <a:ext cx="1670392" cy="222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712" y="4097802"/>
            <a:ext cx="2668390" cy="185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558" y="4055990"/>
            <a:ext cx="1702218" cy="1703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C:\Users\79875\Desktop\Мамы руки золотые\фото\IMG_20211123_1404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581" y="1132766"/>
            <a:ext cx="1670391" cy="2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79875\Desktop\IMG_20211123_1405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540" y="1132766"/>
            <a:ext cx="1729854" cy="230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7672" y="3439238"/>
            <a:ext cx="17738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«Букет»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Пескова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Ангелина Владимировна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0997" y="3439238"/>
            <a:ext cx="22655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«Весеннее настроение»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Хрящикова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Николаевна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1821" y="5948209"/>
            <a:ext cx="304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«Домик в деревне» </a:t>
            </a: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Юткина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Антольевна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34303" y="3439238"/>
            <a:ext cx="21225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«Цветочная фантазия» Белякова Наталья Сергеевна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37394" y="5948209"/>
            <a:ext cx="22415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«Незабудки»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Субботкина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льга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лександровна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016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5970" y="272955"/>
            <a:ext cx="6230203" cy="457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C00000"/>
                </a:solidFill>
                <a:latin typeface="Franklin Gothic Medium" panose="020B06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Картины (вышивка бисером, мулине, алмазная вышивка)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21" y="867572"/>
            <a:ext cx="2732608" cy="2805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7322" y="3727524"/>
            <a:ext cx="3090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«Сирень душистая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Ломакина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Юлия Викторовна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665" y="946482"/>
            <a:ext cx="3098570" cy="220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08227" y="2988860"/>
            <a:ext cx="35279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«Ангелочки»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Бурыкина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Серафимовна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4" name="Picture 4" descr="C:\Users\79875\Desktop\Мамы руки золотые\фото\IMG_20211123_1408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413897"/>
            <a:ext cx="2125872" cy="283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79875\Desktop\Мамы руки золотые\фото\IMG_20211123_1357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511" y="3727524"/>
            <a:ext cx="1655431" cy="220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62" y="4243593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80511" y="6086901"/>
            <a:ext cx="1655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«Павлин»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Бабурова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 Дмитриевна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46950" y="6248393"/>
            <a:ext cx="23829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«Лисенок»  Новикова Оксана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Николаенва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9147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767</TotalTime>
  <Words>851</Words>
  <Application>Microsoft Office PowerPoint</Application>
  <PresentationFormat>Экран (4:3)</PresentationFormat>
  <Paragraphs>116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Century Schoolbook</vt:lpstr>
      <vt:lpstr>Franklin Gothic Demi</vt:lpstr>
      <vt:lpstr>Franklin Gothic Medium</vt:lpstr>
      <vt:lpstr>Tahoma</vt:lpstr>
      <vt:lpstr>Times New Roman</vt:lpstr>
      <vt:lpstr>Wingdings</vt:lpstr>
      <vt:lpstr>Wingdings 2</vt:lpstr>
      <vt:lpstr>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БВЦ</cp:lastModifiedBy>
  <cp:revision>77</cp:revision>
  <dcterms:created xsi:type="dcterms:W3CDTF">2013-11-19T05:52:05Z</dcterms:created>
  <dcterms:modified xsi:type="dcterms:W3CDTF">2021-12-07T11:29:10Z</dcterms:modified>
</cp:coreProperties>
</file>