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9" r:id="rId3"/>
    <p:sldId id="314" r:id="rId4"/>
    <p:sldId id="295" r:id="rId5"/>
    <p:sldId id="315" r:id="rId6"/>
    <p:sldId id="277" r:id="rId7"/>
    <p:sldId id="270" r:id="rId8"/>
    <p:sldId id="281" r:id="rId9"/>
    <p:sldId id="316" r:id="rId10"/>
    <p:sldId id="317" r:id="rId11"/>
    <p:sldId id="280" r:id="rId12"/>
    <p:sldId id="302" r:id="rId13"/>
    <p:sldId id="297" r:id="rId14"/>
    <p:sldId id="294" r:id="rId15"/>
    <p:sldId id="300" r:id="rId16"/>
    <p:sldId id="313" r:id="rId17"/>
    <p:sldId id="304" r:id="rId18"/>
    <p:sldId id="305" r:id="rId19"/>
    <p:sldId id="306" r:id="rId20"/>
    <p:sldId id="307" r:id="rId21"/>
    <p:sldId id="30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  <p:clrMru>
    <a:srgbClr val="FF0000"/>
    <a:srgbClr val="FF0066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43" autoAdjust="0"/>
  </p:normalViewPr>
  <p:slideViewPr>
    <p:cSldViewPr>
      <p:cViewPr>
        <p:scale>
          <a:sx n="70" d="100"/>
          <a:sy n="70" d="100"/>
        </p:scale>
        <p:origin x="-1572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8762-8AC8-47D3-89CD-7DDEC5229812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4E823-5283-402F-92B6-2F1A25C85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87C8-5247-4806-AA24-D0676CEEE6CE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97F26-CF5F-4B2D-96EA-1299EAED1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3425-5419-408A-9338-2C1E2DD0B88A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AC322-0263-4389-B1EC-25DB1080A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BBC53-154F-4EDE-A348-79BF7517ACFA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247A6-FCCC-473B-8216-A3341B122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D7D37-0CA0-431D-B086-4FBB56E6F29A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9C17-8436-4102-8692-6689A9E46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8B2F6-7DA5-498E-B2B0-FC57106FC128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86247-F840-4F7F-B2AE-ACA65CE47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5008C-981D-4E72-91AA-42429FA1B3B5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49162-1D17-4432-A52C-FA6A80394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BE94C-201A-401C-9C67-34CE96111262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C0E3E-B503-4141-92B7-556147586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DC54C-70F6-4E6B-994E-C3E2EDE06BED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25228-840E-48BB-979E-72A38A587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0C82C-3561-4E60-8C7C-03BA81E96629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55C19-BEC2-4F5A-A311-CA064D672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1A54E-3797-4E59-920F-F03540675112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71154-058A-4240-A214-ACE0EF436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F12BE2-7DA6-4FE0-9FD2-E2C9E5D7F7AE}" type="datetimeFigureOut">
              <a:rPr lang="ru-RU"/>
              <a:pPr>
                <a:defRPr/>
              </a:pPr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8CD169-4B42-4932-9CCC-BA97C93F9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96.wav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80.wav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302.wav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97.wav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94.wav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300.wav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2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313.wav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304.wav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305.wav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306.wav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79.wav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307.wav" TargetMode="Externa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308.wav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95.wav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95.wav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95.wav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77.wav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70.wav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81.wav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-&#1087;&#1082;\Desktop\&#1084;&#1091;&#1079;&#1099;&#1082;&#1072;%20&#1076;&#1083;&#1103;%20&#1076;&#1077;&#1090;&#1077;&#1081;\&#1084;&#1091;&#1079;&#1099;&#1082;&#1072;\&#1087;&#1088;&#1077;&#1079;&#1077;&#1085;&#1090;%20&#1087;&#1086;%20&#1087;&#1088;&#1077;&#1076;%20&#1089;&#1088;&#1077;&#1076;&#1077;%20&#1083;&#1086;281.wav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850" y="548680"/>
            <a:ext cx="8134350" cy="3744416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Развивающая предметно-пространственная среда в логопедической  группе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4721662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Автор-составитель: Фролова В.Б.</a:t>
            </a:r>
            <a:endParaRPr lang="ru-RU" b="1" dirty="0"/>
          </a:p>
        </p:txBody>
      </p:sp>
      <p:pic>
        <p:nvPicPr>
          <p:cNvPr id="6" name="~PP115.WAV">
            <a:hlinkClick r:id="" action="ppaction://media"/>
          </p:cNvPr>
          <p:cNvPicPr>
            <a:picLocks noRot="1" noChangeAspect="1"/>
          </p:cNvPicPr>
          <p:nvPr>
            <a:wavAudioFile r:embed="rId1" name="~PP11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9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экспериментирования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природы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3" descr="C:\Users\1-пк\Desktop\доя презентации лог гр\100_8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286000" cy="3429000"/>
          </a:xfrm>
          <a:prstGeom prst="roundRect">
            <a:avLst/>
          </a:prstGeom>
          <a:noFill/>
        </p:spPr>
      </p:pic>
      <p:pic>
        <p:nvPicPr>
          <p:cNvPr id="3075" name="Picture 3" descr="C:\Users\1-пк\Desktop\доя презентации лог гр\для презентац\100_88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692696"/>
            <a:ext cx="2286000" cy="3429000"/>
          </a:xfrm>
          <a:prstGeom prst="cloudCallout">
            <a:avLst/>
          </a:prstGeom>
          <a:noFill/>
        </p:spPr>
      </p:pic>
      <p:pic>
        <p:nvPicPr>
          <p:cNvPr id="3076" name="Picture 4" descr="C:\Users\1-пк\Desktop\доя презентации лог гр\100_89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643182"/>
            <a:ext cx="2286000" cy="3429000"/>
          </a:xfrm>
          <a:prstGeom prst="cloudCallout">
            <a:avLst/>
          </a:prstGeom>
          <a:noFill/>
        </p:spPr>
      </p:pic>
      <p:pic>
        <p:nvPicPr>
          <p:cNvPr id="3077" name="Picture 5" descr="C:\Users\1-пк\Desktop\доя презентации лог гр\100_87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221088"/>
            <a:ext cx="3955368" cy="2636912"/>
          </a:xfrm>
          <a:prstGeom prst="roundRect">
            <a:avLst/>
          </a:prstGeom>
          <a:noFill/>
        </p:spPr>
      </p:pic>
      <p:pic>
        <p:nvPicPr>
          <p:cNvPr id="9" name="презент по пред среде ло29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 t="22450"/>
          <a:stretch>
            <a:fillRect/>
          </a:stretch>
        </p:blipFill>
        <p:spPr bwMode="auto">
          <a:xfrm>
            <a:off x="4429124" y="1643050"/>
            <a:ext cx="2625240" cy="2714502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500042"/>
            <a:ext cx="2089384" cy="2785845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253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Речевое развитие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 книги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речевого развития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ru-RU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 descr="C:\Users\1-пк\Desktop\доя презентации лог гр\100_8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48880"/>
            <a:ext cx="2286000" cy="3429000"/>
          </a:xfrm>
          <a:prstGeom prst="ellipse">
            <a:avLst/>
          </a:prstGeom>
          <a:noFill/>
        </p:spPr>
      </p:pic>
      <p:pic>
        <p:nvPicPr>
          <p:cNvPr id="5123" name="Picture 3" descr="C:\Users\1-пк\Desktop\доя презентации лог гр\100_8922.JPG"/>
          <p:cNvPicPr>
            <a:picLocks noChangeAspect="1" noChangeArrowheads="1"/>
          </p:cNvPicPr>
          <p:nvPr/>
        </p:nvPicPr>
        <p:blipFill>
          <a:blip r:embed="rId5" cstate="print"/>
          <a:srcRect l="54200"/>
          <a:stretch>
            <a:fillRect/>
          </a:stretch>
        </p:blipFill>
        <p:spPr bwMode="auto">
          <a:xfrm>
            <a:off x="6948264" y="1353966"/>
            <a:ext cx="2195736" cy="3196118"/>
          </a:xfrm>
          <a:prstGeom prst="ellipse">
            <a:avLst/>
          </a:prstGeom>
          <a:noFill/>
        </p:spPr>
      </p:pic>
      <p:pic>
        <p:nvPicPr>
          <p:cNvPr id="5124" name="Picture 4" descr="C:\Users\1-пк\Desktop\доя презентации лог гр\100_8923.JPG"/>
          <p:cNvPicPr>
            <a:picLocks noChangeAspect="1" noChangeArrowheads="1"/>
          </p:cNvPicPr>
          <p:nvPr/>
        </p:nvPicPr>
        <p:blipFill>
          <a:blip r:embed="rId6" cstate="print"/>
          <a:srcRect r="34901"/>
          <a:stretch>
            <a:fillRect/>
          </a:stretch>
        </p:blipFill>
        <p:spPr bwMode="auto">
          <a:xfrm>
            <a:off x="5148064" y="4203290"/>
            <a:ext cx="2592288" cy="2654710"/>
          </a:xfrm>
          <a:prstGeom prst="ellipse">
            <a:avLst/>
          </a:prstGeom>
          <a:noFill/>
        </p:spPr>
      </p:pic>
      <p:pic>
        <p:nvPicPr>
          <p:cNvPr id="5126" name="Picture 6" descr="C:\Users\1-пк\Desktop\доя презентации лог гр\для презентац\100_88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2276872"/>
            <a:ext cx="2286000" cy="3429000"/>
          </a:xfrm>
          <a:prstGeom prst="ellipse">
            <a:avLst/>
          </a:prstGeom>
          <a:noFill/>
        </p:spPr>
      </p:pic>
      <p:pic>
        <p:nvPicPr>
          <p:cNvPr id="10" name="презент по пред среде ло280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4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endParaRPr lang="ru-RU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5" descr="C:\Users\1-пк\Desktop\доя презентации лог гр\100_89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642918"/>
            <a:ext cx="2404296" cy="3666138"/>
          </a:xfrm>
          <a:prstGeom prst="roundRect">
            <a:avLst/>
          </a:prstGeom>
          <a:noFill/>
        </p:spPr>
      </p:pic>
      <p:pic>
        <p:nvPicPr>
          <p:cNvPr id="6147" name="Picture 3" descr="C:\Users\1-пк\Desktop\доя презентации лог гр\100_8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9" y="785794"/>
            <a:ext cx="2571768" cy="3857652"/>
          </a:xfrm>
          <a:prstGeom prst="roundRect">
            <a:avLst/>
          </a:prstGeom>
          <a:noFill/>
        </p:spPr>
      </p:pic>
      <p:pic>
        <p:nvPicPr>
          <p:cNvPr id="6151" name="Picture 7" descr="C:\Users\1-пк\Desktop\доя презентации лог гр\100_89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4184" y="4071942"/>
            <a:ext cx="3395542" cy="2786058"/>
          </a:xfrm>
          <a:prstGeom prst="roundRect">
            <a:avLst/>
          </a:prstGeom>
          <a:noFill/>
        </p:spPr>
      </p:pic>
      <p:pic>
        <p:nvPicPr>
          <p:cNvPr id="6153" name="Picture 9" descr="C:\Users\1-пк\Desktop\доя презентации лог гр\100_89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6854" y="857232"/>
            <a:ext cx="3221402" cy="2643206"/>
          </a:xfrm>
          <a:prstGeom prst="roundRect">
            <a:avLst/>
          </a:prstGeom>
          <a:noFill/>
        </p:spPr>
      </p:pic>
      <p:pic>
        <p:nvPicPr>
          <p:cNvPr id="13" name="презент по пред среде ло30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/>
          <a:srcRect l="14919" t="39781"/>
          <a:stretch>
            <a:fillRect/>
          </a:stretch>
        </p:blipFill>
        <p:spPr bwMode="auto">
          <a:xfrm>
            <a:off x="214282" y="4738720"/>
            <a:ext cx="4381254" cy="21192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25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Социально-коммуникативное развитие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Центры основ безопасности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 descr="F:\доя презентации лог гр\для презентац\100_8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4248472" cy="2832315"/>
          </a:xfrm>
          <a:prstGeom prst="rect">
            <a:avLst/>
          </a:prstGeom>
          <a:noFill/>
        </p:spPr>
      </p:pic>
      <p:pic>
        <p:nvPicPr>
          <p:cNvPr id="7171" name="Picture 3" descr="F:\доя презентации лог гр\для презентац\100_82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84984"/>
            <a:ext cx="4212468" cy="2808312"/>
          </a:xfrm>
          <a:prstGeom prst="rect">
            <a:avLst/>
          </a:prstGeom>
          <a:noFill/>
        </p:spPr>
      </p:pic>
      <p:pic>
        <p:nvPicPr>
          <p:cNvPr id="7" name="презент по пред среде ло297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76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дежурства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и труда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ru-RU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101" name="Picture 5" descr="C:\Users\1-пк\Desktop\доя презентации лог гр\100_8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945" y="1124744"/>
            <a:ext cx="2822055" cy="4233082"/>
          </a:xfrm>
          <a:prstGeom prst="hexagon">
            <a:avLst/>
          </a:prstGeom>
          <a:noFill/>
        </p:spPr>
      </p:pic>
      <p:pic>
        <p:nvPicPr>
          <p:cNvPr id="4102" name="Picture 6" descr="C:\Users\1-пк\Desktop\доя презентации лог гр\для презентац\100_8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39827"/>
            <a:ext cx="2955453" cy="4203751"/>
          </a:xfrm>
          <a:prstGeom prst="hexagon">
            <a:avLst/>
          </a:prstGeom>
          <a:noFill/>
        </p:spPr>
      </p:pic>
      <p:pic>
        <p:nvPicPr>
          <p:cNvPr id="17" name="презент по пред среде ло29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 r="12844"/>
          <a:stretch>
            <a:fillRect/>
          </a:stretch>
        </p:blipFill>
        <p:spPr bwMode="auto">
          <a:xfrm>
            <a:off x="3428992" y="1500174"/>
            <a:ext cx="2786082" cy="426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392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endParaRPr lang="ru-RU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сюжетно-ролевых игр</a:t>
            </a:r>
          </a:p>
          <a:p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8194" name="Picture 2" descr="C:\Users\1-пк\Desktop\доя презентации лог гр\для презентац\100_8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2141984" cy="3212976"/>
          </a:xfrm>
          <a:prstGeom prst="ellipse">
            <a:avLst/>
          </a:prstGeom>
          <a:noFill/>
        </p:spPr>
      </p:pic>
      <p:pic>
        <p:nvPicPr>
          <p:cNvPr id="8195" name="Picture 3" descr="C:\Users\1-пк\Desktop\доя презентации лог гр\для презентац\100_8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556792"/>
            <a:ext cx="2088232" cy="3132348"/>
          </a:xfrm>
          <a:prstGeom prst="ellipse">
            <a:avLst/>
          </a:prstGeom>
          <a:noFill/>
        </p:spPr>
      </p:pic>
      <p:pic>
        <p:nvPicPr>
          <p:cNvPr id="8196" name="Picture 4" descr="C:\Users\1-пк\Desktop\доя презентации лог гр\для презентац\100_88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142984"/>
            <a:ext cx="2069976" cy="3104964"/>
          </a:xfrm>
          <a:prstGeom prst="ellipse">
            <a:avLst/>
          </a:prstGeom>
          <a:noFill/>
        </p:spPr>
      </p:pic>
      <p:pic>
        <p:nvPicPr>
          <p:cNvPr id="8" name="Picture 2" descr="C:\Users\1-пк\Desktop\доя презентации лог гр\для презентац\100_88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644008"/>
            <a:ext cx="3320988" cy="2213992"/>
          </a:xfrm>
          <a:prstGeom prst="ellipse">
            <a:avLst/>
          </a:prstGeom>
          <a:noFill/>
        </p:spPr>
      </p:pic>
      <p:pic>
        <p:nvPicPr>
          <p:cNvPr id="8197" name="Picture 5" descr="C:\Users\1-пк\Desktop\доя презентации лог гр\100_87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1052736"/>
            <a:ext cx="2286000" cy="3429000"/>
          </a:xfrm>
          <a:prstGeom prst="rect">
            <a:avLst/>
          </a:prstGeom>
          <a:noFill/>
        </p:spPr>
      </p:pic>
      <p:pic>
        <p:nvPicPr>
          <p:cNvPr id="10" name="Picture 2" descr="C:\Users\1-пк\Desktop\доя презентации лог гр\для презентац\100_89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4572000"/>
            <a:ext cx="3429000" cy="2286000"/>
          </a:xfrm>
          <a:prstGeom prst="ellipse">
            <a:avLst/>
          </a:prstGeom>
          <a:noFill/>
        </p:spPr>
      </p:pic>
      <p:pic>
        <p:nvPicPr>
          <p:cNvPr id="11" name="презент по пред среде ло300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7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C:\Users\1-пк\Desktop\доя презентации лог гр\для презентац\100_8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196752"/>
            <a:ext cx="2286000" cy="3429000"/>
          </a:xfrm>
          <a:prstGeom prst="roundRect">
            <a:avLst/>
          </a:prstGeom>
          <a:noFill/>
        </p:spPr>
      </p:pic>
      <p:pic>
        <p:nvPicPr>
          <p:cNvPr id="9221" name="Picture 5" descr="C:\Users\1-пк\Desktop\доя презентации лог гр\для презентац\100_8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32656"/>
            <a:ext cx="2286000" cy="3429000"/>
          </a:xfrm>
          <a:prstGeom prst="roundRect">
            <a:avLst/>
          </a:prstGeom>
          <a:noFill/>
        </p:spPr>
      </p:pic>
      <p:pic>
        <p:nvPicPr>
          <p:cNvPr id="9222" name="Picture 6" descr="C:\Users\1-пк\Desktop\доя презентации лог гр\для презентац\100_88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348880"/>
            <a:ext cx="2286000" cy="3429000"/>
          </a:xfrm>
          <a:prstGeom prst="roundRect">
            <a:avLst/>
          </a:prstGeom>
          <a:noFill/>
        </p:spPr>
      </p:pic>
      <p:pic>
        <p:nvPicPr>
          <p:cNvPr id="9223" name="Picture 7" descr="C:\Users\1-пк\Desktop\доя презентации лог гр\100_87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4077072"/>
            <a:ext cx="3429000" cy="2286000"/>
          </a:xfrm>
          <a:prstGeom prst="roundRect">
            <a:avLst/>
          </a:prstGeom>
          <a:noFill/>
        </p:spPr>
      </p:pic>
      <p:pic>
        <p:nvPicPr>
          <p:cNvPr id="9" name="презент по пред среде ло31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6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5288" y="260350"/>
            <a:ext cx="8102600" cy="10588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Центр дидактических </a:t>
            </a:r>
            <a:b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и </a:t>
            </a: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      настольно-печатных </a:t>
            </a: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игр</a:t>
            </a:r>
            <a:b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ru-RU" sz="3200" b="1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243" name="Picture 3" descr="C:\Users\1-пк\Desktop\доя презентации лог гр\для презентац\100_8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428736"/>
            <a:ext cx="2476517" cy="3714776"/>
          </a:xfrm>
          <a:prstGeom prst="ellipse">
            <a:avLst/>
          </a:prstGeom>
          <a:noFill/>
        </p:spPr>
      </p:pic>
      <p:pic>
        <p:nvPicPr>
          <p:cNvPr id="10244" name="Picture 4" descr="C:\Users\1-пк\Desktop\доя презентации лог гр\для презентац\100_8896.JPG"/>
          <p:cNvPicPr>
            <a:picLocks noChangeAspect="1" noChangeArrowheads="1"/>
          </p:cNvPicPr>
          <p:nvPr/>
        </p:nvPicPr>
        <p:blipFill>
          <a:blip r:embed="rId5" cstate="print"/>
          <a:srcRect r="19166"/>
          <a:stretch>
            <a:fillRect/>
          </a:stretch>
        </p:blipFill>
        <p:spPr bwMode="auto">
          <a:xfrm>
            <a:off x="0" y="428604"/>
            <a:ext cx="2936735" cy="2422028"/>
          </a:xfrm>
          <a:prstGeom prst="ellipse">
            <a:avLst/>
          </a:prstGeom>
          <a:noFill/>
        </p:spPr>
      </p:pic>
      <p:pic>
        <p:nvPicPr>
          <p:cNvPr id="10245" name="Picture 5" descr="C:\Users\1-пк\Desktop\доя презентации лог гр\для презентац\100_88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571480"/>
            <a:ext cx="2127544" cy="3191316"/>
          </a:xfrm>
          <a:prstGeom prst="ellipse">
            <a:avLst/>
          </a:prstGeom>
          <a:noFill/>
        </p:spPr>
      </p:pic>
      <p:pic>
        <p:nvPicPr>
          <p:cNvPr id="10247" name="Picture 7" descr="H:\DCIM\100KM863\100_83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34" y="3929066"/>
            <a:ext cx="3929066" cy="2619377"/>
          </a:xfrm>
          <a:prstGeom prst="ellipse">
            <a:avLst/>
          </a:prstGeom>
          <a:noFill/>
        </p:spPr>
      </p:pic>
      <p:pic>
        <p:nvPicPr>
          <p:cNvPr id="10" name="презент по пред среде ло30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3000372"/>
            <a:ext cx="273248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16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1-пк\Desktop\доя презентации лог гр\для презентац\100_8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2648" y="1052736"/>
            <a:ext cx="3888432" cy="2592288"/>
          </a:xfrm>
          <a:prstGeom prst="rect">
            <a:avLst/>
          </a:prstGeom>
          <a:noFill/>
        </p:spPr>
      </p:pic>
      <p:pic>
        <p:nvPicPr>
          <p:cNvPr id="11268" name="Picture 4" descr="C:\Users\1-пк\Desktop\доя презентации лог гр\100_8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89040"/>
            <a:ext cx="4207396" cy="2804931"/>
          </a:xfrm>
          <a:prstGeom prst="rect">
            <a:avLst/>
          </a:prstGeom>
          <a:noFill/>
        </p:spPr>
      </p:pic>
      <p:pic>
        <p:nvPicPr>
          <p:cNvPr id="11269" name="Picture 5" descr="C:\Users\1-пк\Desktop\доя презентации лог гр\100_87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052736"/>
            <a:ext cx="3780420" cy="2520280"/>
          </a:xfrm>
          <a:prstGeom prst="rect">
            <a:avLst/>
          </a:prstGeom>
          <a:noFill/>
        </p:spPr>
      </p:pic>
      <p:pic>
        <p:nvPicPr>
          <p:cNvPr id="11" name="презент по пред среде ло30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8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Физическое развитие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физкультуры и здоровья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3" descr="C:\Users\1-пк\Desktop\доя презентации лог гр\100_8714.JPG"/>
          <p:cNvPicPr>
            <a:picLocks noChangeAspect="1" noChangeArrowheads="1"/>
          </p:cNvPicPr>
          <p:nvPr/>
        </p:nvPicPr>
        <p:blipFill>
          <a:blip r:embed="rId4" cstate="print"/>
          <a:srcRect b="18900"/>
          <a:stretch>
            <a:fillRect/>
          </a:stretch>
        </p:blipFill>
        <p:spPr bwMode="auto">
          <a:xfrm>
            <a:off x="4211960" y="1556792"/>
            <a:ext cx="4176464" cy="5080685"/>
          </a:xfrm>
          <a:prstGeom prst="rect">
            <a:avLst/>
          </a:prstGeom>
          <a:noFill/>
        </p:spPr>
      </p:pic>
      <p:pic>
        <p:nvPicPr>
          <p:cNvPr id="5" name="Picture 2" descr="C:\Users\1-пк\Desktop\доя презентации лог гр\100_8710.JPG"/>
          <p:cNvPicPr>
            <a:picLocks noChangeAspect="1" noChangeArrowheads="1"/>
          </p:cNvPicPr>
          <p:nvPr/>
        </p:nvPicPr>
        <p:blipFill>
          <a:blip r:embed="rId5" cstate="print"/>
          <a:srcRect l="10101"/>
          <a:stretch>
            <a:fillRect/>
          </a:stretch>
        </p:blipFill>
        <p:spPr bwMode="auto">
          <a:xfrm>
            <a:off x="467544" y="2348880"/>
            <a:ext cx="3204357" cy="2376264"/>
          </a:xfrm>
          <a:prstGeom prst="rect">
            <a:avLst/>
          </a:prstGeom>
          <a:noFill/>
        </p:spPr>
      </p:pic>
      <p:pic>
        <p:nvPicPr>
          <p:cNvPr id="7" name="презент по пред среде ло30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76672"/>
            <a:ext cx="9144000" cy="6381327"/>
          </a:xfrm>
        </p:spPr>
        <p:txBody>
          <a:bodyPr/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При построении предметно – развивающей среды учитывались следующие принципы:</a:t>
            </a:r>
            <a:br>
              <a:rPr lang="ru-RU" sz="3200" b="1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400" dirty="0" smtClean="0"/>
              <a:t>     - принцип дистанции, позиции при взаимодействии;</a:t>
            </a:r>
            <a:br>
              <a:rPr lang="ru-RU" sz="2400" dirty="0" smtClean="0"/>
            </a:br>
            <a:r>
              <a:rPr lang="ru-RU" sz="2400" dirty="0" smtClean="0"/>
              <a:t>-    принцип активности, самостоятельности, творчества;</a:t>
            </a:r>
            <a:br>
              <a:rPr lang="ru-RU" sz="2400" dirty="0" smtClean="0"/>
            </a:br>
            <a:r>
              <a:rPr lang="ru-RU" sz="2400" dirty="0" smtClean="0"/>
              <a:t>-    принцип стабильности — динамичности;</a:t>
            </a:r>
            <a:br>
              <a:rPr lang="ru-RU" sz="2400" dirty="0" smtClean="0"/>
            </a:br>
            <a:r>
              <a:rPr lang="ru-RU" sz="2400" dirty="0" smtClean="0"/>
              <a:t>-    принцип комплексирования и гибкого зонирования;</a:t>
            </a:r>
            <a:br>
              <a:rPr lang="ru-RU" sz="2400" dirty="0" smtClean="0"/>
            </a:br>
            <a:r>
              <a:rPr lang="ru-RU" sz="2400" dirty="0" smtClean="0"/>
              <a:t>-  принцип </a:t>
            </a:r>
            <a:r>
              <a:rPr lang="ru-RU" sz="2400" dirty="0" err="1" smtClean="0"/>
              <a:t>эмоциогенности</a:t>
            </a:r>
            <a:r>
              <a:rPr lang="ru-RU" sz="2400" dirty="0" smtClean="0"/>
              <a:t>  среды, индивидуальной комфортности и эмоционального благополучия каждого ребенка и взрослого;</a:t>
            </a:r>
            <a:br>
              <a:rPr lang="ru-RU" sz="2400" dirty="0" smtClean="0"/>
            </a:br>
            <a:r>
              <a:rPr lang="ru-RU" sz="2400" dirty="0" smtClean="0"/>
              <a:t>-    принцип сочетания привычных и неординарных элементов в эстетической организации среды;</a:t>
            </a:r>
            <a:br>
              <a:rPr lang="ru-RU" sz="2400" dirty="0" smtClean="0"/>
            </a:br>
            <a:r>
              <a:rPr lang="ru-RU" sz="2400" dirty="0" smtClean="0"/>
              <a:t>-    принцип открытости — закрытости;</a:t>
            </a:r>
            <a:br>
              <a:rPr lang="ru-RU" sz="2400" dirty="0" smtClean="0"/>
            </a:br>
            <a:r>
              <a:rPr lang="ru-RU" sz="2400" dirty="0" smtClean="0"/>
              <a:t>-    принцип учета половых </a:t>
            </a:r>
            <a:r>
              <a:rPr lang="ru-RU" sz="2400" b="1" dirty="0" smtClean="0"/>
              <a:t>и </a:t>
            </a:r>
            <a:r>
              <a:rPr lang="ru-RU" sz="2400" dirty="0" smtClean="0"/>
              <a:t>возрастных различий детей.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презент по пред среде ло279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6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r"/>
            <a:r>
              <a:rPr lang="ru-RU" sz="2400" i="1" dirty="0" smtClean="0"/>
              <a:t>.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6" name="Picture 4" descr="C:\Users\1-пк\Desktop\доя презентации лог гр\для презентац\100_8835.JPG"/>
          <p:cNvPicPr>
            <a:picLocks noChangeAspect="1" noChangeArrowheads="1"/>
          </p:cNvPicPr>
          <p:nvPr/>
        </p:nvPicPr>
        <p:blipFill>
          <a:blip r:embed="rId4" cstate="print"/>
          <a:srcRect t="18900"/>
          <a:stretch>
            <a:fillRect/>
          </a:stretch>
        </p:blipFill>
        <p:spPr bwMode="auto">
          <a:xfrm>
            <a:off x="179511" y="1124744"/>
            <a:ext cx="2833747" cy="3447264"/>
          </a:xfrm>
          <a:prstGeom prst="rect">
            <a:avLst/>
          </a:prstGeom>
          <a:noFill/>
        </p:spPr>
      </p:pic>
      <p:pic>
        <p:nvPicPr>
          <p:cNvPr id="3077" name="Picture 5" descr="C:\Users\1-пк\Desktop\доя презентации лог гр\для презентац\100_8836.JPG"/>
          <p:cNvPicPr>
            <a:picLocks noChangeAspect="1" noChangeArrowheads="1"/>
          </p:cNvPicPr>
          <p:nvPr/>
        </p:nvPicPr>
        <p:blipFill>
          <a:blip r:embed="rId5" cstate="print"/>
          <a:srcRect b="22301"/>
          <a:stretch>
            <a:fillRect/>
          </a:stretch>
        </p:blipFill>
        <p:spPr bwMode="auto">
          <a:xfrm>
            <a:off x="3286116" y="1714488"/>
            <a:ext cx="2815624" cy="3281564"/>
          </a:xfrm>
          <a:prstGeom prst="rect">
            <a:avLst/>
          </a:prstGeom>
          <a:noFill/>
        </p:spPr>
      </p:pic>
      <p:pic>
        <p:nvPicPr>
          <p:cNvPr id="3078" name="Picture 6" descr="C:\Users\1-пк\Desktop\доя презентации лог гр\для презентац\100_88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857232"/>
            <a:ext cx="2428892" cy="3643338"/>
          </a:xfrm>
          <a:prstGeom prst="rect">
            <a:avLst/>
          </a:prstGeom>
          <a:noFill/>
        </p:spPr>
      </p:pic>
      <p:pic>
        <p:nvPicPr>
          <p:cNvPr id="10" name="презент по пред среде ло307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Всё друзья вам показали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И про всё вам рассказали,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Мы старались, не ленились,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Группу нашу оснащали,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Чтоб жилось комфортно в ней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Нашим ребятишкам -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Девчонкам и мальчишкам!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БЛАГОДАРЮ ЗА ВНИМАНИЕ!!!</a:t>
            </a:r>
          </a:p>
        </p:txBody>
      </p:sp>
      <p:pic>
        <p:nvPicPr>
          <p:cNvPr id="5" name="презент по пред среде ло308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6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65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Первые впечатления о нашей группе складывается в приёмной, здесь находится родительский уголок, благодаря которому родители получают информацию о жизни группы, консультации специалистов</a:t>
            </a:r>
            <a:r>
              <a:rPr lang="ru-RU" sz="2000" dirty="0" smtClean="0"/>
              <a:t>. Здесь же организуются выставки детских работ.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1-пк\Desktop\доя презентации лог гр\для презентац\100_8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5279" y="2500306"/>
            <a:ext cx="5438721" cy="3643314"/>
          </a:xfrm>
          <a:prstGeom prst="rect">
            <a:avLst/>
          </a:prstGeom>
          <a:noFill/>
        </p:spPr>
      </p:pic>
      <p:pic>
        <p:nvPicPr>
          <p:cNvPr id="6" name="презент по пред среде ло29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71744"/>
            <a:ext cx="3833594" cy="287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презент по пред среде ло29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04"/>
            <a:ext cx="871543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презент по пред среде ло29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642918"/>
            <a:ext cx="485778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1119170"/>
            <a:ext cx="3714777" cy="49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5805264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Художественно-эстетическое развитие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художественного творчества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3" descr="C:\Users\1-пк\Desktop\доя презентации лог гр\для презентац\100_8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24809"/>
            <a:ext cx="2808312" cy="1872208"/>
          </a:xfrm>
          <a:prstGeom prst="round2DiagRect">
            <a:avLst/>
          </a:prstGeom>
          <a:noFill/>
        </p:spPr>
      </p:pic>
      <p:pic>
        <p:nvPicPr>
          <p:cNvPr id="5" name="Picture 4" descr="C:\Users\1-пк\Desktop\доя презентации лог гр\для презентац\100_8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724472"/>
            <a:ext cx="2952328" cy="1968219"/>
          </a:xfrm>
          <a:prstGeom prst="round2DiagRect">
            <a:avLst/>
          </a:prstGeom>
          <a:noFill/>
        </p:spPr>
      </p:pic>
      <p:pic>
        <p:nvPicPr>
          <p:cNvPr id="2050" name="Picture 2" descr="C:\Users\1-пк\Desktop\доя презентации лог гр\для презентац\100_89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819262"/>
            <a:ext cx="4248472" cy="2731789"/>
          </a:xfrm>
          <a:prstGeom prst="ellipse">
            <a:avLst/>
          </a:prstGeom>
          <a:noFill/>
        </p:spPr>
      </p:pic>
      <p:pic>
        <p:nvPicPr>
          <p:cNvPr id="2051" name="Picture 3" descr="C:\Users\1-пк\Desktop\доя презентации лог гр\для презентац\100_88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812704"/>
            <a:ext cx="4104456" cy="2736304"/>
          </a:xfrm>
          <a:prstGeom prst="ellipse">
            <a:avLst/>
          </a:prstGeom>
          <a:noFill/>
        </p:spPr>
      </p:pic>
      <p:pic>
        <p:nvPicPr>
          <p:cNvPr id="8" name="презент по пред среде ло277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04664"/>
            <a:ext cx="9144000" cy="1224136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музыкально-театрализованной деятельности</a:t>
            </a: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9" name="Picture 5" descr="C:\Users\1-пк\Desktop\доя презентации лог гр\100_8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1268760"/>
            <a:ext cx="4104455" cy="2736304"/>
          </a:xfrm>
          <a:prstGeom prst="roundRect">
            <a:avLst/>
          </a:prstGeom>
          <a:noFill/>
        </p:spPr>
      </p:pic>
      <p:pic>
        <p:nvPicPr>
          <p:cNvPr id="1030" name="Picture 6" descr="C:\Users\1-пк\Desktop\доя презентации лог гр\100_87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6644" y="1268760"/>
            <a:ext cx="4104456" cy="2736304"/>
          </a:xfrm>
          <a:prstGeom prst="roundRect">
            <a:avLst/>
          </a:prstGeom>
          <a:noFill/>
        </p:spPr>
      </p:pic>
      <p:pic>
        <p:nvPicPr>
          <p:cNvPr id="1031" name="Picture 7" descr="C:\Users\1-пк\Desktop\доя презентации лог гр\100_89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149081"/>
            <a:ext cx="4063382" cy="2708920"/>
          </a:xfrm>
          <a:prstGeom prst="roundRect">
            <a:avLst/>
          </a:prstGeom>
          <a:noFill/>
        </p:spPr>
      </p:pic>
      <p:pic>
        <p:nvPicPr>
          <p:cNvPr id="10" name="презент по пред среде ло270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1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-285784" y="-857280"/>
            <a:ext cx="9429784" cy="678661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Познавательное развитие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краеведения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презент по пред среде ло28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71612"/>
            <a:ext cx="37860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571612"/>
            <a:ext cx="3643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60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\AppData\Local\Temp\Rar$DI00.096\14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332657"/>
            <a:ext cx="9144000" cy="5472607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Познавательное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развитие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математического и сенсорного развития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Центр конструктивной деятельности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6" descr="C:\Users\1-пк\Desktop\доя презентации лог гр\100_8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500306"/>
            <a:ext cx="3168352" cy="2112235"/>
          </a:xfrm>
          <a:prstGeom prst="round2DiagRect">
            <a:avLst/>
          </a:prstGeom>
          <a:noFill/>
        </p:spPr>
      </p:pic>
      <p:pic>
        <p:nvPicPr>
          <p:cNvPr id="6" name="Picture 5" descr="C:\Users\1-пк\Desktop\доя презентации лог гр\100_87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500306"/>
            <a:ext cx="1441300" cy="2161950"/>
          </a:xfrm>
          <a:prstGeom prst="round2DiagRect">
            <a:avLst/>
          </a:prstGeom>
          <a:noFill/>
        </p:spPr>
      </p:pic>
      <p:pic>
        <p:nvPicPr>
          <p:cNvPr id="7" name="Picture 4" descr="C:\Users\1-пк\Desktop\доя презентации лог гр\100_8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857760"/>
            <a:ext cx="2714644" cy="1809763"/>
          </a:xfrm>
          <a:prstGeom prst="round2DiagRect">
            <a:avLst/>
          </a:prstGeom>
          <a:noFill/>
        </p:spPr>
      </p:pic>
      <p:pic>
        <p:nvPicPr>
          <p:cNvPr id="8" name="Picture 2" descr="C:\Users\1-пк\Desktop\доя презентации лог гр\100_89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4788024"/>
            <a:ext cx="3104964" cy="2069976"/>
          </a:xfrm>
          <a:prstGeom prst="round2DiagRect">
            <a:avLst/>
          </a:prstGeom>
          <a:noFill/>
        </p:spPr>
      </p:pic>
      <p:pic>
        <p:nvPicPr>
          <p:cNvPr id="12290" name="Picture 2" descr="C:\Users\1-пк\Desktop\доя презентации лог гр\100_8928.JPG"/>
          <p:cNvPicPr>
            <a:picLocks noChangeAspect="1" noChangeArrowheads="1"/>
          </p:cNvPicPr>
          <p:nvPr/>
        </p:nvPicPr>
        <p:blipFill>
          <a:blip r:embed="rId8" cstate="print"/>
          <a:srcRect b="10456"/>
          <a:stretch>
            <a:fillRect/>
          </a:stretch>
        </p:blipFill>
        <p:spPr bwMode="auto">
          <a:xfrm>
            <a:off x="6643702" y="2428868"/>
            <a:ext cx="1661931" cy="2232248"/>
          </a:xfrm>
          <a:prstGeom prst="round2DiagRect">
            <a:avLst/>
          </a:prstGeom>
          <a:noFill/>
        </p:spPr>
      </p:pic>
      <p:pic>
        <p:nvPicPr>
          <p:cNvPr id="10" name="презент по пред среде ло28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40</Words>
  <Application>Microsoft Office PowerPoint</Application>
  <PresentationFormat>Экран (4:3)</PresentationFormat>
  <Paragraphs>21</Paragraphs>
  <Slides>21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Развивающая предметно-пространственная среда в логопедической  группе</vt:lpstr>
      <vt:lpstr>     При построении предметно – развивающей среды учитывались следующие принципы:       - принцип дистанции, позиции при взаимодействии; -    принцип активности, самостоятельности, творчества; -    принцип стабильности — динамичности; -    принцип комплексирования и гибкого зонирования; -  принцип эмоциогенности  среды, индивидуальной комфортности и эмоционального благополучия каждого ребенка и взрослого; -    принцип сочетания привычных и неординарных элементов в эстетической организации среды; -    принцип открытости — закрытости; -    принцип учета половых и возрастных различий детей.        </vt:lpstr>
      <vt:lpstr>      Первые впечатления о нашей группе складывается в приёмной, здесь находится родительский уголок, благодаря которому родители получают информацию о жизни группы, консультации специалистов. Здесь же организуются выставки детских работ.              </vt:lpstr>
      <vt:lpstr>                    </vt:lpstr>
      <vt:lpstr>                    </vt:lpstr>
      <vt:lpstr>Художественно-эстетическое развитие Центр художественного творчества      </vt:lpstr>
      <vt:lpstr>Центр музыкально-театрализованной деятельности</vt:lpstr>
      <vt:lpstr>Познавательное развитие Центр краеведения      </vt:lpstr>
      <vt:lpstr>Познавательное развитие Центр математического и сенсорного развития Центр конструктивной деятельности      </vt:lpstr>
      <vt:lpstr>Центр экспериментирования Центр природы        </vt:lpstr>
      <vt:lpstr>Речевое развитие Центр  книги Центр речевого развития       </vt:lpstr>
      <vt:lpstr>Слайд 12</vt:lpstr>
      <vt:lpstr>Социально-коммуникативное развитие Центры основ безопасности          </vt:lpstr>
      <vt:lpstr>Центр дежурства и труда     </vt:lpstr>
      <vt:lpstr>Слайд 15</vt:lpstr>
      <vt:lpstr>Слайд 16</vt:lpstr>
      <vt:lpstr> Центр дидактических  и       настольно-печатных игр </vt:lpstr>
      <vt:lpstr>Слайд 18</vt:lpstr>
      <vt:lpstr>Физическое развитие Центр физкультуры и здоровья          </vt:lpstr>
      <vt:lpstr>.</vt:lpstr>
      <vt:lpstr>Всё друзья вам показали И про всё вам рассказали, Мы старались, не ленились, Группу нашу оснащали, Чтоб жилось комфортно в ней Нашим ребятишкам - Девчонкам и мальчишкам!  БЛАГОДАРЮ ЗА ВНИМАНИЕ!!!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93</cp:revision>
  <dcterms:created xsi:type="dcterms:W3CDTF">2011-12-14T16:39:03Z</dcterms:created>
  <dcterms:modified xsi:type="dcterms:W3CDTF">2019-10-11T12:51:10Z</dcterms:modified>
</cp:coreProperties>
</file>