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23A"/>
    <a:srgbClr val="990099"/>
    <a:srgbClr val="FF3300"/>
    <a:srgbClr val="3333CC"/>
    <a:srgbClr val="FFFF00"/>
    <a:srgbClr val="80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4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 userDrawn="1"/>
        </p:nvSpPr>
        <p:spPr>
          <a:xfrm>
            <a:off x="3498850" y="6388100"/>
            <a:ext cx="2130425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rgbClr val="A6A6A6"/>
                </a:solidFill>
                <a:latin typeface="Calibri" pitchFamily="34" charset="0"/>
                <a:cs typeface="Times New Roman" pitchFamily="18" charset="0"/>
              </a:rPr>
              <a:t>©</a:t>
            </a:r>
            <a:r>
              <a:rPr lang="ru-RU" sz="1200">
                <a:solidFill>
                  <a:srgbClr val="A6A6A6"/>
                </a:solidFill>
                <a:latin typeface="Calibri" pitchFamily="34" charset="0"/>
                <a:cs typeface="Times New Roman" pitchFamily="18" charset="0"/>
              </a:rPr>
              <a:t> </a:t>
            </a:r>
            <a:r>
              <a:rPr lang="ru-RU" sz="1200" b="1">
                <a:solidFill>
                  <a:srgbClr val="A6A6A6"/>
                </a:solidFill>
                <a:latin typeface="Calibri" pitchFamily="34" charset="0"/>
                <a:cs typeface="Times New Roman" pitchFamily="18" charset="0"/>
              </a:rPr>
              <a:t>Ольга Михайловна Носова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7"/>
          <p:cNvSpPr/>
          <p:nvPr userDrawn="1"/>
        </p:nvSpPr>
        <p:spPr>
          <a:xfrm>
            <a:off x="207963" y="130175"/>
            <a:ext cx="8712200" cy="6535738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54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rot="21279228">
            <a:off x="100013" y="4818063"/>
            <a:ext cx="1828800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312" y="1484784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3191-584C-4C87-8579-4790AF252016}" type="datetimeFigureOut">
              <a:rPr lang="ru-RU"/>
              <a:pPr>
                <a:defRPr/>
              </a:pPr>
              <a:t>30.03.2022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F124-C2EF-4616-86D5-31FECD05B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0E85F-78F0-49DE-A907-7662F44DD2C0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D9ECB-63EC-4E62-A306-B32D6C7FC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F5B58-3273-47AC-A059-D56EFDC47706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8962F-307A-4CFC-9DFF-9D5EF6D2C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AFB18-0E58-4AD5-828A-56B647F953E0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3F67C-A27B-4B06-B2B3-3D474B12F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E1D30-B56F-4BEB-B451-7D6893342B81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34C7E-E9C8-422F-B35F-13063691D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33F40-C9D4-4D4E-B941-FFB764CEAFD5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04174-7565-4D1C-A04A-261013EBF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7EF24-5763-48A0-ACBC-FC2AC0E02339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22675-1F94-46D1-A17C-A4BEF3894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DF94-D69D-438F-9DF9-B174B303B428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E4532-E785-4422-8D9A-526F95F82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406C-9C29-48CE-A3D0-9E2D53ED82AC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6A04E-BCAC-49B2-A89D-DB3C1DC47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6B97-2786-4286-8D52-77705FCEF638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B1811-87BE-45C9-AA98-22EEE4C43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47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C73992-565A-407F-97B5-E65275AA2FE5}" type="datetimeFigureOut">
              <a:rPr lang="ru-RU"/>
              <a:pPr>
                <a:defRPr/>
              </a:pPr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ECEE7C-9C7C-4864-ABD2-A320757A38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2592388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  <a:t>МДОУ «Детский сад №99 комбинированного вида»  </a:t>
            </a:r>
            <a:br>
              <a:rPr lang="ru-RU" sz="2400" b="1" smtClean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ru-RU" sz="2400" smtClean="0">
                <a:latin typeface="Arial" charset="0"/>
              </a:rPr>
              <a:t/>
            </a:r>
            <a:br>
              <a:rPr lang="ru-RU" sz="2400" smtClean="0">
                <a:latin typeface="Arial" charset="0"/>
              </a:rPr>
            </a:br>
            <a:r>
              <a:rPr lang="ru-RU" sz="2400" b="1" smtClean="0">
                <a:solidFill>
                  <a:srgbClr val="3333CC"/>
                </a:solidFill>
                <a:latin typeface="Times New Roman" pitchFamily="18" charset="0"/>
              </a:rPr>
              <a:t>Педагогический проект </a:t>
            </a:r>
            <a:br>
              <a:rPr lang="ru-RU" sz="2400" b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3333CC"/>
                </a:solidFill>
                <a:latin typeface="Times New Roman" pitchFamily="18" charset="0"/>
              </a:rPr>
              <a:t>«Увлекательное рисование как средство развития речи у детей дошкольного возраста»</a:t>
            </a:r>
            <a:br>
              <a:rPr lang="ru-RU" sz="2400" b="1" smtClean="0">
                <a:solidFill>
                  <a:srgbClr val="3333CC"/>
                </a:solidFill>
                <a:latin typeface="Times New Roman" pitchFamily="18" charset="0"/>
              </a:rPr>
            </a:br>
            <a:r>
              <a:rPr lang="ru-RU" sz="240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ru-RU" sz="2400" smtClean="0">
                <a:solidFill>
                  <a:srgbClr val="FFFF00"/>
                </a:solidFill>
                <a:latin typeface="Arial" charset="0"/>
              </a:rPr>
            </a:br>
            <a:r>
              <a:rPr lang="ru-RU" sz="2400" b="1" smtClean="0">
                <a:solidFill>
                  <a:srgbClr val="990099"/>
                </a:solidFill>
                <a:latin typeface="Times New Roman" pitchFamily="18" charset="0"/>
              </a:rPr>
              <a:t>Автор</a:t>
            </a:r>
            <a:r>
              <a:rPr lang="en-US" sz="2400" b="1" smtClean="0">
                <a:solidFill>
                  <a:srgbClr val="990099"/>
                </a:solidFill>
                <a:latin typeface="Times New Roman" pitchFamily="18" charset="0"/>
              </a:rPr>
              <a:t>: </a:t>
            </a:r>
            <a:r>
              <a:rPr lang="ru-RU" sz="2400" b="1" smtClean="0">
                <a:solidFill>
                  <a:srgbClr val="990099"/>
                </a:solidFill>
                <a:latin typeface="Times New Roman" pitchFamily="18" charset="0"/>
              </a:rPr>
              <a:t>воспитатель Суркова Т.Н.</a:t>
            </a:r>
          </a:p>
        </p:txBody>
      </p:sp>
      <p:pic>
        <p:nvPicPr>
          <p:cNvPr id="12291" name="Picture 4" descr="3010_pre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3716338"/>
            <a:ext cx="46799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22535" name="Picture 7" descr="20220329_1319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8424862" cy="6335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23559" name="Picture 7" descr="20220329_172613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3659188" cy="4103687"/>
          </a:xfrm>
          <a:prstGeom prst="rect">
            <a:avLst/>
          </a:prstGeom>
          <a:noFill/>
        </p:spPr>
      </p:pic>
      <p:pic>
        <p:nvPicPr>
          <p:cNvPr id="23560" name="Picture 8" descr="20220329_172754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188913"/>
            <a:ext cx="5508625" cy="4103687"/>
          </a:xfrm>
          <a:prstGeom prst="rect">
            <a:avLst/>
          </a:prstGeom>
          <a:noFill/>
        </p:spPr>
      </p:pic>
      <p:pic>
        <p:nvPicPr>
          <p:cNvPr id="23561" name="Picture 6" descr="unnam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4292600"/>
            <a:ext cx="4681537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24583" name="Picture 7" descr="20220329_193213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5545137" cy="3168650"/>
          </a:xfrm>
          <a:prstGeom prst="rect">
            <a:avLst/>
          </a:prstGeom>
          <a:noFill/>
        </p:spPr>
      </p:pic>
      <p:pic>
        <p:nvPicPr>
          <p:cNvPr id="24584" name="Picture 8" descr="20220329_200633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357563"/>
            <a:ext cx="5545137" cy="3095625"/>
          </a:xfrm>
          <a:prstGeom prst="rect">
            <a:avLst/>
          </a:prstGeom>
          <a:noFill/>
        </p:spPr>
      </p:pic>
      <p:pic>
        <p:nvPicPr>
          <p:cNvPr id="24585" name="Picture 6" descr="unnam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2205038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11188" y="24209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25608" name="Picture 8" descr="20210408_1408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5472113" cy="3313113"/>
          </a:xfrm>
          <a:prstGeom prst="rect">
            <a:avLst/>
          </a:prstGeom>
          <a:noFill/>
        </p:spPr>
      </p:pic>
      <p:pic>
        <p:nvPicPr>
          <p:cNvPr id="25609" name="Picture 9" descr="20210408_1018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573463"/>
            <a:ext cx="5472113" cy="3284537"/>
          </a:xfrm>
          <a:prstGeom prst="rect">
            <a:avLst/>
          </a:prstGeom>
          <a:noFill/>
        </p:spPr>
      </p:pic>
      <p:pic>
        <p:nvPicPr>
          <p:cNvPr id="25611" name="Picture 11" descr="20220330_2047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1412875"/>
            <a:ext cx="3114675" cy="482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2051050" y="1031875"/>
            <a:ext cx="4968875" cy="2225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Тип, вид проекта: исследовательско – творческий, долгосрочный.</a:t>
            </a:r>
          </a:p>
          <a:p>
            <a:pPr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 </a:t>
            </a:r>
          </a:p>
          <a:p>
            <a:pPr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Сроки реализации:   2 года</a:t>
            </a:r>
          </a:p>
          <a:p>
            <a:pPr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Участники проекта – дети старшей и подготовительной группы</a:t>
            </a:r>
          </a:p>
        </p:txBody>
      </p:sp>
      <p:pic>
        <p:nvPicPr>
          <p:cNvPr id="13317" name="Picture 6" descr="20191209_160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284538"/>
            <a:ext cx="583247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611188" y="1489075"/>
            <a:ext cx="82819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 </a:t>
            </a:r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«Истоки способностей и дарования детей на кончиках пальцев. От пальцев, образно говоря, идут тончайшие нити-ручейки, которые питает источник творческой мысли. Другими словами, чем больше мастерства в детской руке, тем умнее ребенок». </a:t>
            </a:r>
          </a:p>
          <a:p>
            <a:pPr algn="r"/>
            <a:r>
              <a:rPr lang="ru-RU" sz="2400" b="1">
                <a:solidFill>
                  <a:srgbClr val="3333CC"/>
                </a:solidFill>
                <a:latin typeface="Times New Roman" pitchFamily="18" charset="0"/>
              </a:rPr>
              <a:t>В.А.Сухомлинский</a:t>
            </a:r>
          </a:p>
        </p:txBody>
      </p:sp>
      <p:pic>
        <p:nvPicPr>
          <p:cNvPr id="14341" name="Picture 6" descr="unnam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573463"/>
            <a:ext cx="50403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684213" y="1465263"/>
            <a:ext cx="84597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/>
            <a:r>
              <a:rPr lang="ru-RU" sz="3200" b="1" u="sng">
                <a:solidFill>
                  <a:srgbClr val="3333CC"/>
                </a:solidFill>
                <a:latin typeface="Times New Roman" pitchFamily="18" charset="0"/>
              </a:rPr>
              <a:t>Цель:</a:t>
            </a:r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  Развитие речевой активности и мелкой моторики у детей дошкольного возраста с ОНР разными способами рисования. </a:t>
            </a:r>
          </a:p>
          <a:p>
            <a:pPr indent="571500"/>
            <a:r>
              <a:rPr lang="ru-RU" sz="3200" b="1" u="sng">
                <a:solidFill>
                  <a:srgbClr val="3333CC"/>
                </a:solidFill>
                <a:latin typeface="Times New Roman" pitchFamily="18" charset="0"/>
              </a:rPr>
              <a:t>Задачи:</a:t>
            </a:r>
          </a:p>
          <a:p>
            <a:pPr indent="571500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1. Образовательные задачи: вырабатывать графические навыки; формировать готовность руки к письму, изучить проблему развитие речи дошкольников в психолого-педагогической литературе.</a:t>
            </a:r>
          </a:p>
          <a:p>
            <a:pPr indent="571500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2. Воспитательные задачи: воспитывать интерес к изобразительной деятельности.</a:t>
            </a:r>
          </a:p>
          <a:p>
            <a:pPr indent="571500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3. Коррекционные задачи: развитие высших психических функций: внимание, память, речь, мышление. </a:t>
            </a:r>
          </a:p>
          <a:p>
            <a:pPr indent="571500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 4. Развивающие задачи: развитие точности и координации движений рук, гибкости пальцев рук, ритмичности движений.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2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84213" y="711200"/>
            <a:ext cx="79200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r>
              <a:rPr lang="ru-RU" sz="3200" b="1" u="sng">
                <a:solidFill>
                  <a:srgbClr val="3333CC"/>
                </a:solidFill>
                <a:latin typeface="Times New Roman" pitchFamily="18" charset="0"/>
              </a:rPr>
              <a:t>Формы работы с детьми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Дидактические игры. Для развития воображения и фантазии.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Чтение загадок.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Рассматривание картин, изображений, иллюстраций.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Чтение художественной литературы.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Тестовые задания (дорисовывание предметов).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Беседы.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Занятия с использованием нетрадиционной и стандартной изо технологии.</a:t>
            </a:r>
          </a:p>
          <a:p>
            <a:pPr indent="571500" algn="ctr"/>
            <a:r>
              <a:rPr lang="ru-RU" sz="3200" b="1" u="sng">
                <a:solidFill>
                  <a:srgbClr val="3333CC"/>
                </a:solidFill>
                <a:latin typeface="Times New Roman" pitchFamily="18" charset="0"/>
              </a:rPr>
              <a:t>Формы работы с родителями.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Консультации.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Беседы.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Наглядная информация: буклеты, памятки.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Привлечение родителей к пополнению среды (нетрадиционные материалы).</a:t>
            </a:r>
          </a:p>
          <a:p>
            <a:pPr indent="571500" algn="ctr"/>
            <a:r>
              <a:rPr lang="ru-RU" sz="2000" b="1">
                <a:solidFill>
                  <a:srgbClr val="3333CC"/>
                </a:solidFill>
                <a:latin typeface="Times New Roman" pitchFamily="18" charset="0"/>
              </a:rPr>
              <a:t>* Участие в конкурсах, выставках.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19463" name="Picture 7" descr="20220126_1207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4752975" cy="3095625"/>
          </a:xfrm>
          <a:prstGeom prst="rect">
            <a:avLst/>
          </a:prstGeom>
          <a:noFill/>
        </p:spPr>
      </p:pic>
      <p:pic>
        <p:nvPicPr>
          <p:cNvPr id="19464" name="Picture 8" descr="20220330_0919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88913"/>
            <a:ext cx="4140200" cy="3167062"/>
          </a:xfrm>
          <a:prstGeom prst="rect">
            <a:avLst/>
          </a:prstGeom>
          <a:noFill/>
        </p:spPr>
      </p:pic>
      <p:pic>
        <p:nvPicPr>
          <p:cNvPr id="19465" name="Picture 9" descr="20220330_0919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284538"/>
            <a:ext cx="4321175" cy="3168650"/>
          </a:xfrm>
          <a:prstGeom prst="rect">
            <a:avLst/>
          </a:prstGeom>
          <a:noFill/>
        </p:spPr>
      </p:pic>
      <p:pic>
        <p:nvPicPr>
          <p:cNvPr id="19466" name="Picture 10" descr="20220330_0938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3284538"/>
            <a:ext cx="2517775" cy="3240087"/>
          </a:xfrm>
          <a:prstGeom prst="rect">
            <a:avLst/>
          </a:prstGeom>
          <a:noFill/>
        </p:spPr>
      </p:pic>
      <p:pic>
        <p:nvPicPr>
          <p:cNvPr id="19467" name="Picture 6" descr="unnam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7050" y="3284538"/>
            <a:ext cx="22669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4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20487" name="Picture 7" descr="20220329_1727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4897438" cy="2947987"/>
          </a:xfrm>
          <a:prstGeom prst="rect">
            <a:avLst/>
          </a:prstGeom>
          <a:noFill/>
        </p:spPr>
      </p:pic>
      <p:pic>
        <p:nvPicPr>
          <p:cNvPr id="20488" name="Picture 8" descr="20220329_172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141663"/>
            <a:ext cx="4897438" cy="3240087"/>
          </a:xfrm>
          <a:prstGeom prst="rect">
            <a:avLst/>
          </a:prstGeom>
          <a:noFill/>
        </p:spPr>
      </p:pic>
      <p:pic>
        <p:nvPicPr>
          <p:cNvPr id="20489" name="Picture 9" descr="20220329_1726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188913"/>
            <a:ext cx="4067175" cy="3024187"/>
          </a:xfrm>
          <a:prstGeom prst="rect">
            <a:avLst/>
          </a:prstGeom>
          <a:noFill/>
        </p:spPr>
      </p:pic>
      <p:pic>
        <p:nvPicPr>
          <p:cNvPr id="20490" name="Picture 10" descr="20220329_1726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3213100"/>
            <a:ext cx="4067175" cy="3168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8" name="Picture 4" descr="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11188" y="2446338"/>
            <a:ext cx="8281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/>
              <a:t> </a:t>
            </a:r>
            <a:endParaRPr lang="ru-RU" sz="2400" b="1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84213" y="3332163"/>
            <a:ext cx="7920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71500" algn="ctr"/>
            <a:endParaRPr lang="ru-RU" sz="2000" b="1">
              <a:solidFill>
                <a:srgbClr val="3333CC"/>
              </a:solidFill>
              <a:latin typeface="Times New Roman" pitchFamily="18" charset="0"/>
            </a:endParaRPr>
          </a:p>
        </p:txBody>
      </p:sp>
      <p:pic>
        <p:nvPicPr>
          <p:cNvPr id="21512" name="Picture 8" descr="20220329_1753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5033963" cy="3605212"/>
          </a:xfrm>
          <a:prstGeom prst="rect">
            <a:avLst/>
          </a:prstGeom>
          <a:noFill/>
        </p:spPr>
      </p:pic>
      <p:pic>
        <p:nvPicPr>
          <p:cNvPr id="21513" name="Picture 9" descr="20220329_1723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8725" y="188913"/>
            <a:ext cx="4105275" cy="3600450"/>
          </a:xfrm>
          <a:prstGeom prst="rect">
            <a:avLst/>
          </a:prstGeom>
          <a:noFill/>
        </p:spPr>
      </p:pic>
      <p:pic>
        <p:nvPicPr>
          <p:cNvPr id="21514" name="Picture 6" descr="unnam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3860800"/>
            <a:ext cx="53292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194</Words>
  <Application>Microsoft Office PowerPoint</Application>
  <PresentationFormat>Экран (4:3)</PresentationFormat>
  <Paragraphs>38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Тема Office</vt:lpstr>
      <vt:lpstr> МДОУ «Детский сад №99 комбинированного вида»    Педагогический проект  «Увлекательное рисование как средство развития речи у детей дошкольного возраста»  Автор: воспитатель Суркова Т.Н.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уроков ИЗО</dc:title>
  <dc:creator>Ольга Михайловна</dc:creator>
  <cp:lastModifiedBy>Microsoft Office</cp:lastModifiedBy>
  <cp:revision>11</cp:revision>
  <dcterms:created xsi:type="dcterms:W3CDTF">2014-08-06T21:18:42Z</dcterms:created>
  <dcterms:modified xsi:type="dcterms:W3CDTF">2022-03-30T18:03:54Z</dcterms:modified>
</cp:coreProperties>
</file>