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317" r:id="rId8"/>
    <p:sldId id="261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318" r:id="rId22"/>
    <p:sldId id="319" r:id="rId23"/>
    <p:sldId id="320" r:id="rId24"/>
    <p:sldId id="323" r:id="rId25"/>
    <p:sldId id="321" r:id="rId26"/>
    <p:sldId id="322" r:id="rId27"/>
    <p:sldId id="324" r:id="rId28"/>
    <p:sldId id="326" r:id="rId29"/>
    <p:sldId id="327" r:id="rId30"/>
    <p:sldId id="325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265" r:id="rId42"/>
    <p:sldId id="313" r:id="rId43"/>
    <p:sldId id="314" r:id="rId44"/>
    <p:sldId id="266" r:id="rId45"/>
    <p:sldId id="294" r:id="rId46"/>
    <p:sldId id="338" r:id="rId47"/>
    <p:sldId id="295" r:id="rId48"/>
    <p:sldId id="297" r:id="rId49"/>
    <p:sldId id="296" r:id="rId50"/>
    <p:sldId id="298" r:id="rId51"/>
    <p:sldId id="299" r:id="rId52"/>
    <p:sldId id="267" r:id="rId53"/>
    <p:sldId id="300" r:id="rId54"/>
    <p:sldId id="268" r:id="rId55"/>
    <p:sldId id="315" r:id="rId56"/>
    <p:sldId id="316" r:id="rId57"/>
    <p:sldId id="303" r:id="rId58"/>
    <p:sldId id="304" r:id="rId59"/>
    <p:sldId id="305" r:id="rId60"/>
    <p:sldId id="306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48" r:id="rId71"/>
    <p:sldId id="350" r:id="rId72"/>
    <p:sldId id="307" r:id="rId73"/>
    <p:sldId id="349" r:id="rId74"/>
    <p:sldId id="308" r:id="rId75"/>
    <p:sldId id="311" r:id="rId76"/>
    <p:sldId id="310" r:id="rId77"/>
    <p:sldId id="309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2.schoolrm.ru/iblock/3bc/3bc7590a2fa82e8756879e1b20241b26/f6ce2e60cdfc412d0469fcaca95cc80c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am.ru/detskijsad/buklet-dlja-roditelei-oznakomlenie-doshkolnikov-s-mordovskim-folklorom-880674.html" TargetMode="External"/><Relationship Id="rId3" Type="http://schemas.openxmlformats.org/officeDocument/2006/relationships/hyperlink" Target="https://www.maam.ru/detskijsad/beseda-s-roditeljami-na-temu-uprjamstvo-v-detskom-vozraste-ego-istoki.html" TargetMode="External"/><Relationship Id="rId7" Type="http://schemas.openxmlformats.org/officeDocument/2006/relationships/hyperlink" Target="https://www.maam.ru/detskijsad/rol-izobrazitelnogo-iskustva-v-hudozhestveno-yesteticheskom-vospitani-detei-starshego-doshkolnogo-vozrasta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am.ru/detskijsad/buklet-ne-hochu-ne-budu-ne-nado-krizis-treh-let.html" TargetMode="External"/><Relationship Id="rId11" Type="http://schemas.openxmlformats.org/officeDocument/2006/relationships/hyperlink" Target="https://solncesvet.ru/formirovanie-predstavleniy-o-chisle-u-de.261419/" TargetMode="External"/><Relationship Id="rId5" Type="http://schemas.openxmlformats.org/officeDocument/2006/relationships/hyperlink" Target="https://www.maam.ru/detskijsad/problemy-komunikativnogo-obschenija-i-povedenija-doshkolnikov.html" TargetMode="External"/><Relationship Id="rId10" Type="http://schemas.openxmlformats.org/officeDocument/2006/relationships/hyperlink" Target="https://solncesvet.ru/gendernye-stereotipy-v-processe-kommunik.261419/" TargetMode="External"/><Relationship Id="rId4" Type="http://schemas.openxmlformats.org/officeDocument/2006/relationships/hyperlink" Target="https://www.maam.ru/detskijsad/-profesija-pozharnyi-po-rabochei-tetradi-dlja-detei-5-7-let-znakomimsja-s-profesijami-avtor-sostavitel-antonova-m-v.html" TargetMode="External"/><Relationship Id="rId9" Type="http://schemas.openxmlformats.org/officeDocument/2006/relationships/hyperlink" Target="https://solncesvet.ru/innovacionnyy-pedagogicheskiy-opyt-vospi.26141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400" dirty="0"/>
          </a:p>
        </p:txBody>
      </p:sp>
      <p:pic>
        <p:nvPicPr>
          <p:cNvPr id="13315" name="Picture 3" descr="C:\Documents and Settings\ds58sar\Рабочий стол\аттестация\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56866"/>
            <a:ext cx="3779912" cy="567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6372200" cy="530693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alt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Портфолио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Барановой Елены Николаевны,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воспитателя МАДОУ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«Центр развития ребенка – 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детский сад № 58»</a:t>
            </a:r>
            <a:endParaRPr lang="ru-RU" sz="4400" dirty="0" smtClean="0">
              <a:latin typeface="Century Schoolbook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5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551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4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48680"/>
            <a:ext cx="9144001" cy="56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4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20688"/>
            <a:ext cx="9144001" cy="558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4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20688"/>
            <a:ext cx="9144000" cy="558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4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92697"/>
            <a:ext cx="8964489" cy="55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4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20688"/>
            <a:ext cx="9144000" cy="55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92696"/>
            <a:ext cx="9144001" cy="551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 -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Всероссийский педагогический журнал «Познание». Консультация для родителей «Воспитание у детей интереса к социальной действительности».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Всероссийское образовательно-просветительское издание «Альманах педагога». Консультация для родителей «Воспитание у детей интереса к социальной действительности».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6" name="Содержимое 5" descr="альманах1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7" y="0"/>
            <a:ext cx="48510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Дата  рождения: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05.06.1991 г.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  <a:r>
              <a:rPr lang="ru-RU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высшее, ФГБОУ ВПО «МГПИ им. М. Е. Евсевьева».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Специальности:</a:t>
            </a:r>
            <a:r>
              <a:rPr lang="ru-RU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1. «Педагогика и методика дошкольного воспитания» с дополнительной специальностью «Педагогика и психология».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2. Освоила программу магистратуры по направлению подготовки 44.04.01 Педагогическое образование.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Квалификации: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1. Воспитатель детского сада. 2. Магистр.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Дипломы: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 отличием ОКА № 97837 от 29 июня 2013 г.; диплом магистра 101305 0021133 № 2288 от 6 июля 2015 г.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6 лет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6 лет.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: первая квалификационная категория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11.02.2015 г.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альманах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0"/>
            <a:ext cx="4896544" cy="680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 В: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турнирах;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соревнованиях;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фестивалях;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конкурсах.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воспитанники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5126807" cy="694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Сканировать10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43605" y="0"/>
            <a:ext cx="48483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248472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МЕЖДУНАРОДНЫЙ УРОВЕНЬ -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ивлев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4840527" cy="684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дети максим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-1"/>
            <a:ext cx="4838148" cy="6852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3960440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Всероссийский уровень -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лашманов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0"/>
            <a:ext cx="48421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2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0"/>
            <a:ext cx="48510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31543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МАДОУ «ЦЕНТР РАЗВИТИЯ РЕБЕНКА – ДЕТСКИЙ САД №58»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57628"/>
            <a:ext cx="8229600" cy="226853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upload2.schoolrm.ru/iblock/3bc/3bc7590a2fa82e8756879e1b20241b26/f6ce2e60cdfc412d0469fcaca95cc80c.docx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лиза дети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0"/>
            <a:ext cx="48535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74665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Региональный уровень -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козина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4960385" cy="681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дети город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1720" y="0"/>
            <a:ext cx="4536504" cy="6912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козин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4840358" cy="684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964488" cy="4464496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Муниципальный уровень -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5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арин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-1"/>
            <a:ext cx="4956565" cy="682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Изображение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39752" y="0"/>
            <a:ext cx="46706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малые олимп.игры 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-1"/>
            <a:ext cx="4961111" cy="680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малые олимп.игры 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499654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6" name="Содержимое 5" descr="икт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95936" y="-58421"/>
            <a:ext cx="5148064" cy="6916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500562" cy="625070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ПРИМЕНЕНИЕ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ИНФОРМАЦИОННО-КОММУНИКАЦИОННЫХ ТЕХНОЛОГИЙ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малые олимп.игры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44280" y="1"/>
            <a:ext cx="499654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ПОСОБИЙ.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</a:p>
          <a:p>
            <a:pPr marL="0" indent="0" algn="ctr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Char char="ü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ДОПОЛНИТЕЛЬНАЯ ОБЩЕОБРАЗОВАТЕЛЬНАЯ ПРОГРАММА  для детей 4 – 5 лет </a:t>
            </a:r>
          </a:p>
          <a:p>
            <a:pPr marL="0" indent="0" algn="ctr">
              <a:buNone/>
            </a:pPr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«Умелые ручки»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титул программы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483768" y="0"/>
            <a:ext cx="4965064" cy="6828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рецензия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-1"/>
            <a:ext cx="4896544" cy="692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86314" cy="6858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6. ВЫСТУПЛЕНИЕ  НА НАУЧНО-ПРАКТИЧЕСКИХ КОНФЕРЕНЦИЯХ, ПЕДАГОГИЧЕСКИХ ЧТЕНИЯХ, СЕМИНАРАХ, СЕКЦИЯХ, МЕТОДИЧЕСКИХ ОБЪЕДИНЕНИЯХ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500042"/>
            <a:ext cx="4572000" cy="56261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- 3          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Всероссийский  уровень – 1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Региональный уровень - 1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8" name="Содержимое 7" descr="малые олимп.игры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5918" y="-26254"/>
            <a:ext cx="5214596" cy="688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403244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уровень -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7" name="Содержимое 6" descr="b2702f391b1494ec82048a6f680caf2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97350" y="0"/>
            <a:ext cx="485164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7" name="Содержимое 6" descr="bc960f206914cf3317e002cd30c3ffd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4841290" cy="68433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31da1e56e98fe972e8387896b61f23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57356" y="0"/>
            <a:ext cx="4857784" cy="686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5" name="Содержимое 6" descr="ИКТ.jpe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35488" y="342903"/>
            <a:ext cx="4608512" cy="651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аттестация 2018\Новая папка\икт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83636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b="1" dirty="0" smtClean="0"/>
              <a:t>Всероссийский уровень - 1</a:t>
            </a:r>
            <a:endParaRPr lang="ru-RU" b="1" dirty="0"/>
          </a:p>
        </p:txBody>
      </p:sp>
      <p:pic>
        <p:nvPicPr>
          <p:cNvPr id="4" name="Содержимое 3" descr="63861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28860" y="1071546"/>
            <a:ext cx="4101070" cy="5797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/>
              <a:t>Региональный уровень - 1</a:t>
            </a:r>
            <a:endParaRPr lang="ru-RU" b="1" dirty="0"/>
          </a:p>
        </p:txBody>
      </p:sp>
      <p:pic>
        <p:nvPicPr>
          <p:cNvPr id="4" name="Содержимое 3" descr="cеинар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43174" y="914235"/>
            <a:ext cx="4152916" cy="5943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4143372" cy="6215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3600" dirty="0"/>
          </a:p>
        </p:txBody>
      </p:sp>
      <p:pic>
        <p:nvPicPr>
          <p:cNvPr id="5" name="Содержимое 4" descr="мастеркоассы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71934" y="0"/>
            <a:ext cx="5072066" cy="688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5" name="Содержимое 4" descr="справка о мероприятиях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3042" y="0"/>
            <a:ext cx="5126260" cy="683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8. ОБЩЕСТВЕННАЯ АКТИВНОСТЬ ПЕДАГОГА: УЧАСТИЕ В ЭКСПЕРТНЫХ КОМИССИЯХ, ЖЮРИ КОНКУРСОВ, ДЕПУТАТСКАЯ ДЕЯТЕЛЬНОСТЬ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безнадзорност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0"/>
            <a:ext cx="4645893" cy="67849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6" name="Содержимое 5" descr="школа молодых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26699" y="0"/>
            <a:ext cx="52138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572000" cy="636907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Позитивные результаты работы с воспитанниками</a:t>
            </a:r>
            <a:endParaRPr lang="ru-RU" dirty="0"/>
          </a:p>
        </p:txBody>
      </p:sp>
      <p:pic>
        <p:nvPicPr>
          <p:cNvPr id="5" name="Содержимое 4" descr="позит.рез.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64911" y="0"/>
            <a:ext cx="4679089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6" name="Содержимое 5" descr="Сканировать1000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050874" y="0"/>
            <a:ext cx="48483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7" name="Содержимое 6" descr="Сканировать100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0"/>
            <a:ext cx="48483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latin typeface="Times New Roman" pitchFamily="18" charset="0"/>
              </a:rPr>
              <a:t>2. УЧАСТИЕ В  ИННОВАЦИОННОЙ (ЭКСПЕРИМЕНТАЛЬНОЙ) ДЕЯТЕЛЬНОСТИ</a:t>
            </a:r>
            <a:endParaRPr lang="ru-RU" sz="2000" dirty="0"/>
          </a:p>
        </p:txBody>
      </p:sp>
      <p:pic>
        <p:nvPicPr>
          <p:cNvPr id="5" name="Содержимое 4" descr="инновационная деятельност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819488"/>
            <a:ext cx="4499992" cy="603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980728"/>
            <a:ext cx="4316288" cy="5145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уровне образовательной организации: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инновационная деятельность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32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МАДОУ«Центр развития ребенка – детский сад №58»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32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«Внедрение в работу ДОУ  инновационных технологий по укреплению здоровья дошкольников средствами физической культуры и хореографии»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altLang="ru-RU" sz="32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000924" cy="344013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3929066"/>
            <a:ext cx="7858180" cy="24114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Международный уровень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Международный уровень </a:t>
            </a:r>
            <a:endParaRPr lang="ru-RU" dirty="0"/>
          </a:p>
        </p:txBody>
      </p:sp>
      <p:pic>
        <p:nvPicPr>
          <p:cNvPr id="4" name="Содержимое 3" descr="диплом яяя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692695"/>
            <a:ext cx="4337866" cy="61293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диплом яяяя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0"/>
            <a:ext cx="4828633" cy="682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за победителя максим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-1"/>
            <a:ext cx="4842123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конкурс 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11969"/>
            <a:ext cx="4840358" cy="684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dirty="0"/>
          </a:p>
        </p:txBody>
      </p:sp>
      <p:pic>
        <p:nvPicPr>
          <p:cNvPr id="4" name="Содержимое 3" descr="конкурс яяяя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7744" y="686013"/>
            <a:ext cx="4320391" cy="617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диплом яяя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48434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вестник педагога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0"/>
            <a:ext cx="4896544" cy="691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диплом яя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0"/>
            <a:ext cx="4855828" cy="680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диплом яяяяяяя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4840358" cy="684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инновац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83768" y="0"/>
            <a:ext cx="4659228" cy="674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диплом яяяяяяяяя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4838148" cy="6852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diplo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28861" y="620688"/>
            <a:ext cx="4485182" cy="626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0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968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1000108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5400" b="1" dirty="0" smtClean="0">
                <a:latin typeface="Times New Roman" pitchFamily="18" charset="0"/>
                <a:cs typeface="Times New Roman" pitchFamily="18" charset="0"/>
              </a:rPr>
              <a:t>11. Награды и поощрения педагога в меж аттестационный период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благодарность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7744" y="0"/>
            <a:ext cx="4841100" cy="684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2976" y="857232"/>
            <a:ext cx="72152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6000" b="1" dirty="0" smtClean="0">
                <a:latin typeface="Times New Roman" pitchFamily="18" charset="0"/>
              </a:rPr>
              <a:t>12.Повышение квалификации, профессиональная переподготовка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5" name="Содержимое 4" descr="курсы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85728"/>
            <a:ext cx="9132675" cy="630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повышение квалиф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4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4" name="Содержимое 3" descr="курсы 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9144000" cy="646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786874" cy="71435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 НАЛИЧИЕ ПУБЛИКАЦИЙ, ВКЛЮЧАЯ ИНТЕРНЕТ- ПУБЛИКАЦИИ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algn="ctr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Международный уровень - 9</a:t>
            </a:r>
          </a:p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96752"/>
            <a:ext cx="8424936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https://www.maam.ru/detskijsad/beseda-s-roditeljami-na-temu-uprjamstvo-v-detskom-vozraste-ego-istoki.html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https://www.maam.ru/detskijsad/-profesija-pozharnyi-po-rabochei-tetradi-dlja-detei-5-7-let-znakomimsja-s-profesijami-avtor-sostavitel-antonova-m-v.html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https://www.maam.ru/detskijsad/problemy-komunikativnogo-obschenija-i-povedenija-doshkolnikov.html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https://www.maam.ru/detskijsad/buklet-ne-hochu-ne-budu-ne-nado-krizis-treh-let.html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https://www.maam.ru/detskijsad/rol-izobrazitelnogo-iskustva-v-hudozhestveno-yesteticheskom-vospitani-detei-starshego-doshkolnogo-vozrasta.html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https://www.maam.ru/detskijsad/buklet-dlja-roditelei-oznakomlenie-doshkolnikov-s-mordovskim-folklorom-880674.html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https://solncesvet.ru/innovacionnyy-pedagogicheskiy-opyt-vospi.261419/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https://solncesvet.ru/gendernye-stereotipy-v-processe-kommunik.261419/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https://solncesvet.ru/formirovanie-predstavleniy-o-chisle-u-de.261419/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35detsad.ru/download/0006-oboi-rabochii-stol-detskie/obo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4" cy="6858000"/>
          </a:xfrm>
          <a:prstGeom prst="rect">
            <a:avLst/>
          </a:prstGeom>
          <a:noFill/>
        </p:spPr>
      </p:pic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359</Words>
  <Application>Microsoft Office PowerPoint</Application>
  <PresentationFormat>Экран (4:3)</PresentationFormat>
  <Paragraphs>72</Paragraphs>
  <Slides>77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Министерство образования Республики Мордовия</vt:lpstr>
      <vt:lpstr>Дата  рождения: 05.06.1991 г. Профессиональное образование: высшее, ФГБОУ ВПО «МГПИ им. М. Е. Евсевьева». Специальности: 1. «Педагогика и методика дошкольного воспитания» с дополнительной специальностью «Педагогика и психология».  2. Освоила программу магистратуры по направлению подготовки 44.04.01 Педагогическое образование. Квалификации: 1. Воспитатель детского сада. 2. Магистр. Дипломы: С отличием ОКА № 97837 от 29 июня 2013 г.; диплом магистра 101305 0021133 № 2288 от 6 июля 2015 г. Общий трудовой стаж: 6 лет Стаж педагогической работы (по специальности): 6 лет. Наличие квалификационной категории: первая квалификационная категория Дата последней  аттестации: 11.02.2015 г.</vt:lpstr>
      <vt:lpstr>ПРЕДСТАВЛЕНИЕ ИННОВАЦИОННОГО ПЕДАГОГИЧЕСКОГО ОПЫТА НА САЙТЕ МАДОУ «ЦЕНТР РАЗВИТИЯ РЕБЕНКА – ДЕТСКИЙ САД №58»</vt:lpstr>
      <vt:lpstr>1. ПРИМЕНЕНИЕ  ИНФОРМАЦИОННО-КОММУНИКАЦИОННЫХ ТЕХНОЛОГИЙ</vt:lpstr>
      <vt:lpstr>Слайд 5</vt:lpstr>
      <vt:lpstr>2. УЧАСТИЕ В  ИННОВАЦИОННОЙ (ЭКСПЕРИМЕНТАЛЬНОЙ) ДЕЯТЕЛЬНОСТИ</vt:lpstr>
      <vt:lpstr>Слайд 7</vt:lpstr>
      <vt:lpstr>3. НАЛИЧИЕ ПУБЛИКАЦИЙ, ВКЛЮЧАЯ ИНТЕРНЕТ- ПУБЛИКАЦИИ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Всероссийский уровень - </vt:lpstr>
      <vt:lpstr>Слайд 19</vt:lpstr>
      <vt:lpstr>Слайд 20</vt:lpstr>
      <vt:lpstr>4. РЕЗУЛЬТАТЫ УЧАСТИЯ ВОСПИТАННИКОВ  В: </vt:lpstr>
      <vt:lpstr>Слайд 22</vt:lpstr>
      <vt:lpstr>Слайд 23</vt:lpstr>
      <vt:lpstr>МЕЖДУНАРОДНЫЙ УРОВЕНЬ - 2</vt:lpstr>
      <vt:lpstr>Слайд 25</vt:lpstr>
      <vt:lpstr>Слайд 26</vt:lpstr>
      <vt:lpstr>Всероссийский уровень - 3</vt:lpstr>
      <vt:lpstr>Слайд 28</vt:lpstr>
      <vt:lpstr>Слайд 29</vt:lpstr>
      <vt:lpstr>Слайд 30</vt:lpstr>
      <vt:lpstr>Региональный уровень - 3</vt:lpstr>
      <vt:lpstr>Слайд 32</vt:lpstr>
      <vt:lpstr>Слайд 33</vt:lpstr>
      <vt:lpstr>Слайд 34</vt:lpstr>
      <vt:lpstr>Муниципальный уровень - 5</vt:lpstr>
      <vt:lpstr>Слайд 36</vt:lpstr>
      <vt:lpstr>Слайд 37</vt:lpstr>
      <vt:lpstr>Слайд 38</vt:lpstr>
      <vt:lpstr>Слайд 39</vt:lpstr>
      <vt:lpstr>Слайд 40</vt:lpstr>
      <vt:lpstr>5. НАЛИЧИЕ АВТОРСКИХ ПРОГРАММ, МЕТОДИЧЕСКИХ ПОСОБИЙ.</vt:lpstr>
      <vt:lpstr>Слайд 42</vt:lpstr>
      <vt:lpstr>Слайд 43</vt:lpstr>
      <vt:lpstr>6. ВЫСТУПЛЕНИЕ  НА НАУЧНО-ПРАКТИЧЕСКИХ КОНФЕРЕНЦИЯХ, ПЕДАГОГИЧЕСКИХ ЧТЕНИЯХ, СЕМИНАРАХ, СЕКЦИЯХ, МЕТОДИЧЕСКИХ ОБЪЕДИНЕНИЯХ</vt:lpstr>
      <vt:lpstr>Слайд 45</vt:lpstr>
      <vt:lpstr>Международный уровень - 3            </vt:lpstr>
      <vt:lpstr>Слайд 47</vt:lpstr>
      <vt:lpstr>Слайд 48</vt:lpstr>
      <vt:lpstr>Слайд 49</vt:lpstr>
      <vt:lpstr>Всероссийский уровень - 1</vt:lpstr>
      <vt:lpstr>Региональный уровень - 1</vt:lpstr>
      <vt:lpstr>7. ПРОВЕДЕНИЕ ОТКРЫТЫХ ЗАНЯТИЙ, МАСТЕР-КЛАССОВ, МЕРОПРИЯТИЙ</vt:lpstr>
      <vt:lpstr>Слайд 53</vt:lpstr>
      <vt:lpstr>Слайд 54</vt:lpstr>
      <vt:lpstr>Слайд 55</vt:lpstr>
      <vt:lpstr>Слайд 56</vt:lpstr>
      <vt:lpstr>9. Позитивные результаты работы с воспитанниками</vt:lpstr>
      <vt:lpstr>Слайд 58</vt:lpstr>
      <vt:lpstr>Слайд 59</vt:lpstr>
      <vt:lpstr>10. УЧАСТИЕ ПЕДАГОГА В ПРОФЕССИОНАЛЬНЫХ КОНКУРСАХ</vt:lpstr>
      <vt:lpstr> Международный уровень </vt:lpstr>
      <vt:lpstr>Слайд 62</vt:lpstr>
      <vt:lpstr>Слайд 63</vt:lpstr>
      <vt:lpstr>Слайд 64</vt:lpstr>
      <vt:lpstr>Всероссийский уровень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Saransk13</dc:creator>
  <cp:lastModifiedBy>Saransk13</cp:lastModifiedBy>
  <cp:revision>84</cp:revision>
  <dcterms:created xsi:type="dcterms:W3CDTF">2018-11-17T11:51:28Z</dcterms:created>
  <dcterms:modified xsi:type="dcterms:W3CDTF">2019-03-11T16:43:54Z</dcterms:modified>
</cp:coreProperties>
</file>