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0" r:id="rId6"/>
    <p:sldId id="283" r:id="rId7"/>
    <p:sldId id="284" r:id="rId8"/>
    <p:sldId id="285" r:id="rId9"/>
    <p:sldId id="286" r:id="rId10"/>
    <p:sldId id="319" r:id="rId11"/>
    <p:sldId id="258" r:id="rId12"/>
    <p:sldId id="277" r:id="rId13"/>
    <p:sldId id="287" r:id="rId14"/>
    <p:sldId id="278" r:id="rId15"/>
    <p:sldId id="279" r:id="rId16"/>
    <p:sldId id="259" r:id="rId17"/>
    <p:sldId id="288" r:id="rId18"/>
    <p:sldId id="328" r:id="rId19"/>
    <p:sldId id="260" r:id="rId20"/>
    <p:sldId id="289" r:id="rId21"/>
    <p:sldId id="290" r:id="rId22"/>
    <p:sldId id="291" r:id="rId23"/>
    <p:sldId id="262" r:id="rId24"/>
    <p:sldId id="263" r:id="rId25"/>
    <p:sldId id="292" r:id="rId26"/>
    <p:sldId id="293" r:id="rId27"/>
    <p:sldId id="317" r:id="rId28"/>
    <p:sldId id="330" r:id="rId29"/>
    <p:sldId id="264" r:id="rId30"/>
    <p:sldId id="294" r:id="rId31"/>
    <p:sldId id="326" r:id="rId32"/>
    <p:sldId id="296" r:id="rId33"/>
    <p:sldId id="265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6" r:id="rId50"/>
    <p:sldId id="261" r:id="rId51"/>
    <p:sldId id="312" r:id="rId52"/>
    <p:sldId id="313" r:id="rId53"/>
    <p:sldId id="314" r:id="rId54"/>
    <p:sldId id="266" r:id="rId55"/>
    <p:sldId id="315" r:id="rId56"/>
    <p:sldId id="320" r:id="rId57"/>
    <p:sldId id="321" r:id="rId58"/>
    <p:sldId id="267" r:id="rId59"/>
    <p:sldId id="322" r:id="rId60"/>
    <p:sldId id="323" r:id="rId61"/>
    <p:sldId id="324" r:id="rId62"/>
    <p:sldId id="325" r:id="rId63"/>
    <p:sldId id="268" r:id="rId64"/>
    <p:sldId id="327" r:id="rId65"/>
    <p:sldId id="271" r:id="rId66"/>
    <p:sldId id="273" r:id="rId67"/>
    <p:sldId id="274" r:id="rId68"/>
    <p:sldId id="275" r:id="rId69"/>
    <p:sldId id="276" r:id="rId7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7" autoAdjust="0"/>
    <p:restoredTop sz="94676" autoAdjust="0"/>
  </p:normalViewPr>
  <p:slideViewPr>
    <p:cSldViewPr>
      <p:cViewPr>
        <p:scale>
          <a:sx n="51" d="100"/>
          <a:sy n="51" d="100"/>
        </p:scale>
        <p:origin x="-2202" y="-50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microsoft.com/office/2007/relationships/hdphoto" Target="../media/hdphoto1.wdp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65"/>
            <a:ext cx="6741368" cy="9144000"/>
          </a:xfrm>
          <a:prstGeom prst="rect">
            <a:avLst/>
          </a:prstGeom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16632" y="214282"/>
            <a:ext cx="6741368" cy="109537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Министерство образования РМ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04864" y="1475656"/>
            <a:ext cx="3895725" cy="7334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i="1" kern="10" spc="72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"/>
                <a:cs typeface="Arial"/>
              </a:rPr>
              <a:t>ПОРТФОЛИО</a:t>
            </a:r>
            <a:endParaRPr lang="ru-RU" sz="3600" b="1" i="1" kern="10" spc="72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445123"/>
              </p:ext>
            </p:extLst>
          </p:nvPr>
        </p:nvGraphicFramePr>
        <p:xfrm>
          <a:off x="1988840" y="2514600"/>
          <a:ext cx="5000636" cy="3169920"/>
        </p:xfrm>
        <a:graphic>
          <a:graphicData uri="http://schemas.openxmlformats.org/drawingml/2006/table">
            <a:tbl>
              <a:tblPr bandRow="1"/>
              <a:tblGrid>
                <a:gridCol w="1982281"/>
                <a:gridCol w="3018355"/>
              </a:tblGrid>
              <a:tr h="304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20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Альшина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Надежда Юрьевна</a:t>
                      </a:r>
                      <a:endParaRPr lang="ru-RU" sz="2000" b="0" baseline="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структурного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подразделения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«Детский сад №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9 </a:t>
                      </a: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комбинированного вида»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бюджетного дошкольного 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образовательного учреждения                                  «Детский сад «Радуга»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комбинированного вида» 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Рузаевского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430780" algn="l"/>
                        </a:tabLs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муниципального района</a:t>
                      </a:r>
                      <a:b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681" marR="4868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56792" y="5722966"/>
            <a:ext cx="58326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F24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ата рождения: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12.11.1968 год.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Профессиональное образование: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Высшее.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Методист – воспитатель дошкольного образования.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МГПИ  им. М. Е.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1992г.,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Стаж педагогической работы (по специальности):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Общий трудовой стаж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</a:t>
            </a:r>
            <a:r>
              <a:rPr kumimoji="0" lang="ru-RU" sz="1400" b="1" i="0" u="none" strike="noStrike" cap="none" normalizeH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30463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    Дата последней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аттестации: 30.04. 2014 г., приказ № 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57" y="2483768"/>
            <a:ext cx="235000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9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1970"/>
          <a:stretch/>
        </p:blipFill>
        <p:spPr>
          <a:xfrm rot="5400000">
            <a:off x="1034607" y="-351033"/>
            <a:ext cx="4620276" cy="66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"/>
            <a:ext cx="6857999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4784" y="2428860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инновационной (экспериментальной) деятельности.</a:t>
            </a:r>
          </a:p>
          <a:p>
            <a:pPr algn="ctr"/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3371" y="5564508"/>
            <a:ext cx="464347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уровне дошкольной образовательной организации – 1 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0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7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6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8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"/>
            <a:ext cx="6857999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84784" y="2428860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Наличие публикаций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9699" y="5004048"/>
            <a:ext cx="464347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международном уровне - 2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8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4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"/>
            <a:ext cx="6857999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6832" y="1907704"/>
            <a:ext cx="46085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- конкурсах;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- выставках;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- турнирах;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- соревнованиях;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- акциях;</a:t>
            </a:r>
          </a:p>
          <a:p>
            <a:pPr lvl="0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- фестивалях.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9699" y="6084168"/>
            <a:ext cx="46434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на  муниципальном уровне  - 6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на всероссийском уровне  - 1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на международном уровне - 1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7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17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99" y="0"/>
            <a:ext cx="72008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"/>
            <a:ext cx="3257999" cy="46440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77" y="22769"/>
            <a:ext cx="3298501" cy="4635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7557"/>
            <a:ext cx="3257999" cy="4496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25" y="4658204"/>
            <a:ext cx="3152851" cy="44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3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" y="0"/>
            <a:ext cx="3179020" cy="457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18" y="0"/>
            <a:ext cx="3192482" cy="457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" y="4551717"/>
            <a:ext cx="3271345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01" y="4572000"/>
            <a:ext cx="3244772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66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"/>
            <a:ext cx="6857999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6792" y="1907704"/>
            <a:ext cx="51125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программ.</a:t>
            </a:r>
          </a:p>
          <a:p>
            <a:pPr lvl="0" algn="ctr">
              <a:spcBef>
                <a:spcPct val="0"/>
              </a:spcBef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85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8" y="0"/>
            <a:ext cx="6857999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10988" y="381055"/>
            <a:ext cx="51125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0"/>
              </a:spcBef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7682" y="6588224"/>
            <a:ext cx="48780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уровне образовательной организации–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на муниципальном уровне – 2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2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6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74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5850" b="6288"/>
          <a:stretch/>
        </p:blipFill>
        <p:spPr>
          <a:xfrm rot="5400000">
            <a:off x="1077296" y="1271584"/>
            <a:ext cx="6158207" cy="361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44824" y="5724128"/>
            <a:ext cx="49977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Республиканском образовательном форуме 2018 «Образование для всех»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3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8" y="0"/>
            <a:ext cx="6857999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3649" y="1979712"/>
            <a:ext cx="5112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Проведение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мероприятий.</a:t>
            </a:r>
          </a:p>
          <a:p>
            <a:pPr lvl="0" algn="ctr">
              <a:spcBef>
                <a:spcPct val="0"/>
              </a:spcBef>
              <a:defRPr/>
            </a:pP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50" y="5580112"/>
            <a:ext cx="54543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уровне образовательной организации – 3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на муниципальном уровне – 1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на республиканском уровне - 1 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9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63" y="395536"/>
            <a:ext cx="524858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68" y="4761972"/>
            <a:ext cx="5564696" cy="313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23287" y="3347864"/>
            <a:ext cx="56458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– класс для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педагогов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Новая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«старого»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пластилина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Республиканском образовательном форуме 2018 «Образование для всех»  </a:t>
            </a:r>
          </a:p>
        </p:txBody>
      </p:sp>
    </p:spTree>
    <p:extLst>
      <p:ext uri="{BB962C8B-B14F-4D97-AF65-F5344CB8AC3E}">
        <p14:creationId xmlns:p14="http://schemas.microsoft.com/office/powerpoint/2010/main" val="29067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09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8" y="0"/>
            <a:ext cx="6857999" cy="9144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4579" y="1475656"/>
            <a:ext cx="511256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Общественная активность педагога: участие в экспертных комиссиях, в жюри конкурсов, депутатская деятельность и т.д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79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39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2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1" y="0"/>
            <a:ext cx="66451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16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1" y="0"/>
            <a:ext cx="66451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37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" y="0"/>
            <a:ext cx="671882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30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2" y="0"/>
            <a:ext cx="648225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5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4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64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3" y="0"/>
            <a:ext cx="663475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5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" y="0"/>
            <a:ext cx="677284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4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4" y="0"/>
            <a:ext cx="664041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3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6" y="0"/>
            <a:ext cx="659558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67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6" y="0"/>
            <a:ext cx="647808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23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3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65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/>
          <a:stretch/>
        </p:blipFill>
        <p:spPr>
          <a:xfrm>
            <a:off x="0" y="0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"/>
            <a:ext cx="6857999" cy="9144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84784" y="2428860"/>
            <a:ext cx="50006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информационно –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коммуникационных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технологий.</a:t>
            </a:r>
          </a:p>
        </p:txBody>
      </p:sp>
    </p:spTree>
    <p:extLst>
      <p:ext uri="{BB962C8B-B14F-4D97-AF65-F5344CB8AC3E}">
        <p14:creationId xmlns:p14="http://schemas.microsoft.com/office/powerpoint/2010/main" val="3816274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7" y="0"/>
            <a:ext cx="6857999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52828" y="1187624"/>
            <a:ext cx="5016532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воспитанниками:</a:t>
            </a:r>
          </a:p>
          <a:p>
            <a:pPr lvl="0" algn="ctr">
              <a:spcBef>
                <a:spcPct val="0"/>
              </a:spcBef>
              <a:defRPr/>
            </a:pPr>
            <a:endParaRPr lang="ru-RU" sz="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наличие системы воспитательной работы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наличие качественной, эстетически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оформленной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текучей документации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организация индивидуального подхода; </a:t>
            </a: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снижение простудной заболеваемости воспитанников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отлаженная система взаимодействия с родителями;</a:t>
            </a: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отсутствие жалоб и обращений родителей на неправомерные действия;</a:t>
            </a: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реализация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pPr lvl="0">
              <a:spcBef>
                <a:spcPct val="0"/>
              </a:spcBef>
              <a:buFontTx/>
              <a:buChar char="-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духовно-нравственное воспитание и народные традиции.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66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17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16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7" y="0"/>
            <a:ext cx="6857999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6792" y="1689933"/>
            <a:ext cx="50165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Участие педагога в профессиональных конкурсах.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2816" y="4860032"/>
            <a:ext cx="530120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муниципальных конкурсах – 2</a:t>
            </a: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на республиканском уровне – 2</a:t>
            </a: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всероссийском уровне – 1</a:t>
            </a:r>
          </a:p>
          <a:p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международного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уровня -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808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" y="-30021"/>
            <a:ext cx="3572205" cy="5127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69" y="3635896"/>
            <a:ext cx="3946842" cy="55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" y="0"/>
            <a:ext cx="3449526" cy="4788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42" y="4067944"/>
            <a:ext cx="3444281" cy="50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6817" y="2483768"/>
            <a:ext cx="549580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 в </a:t>
            </a:r>
            <a:r>
              <a:rPr lang="ru-RU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период.</a:t>
            </a:r>
          </a:p>
          <a:p>
            <a:pPr algn="ctr">
              <a:spcBef>
                <a:spcPct val="0"/>
              </a:spcBef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9905" y="5148064"/>
            <a:ext cx="5429312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Имеет награды муниципального уровня – 2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Имеет поощрения межрегионального, российского или международного уровня – 1</a:t>
            </a:r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04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" y="-16227"/>
            <a:ext cx="3735888" cy="5148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88" y="0"/>
            <a:ext cx="3354812" cy="5131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25" y="4572000"/>
            <a:ext cx="33363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2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6752" y="2483768"/>
            <a:ext cx="56458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переподготовка.</a:t>
            </a:r>
          </a:p>
          <a:p>
            <a:pPr lvl="0" algn="ctr">
              <a:spcBef>
                <a:spcPct val="0"/>
              </a:spcBef>
              <a:defRPr/>
            </a:pP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63" y="5330701"/>
            <a:ext cx="4643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  Курсы повышения квалификации </a:t>
            </a:r>
          </a:p>
          <a:p>
            <a:pPr marL="342900" indent="-3429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ГБУ ДПО «МРИО» 2016 год, 72 часа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1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104" y="-3504"/>
            <a:ext cx="4907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r="12109"/>
          <a:stretch/>
        </p:blipFill>
        <p:spPr>
          <a:xfrm>
            <a:off x="1831676" y="0"/>
            <a:ext cx="5019870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5520">
            <a:off x="347434" y="5001343"/>
            <a:ext cx="4502971" cy="253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0579">
            <a:off x="2817087" y="5080096"/>
            <a:ext cx="4598902" cy="258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9863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8923">
            <a:off x="757356" y="1659305"/>
            <a:ext cx="6620622" cy="3724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476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r="7279"/>
          <a:stretch/>
        </p:blipFill>
        <p:spPr>
          <a:xfrm rot="5400000">
            <a:off x="1452176" y="465743"/>
            <a:ext cx="5004048" cy="4072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1"/>
          <a:stretch/>
        </p:blipFill>
        <p:spPr>
          <a:xfrm>
            <a:off x="1878077" y="5004048"/>
            <a:ext cx="4797152" cy="3032603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3338265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6" r="4829"/>
          <a:stretch/>
        </p:blipFill>
        <p:spPr>
          <a:xfrm rot="6310842">
            <a:off x="1119592" y="2213491"/>
            <a:ext cx="5252872" cy="3857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817722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" y="0"/>
            <a:ext cx="6857999" cy="914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079" y="1879929"/>
            <a:ext cx="7777857" cy="4375044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94565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1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7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436</Words>
  <Application>Microsoft Office PowerPoint</Application>
  <PresentationFormat>Экран (4:3)</PresentationFormat>
  <Paragraphs>74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33</cp:revision>
  <dcterms:created xsi:type="dcterms:W3CDTF">2018-10-09T06:48:39Z</dcterms:created>
  <dcterms:modified xsi:type="dcterms:W3CDTF">2018-11-22T10:26:38Z</dcterms:modified>
</cp:coreProperties>
</file>