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6" r:id="rId5"/>
    <p:sldId id="257" r:id="rId7"/>
    <p:sldId id="258" r:id="rId8"/>
    <p:sldId id="266" r:id="rId9"/>
    <p:sldId id="321" r:id="rId10"/>
    <p:sldId id="320" r:id="rId11"/>
    <p:sldId id="319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340" r:id="rId20"/>
    <p:sldId id="279" r:id="rId21"/>
    <p:sldId id="308" r:id="rId22"/>
    <p:sldId id="280" r:id="rId23"/>
    <p:sldId id="281" r:id="rId24"/>
    <p:sldId id="282" r:id="rId25"/>
    <p:sldId id="333" r:id="rId26"/>
    <p:sldId id="366" r:id="rId27"/>
    <p:sldId id="309" r:id="rId28"/>
    <p:sldId id="310" r:id="rId29"/>
    <p:sldId id="285" r:id="rId30"/>
    <p:sldId id="314" r:id="rId31"/>
    <p:sldId id="313" r:id="rId32"/>
    <p:sldId id="312" r:id="rId33"/>
    <p:sldId id="311" r:id="rId34"/>
    <p:sldId id="315" r:id="rId35"/>
    <p:sldId id="327" r:id="rId36"/>
    <p:sldId id="329" r:id="rId37"/>
    <p:sldId id="334" r:id="rId38"/>
    <p:sldId id="335" r:id="rId39"/>
    <p:sldId id="368" r:id="rId40"/>
    <p:sldId id="336" r:id="rId41"/>
    <p:sldId id="318" r:id="rId42"/>
    <p:sldId id="292" r:id="rId43"/>
    <p:sldId id="293" r:id="rId44"/>
    <p:sldId id="337" r:id="rId45"/>
    <p:sldId id="338" r:id="rId46"/>
  </p:sldIdLst>
  <p:sldSz cx="9144000" cy="6858000" type="screen4x3"/>
  <p:notesSz cx="6858000" cy="9144000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2"/>
  </p:normalViewPr>
  <p:slideViewPr>
    <p:cSldViewPr showGuides="1">
      <p:cViewPr varScale="1">
        <p:scale>
          <a:sx n="101" d="100"/>
          <a:sy n="101" d="100"/>
        </p:scale>
        <p:origin x="294" y="102"/>
      </p:cViewPr>
      <p:guideLst>
        <p:guide orient="horz" pos="2143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 wrap="none" anchor="ctr" anchorCtr="0"/>
          <a:lstStyle/>
          <a:p>
            <a:pPr lvl="0" eaLnBrk="1" hangingPunct="1"/>
            <a:endParaRPr lang="ru-RU" altLang="x-none" dirty="0"/>
          </a:p>
        </p:txBody>
      </p:sp>
      <p:sp>
        <p:nvSpPr>
          <p:cNvPr id="5123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-11798300" y="-11796712"/>
            <a:ext cx="11796713" cy="124904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12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7651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9699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7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3795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 txBox="1"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5843" name="Rectangle 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lIns="0" tIns="0" rIns="0" bIns="0" anchor="ctr" anchorCtr="0"/>
          <a:lstStyle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704850"/>
            <a:ext cx="2055812" cy="5616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8213" cy="5616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7013" cy="4386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37012" cy="4386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704850"/>
            <a:ext cx="2055812" cy="5616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8213" cy="5616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7013" cy="4386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37012" cy="4386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704850"/>
            <a:ext cx="2055812" cy="5616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8213" cy="5616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7013" cy="4386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37012" cy="43862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5.pn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"/>
          <p:cNvSpPr/>
          <p:nvPr/>
        </p:nvSpPr>
        <p:spPr>
          <a:xfrm>
            <a:off x="-9525" y="-7937"/>
            <a:ext cx="9163050" cy="1041400"/>
          </a:xfrm>
          <a:custGeom>
            <a:avLst/>
            <a:gdLst>
              <a:gd name="txL" fmla="*/ 0 w 5772"/>
              <a:gd name="txT" fmla="*/ 0 h 656"/>
              <a:gd name="txR" fmla="*/ 5772 w 5772"/>
              <a:gd name="txB" fmla="*/ 656 h 656"/>
            </a:gdLst>
            <a:ahLst/>
            <a:cxnLst>
              <a:cxn ang="0">
                <a:pos x="9525" y="3175"/>
              </a:cxn>
              <a:cxn ang="0">
                <a:pos x="4035425" y="0"/>
              </a:cxn>
              <a:cxn ang="0">
                <a:pos x="6943725" y="582613"/>
              </a:cxn>
              <a:cxn ang="0">
                <a:pos x="9153525" y="87313"/>
              </a:cxn>
              <a:cxn ang="0">
                <a:pos x="9163050" y="338138"/>
              </a:cxn>
              <a:cxn ang="0">
                <a:pos x="6829425" y="696913"/>
              </a:cxn>
              <a:cxn ang="0">
                <a:pos x="2362200" y="319088"/>
              </a:cxn>
              <a:cxn ang="0">
                <a:pos x="0" y="1041401"/>
              </a:cxn>
              <a:cxn ang="0">
                <a:pos x="9525" y="3175"/>
              </a:cxn>
            </a:cxnLst>
            <a:rect l="txL" t="txT" r="txR" b="tx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6999"/>
                </a:srgbClr>
              </a:gs>
              <a:gs pos="100000">
                <a:srgbClr val="00EBF8">
                  <a:alpha val="56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1027" name="Freeform 2"/>
          <p:cNvSpPr/>
          <p:nvPr/>
        </p:nvSpPr>
        <p:spPr>
          <a:xfrm>
            <a:off x="4381500" y="-7937"/>
            <a:ext cx="4762500" cy="638175"/>
          </a:xfrm>
          <a:custGeom>
            <a:avLst/>
            <a:gdLst>
              <a:gd name="txL" fmla="*/ 0 w 3000"/>
              <a:gd name="txT" fmla="*/ 0 h 595"/>
              <a:gd name="txR" fmla="*/ 3000 w 3000"/>
              <a:gd name="txB" fmla="*/ 595 h 595"/>
            </a:gdLst>
            <a:ahLst/>
            <a:cxnLst>
              <a:cxn ang="0">
                <a:pos x="0" y="0"/>
              </a:cxn>
              <a:cxn ang="0">
                <a:pos x="2647950" y="604926"/>
              </a:cxn>
              <a:cxn ang="0">
                <a:pos x="4762500" y="199497"/>
              </a:cxn>
              <a:cxn ang="0">
                <a:pos x="4762500" y="6435"/>
              </a:cxn>
              <a:cxn ang="0">
                <a:pos x="0" y="0"/>
              </a:cxn>
            </a:cxnLst>
            <a:rect l="txL" t="txT" r="txR" b="tx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46999"/>
                </a:srgbClr>
              </a:gs>
              <a:gs pos="100000">
                <a:srgbClr val="009BE5">
                  <a:alpha val="31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1028" name="Rectangle 3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6425" cy="1139825"/>
          </a:xfrm>
          <a:prstGeom prst="rect">
            <a:avLst/>
          </a:prstGeom>
          <a:noFill/>
          <a:ln w="9525">
            <a:noFill/>
          </a:ln>
        </p:spPr>
        <p:txBody>
          <a:bodyPr lIns="0" tIns="46800" rIns="0" bIns="0" anchor="b" anchorCtr="0"/>
          <a:lstStyle/>
          <a:p>
            <a:pPr lvl="0"/>
            <a:r>
              <a:rPr lang="en-GB" altLang="ru-RU" dirty="0"/>
              <a:t>Для правки текста заглавия щёлкните мышью</a:t>
            </a:r>
            <a:endParaRPr lang="en-GB" altLang="ru-RU" dirty="0"/>
          </a:p>
        </p:txBody>
      </p:sp>
      <p:sp>
        <p:nvSpPr>
          <p:cNvPr id="1029" name="Rectangle 4"/>
          <p:cNvSpPr>
            <a:spLocks noGrp="1"/>
          </p:cNvSpPr>
          <p:nvPr>
            <p:ph type="body" idx="1"/>
          </p:nvPr>
        </p:nvSpPr>
        <p:spPr>
          <a:xfrm>
            <a:off x="457200" y="1935163"/>
            <a:ext cx="8226425" cy="43862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lvl="0"/>
            <a:r>
              <a:rPr lang="en-GB" altLang="ru-RU" dirty="0"/>
              <a:t>Для правки структуры щёлкните мышью</a:t>
            </a:r>
            <a:endParaRPr lang="en-GB" altLang="ru-RU" dirty="0"/>
          </a:p>
          <a:p>
            <a:pPr lvl="1"/>
            <a:r>
              <a:rPr lang="en-GB" altLang="ru-RU" dirty="0"/>
              <a:t>Второй уровень структуры</a:t>
            </a:r>
            <a:endParaRPr lang="en-GB" altLang="ru-RU" dirty="0"/>
          </a:p>
          <a:p>
            <a:pPr lvl="2"/>
            <a:r>
              <a:rPr lang="en-GB" altLang="ru-RU" dirty="0"/>
              <a:t>Третий уровень структуры</a:t>
            </a:r>
            <a:endParaRPr lang="en-GB" altLang="ru-RU" dirty="0"/>
          </a:p>
          <a:p>
            <a:pPr lvl="3"/>
            <a:r>
              <a:rPr lang="en-GB" altLang="ru-RU" dirty="0"/>
              <a:t>Четвёртый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Пятый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Шестой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Седьмой уровень структуры</a:t>
            </a:r>
            <a:endParaRPr lang="en-GB" altLang="ru-RU" dirty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45C75"/>
                </a:solidFill>
              </a:defRPr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Text Box 6"/>
          <p:cNvSpPr txBox="1"/>
          <p:nvPr/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/>
            <a:endParaRPr lang="ru-RU" altLang="x-none" dirty="0">
              <a:latin typeface="Arial" panose="020B0604020202020204" pitchFamily="34" charset="0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588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>
            <a:lvl1pPr algn="r">
              <a:buFontTx/>
              <a:defRPr sz="1200">
                <a:solidFill>
                  <a:srgbClr val="045C75"/>
                </a:solidFill>
              </a:defRPr>
            </a:lvl1pPr>
          </a:lstStyle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  <p:grpSp>
        <p:nvGrpSpPr>
          <p:cNvPr id="1033" name="Group 8"/>
          <p:cNvGrpSpPr/>
          <p:nvPr/>
        </p:nvGrpSpPr>
        <p:grpSpPr>
          <a:xfrm>
            <a:off x="-19050" y="203200"/>
            <a:ext cx="9177338" cy="644525"/>
            <a:chOff x="-12" y="128"/>
            <a:chExt cx="5781" cy="406"/>
          </a:xfrm>
        </p:grpSpPr>
        <p:grpSp>
          <p:nvGrpSpPr>
            <p:cNvPr id="1034" name="Group 9"/>
            <p:cNvGrpSpPr/>
            <p:nvPr/>
          </p:nvGrpSpPr>
          <p:grpSpPr>
            <a:xfrm>
              <a:off x="-12" y="128"/>
              <a:ext cx="5770" cy="406"/>
              <a:chOff x="-12" y="128"/>
              <a:chExt cx="5770" cy="406"/>
            </a:xfrm>
          </p:grpSpPr>
          <p:pic>
            <p:nvPicPr>
              <p:cNvPr id="1038" name="Picture 1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" y="128"/>
                <a:ext cx="5756" cy="40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39" name="Text Box 11"/>
              <p:cNvSpPr txBox="1"/>
              <p:nvPr/>
            </p:nvSpPr>
            <p:spPr>
              <a:xfrm rot="-180000">
                <a:off x="-12" y="302"/>
                <a:ext cx="0" cy="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lstStyle/>
              <a:p>
                <a:pPr lvl="0" eaLnBrk="1" hangingPunct="1"/>
                <a:endParaRPr lang="ru-RU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35" name="Group 12"/>
            <p:cNvGrpSpPr/>
            <p:nvPr/>
          </p:nvGrpSpPr>
          <p:grpSpPr>
            <a:xfrm>
              <a:off x="-12" y="156"/>
              <a:ext cx="5781" cy="352"/>
              <a:chOff x="-12" y="156"/>
              <a:chExt cx="5781" cy="352"/>
            </a:xfrm>
          </p:grpSpPr>
          <p:pic>
            <p:nvPicPr>
              <p:cNvPr id="1036" name="Picture 1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" y="156"/>
                <a:ext cx="5771" cy="3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37" name="Text Box 14"/>
              <p:cNvSpPr txBox="1"/>
              <p:nvPr/>
            </p:nvSpPr>
            <p:spPr>
              <a:xfrm rot="-180000">
                <a:off x="-12" y="330"/>
                <a:ext cx="0" cy="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lstStyle/>
              <a:p>
                <a:pPr lvl="0" eaLnBrk="1" hangingPunct="1"/>
                <a:endParaRPr lang="ru-RU" altLang="x-none" dirty="0">
                  <a:latin typeface="Arial" panose="020B0604020202020204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 kern="1200">
          <a:solidFill>
            <a:srgbClr val="04617B"/>
          </a:solidFill>
          <a:latin typeface="+mj-lt"/>
          <a:ea typeface="+mj-ea"/>
          <a:cs typeface="+mj-cs"/>
        </a:defRPr>
      </a:lvl1pPr>
      <a:lvl2pPr marL="742950" indent="-28575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2pPr>
      <a:lvl3pPr marL="1143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3pPr>
      <a:lvl4pPr marL="1600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4pPr>
      <a:lvl5pPr marL="20574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5pPr>
      <a:lvl6pPr marL="25146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6pPr>
      <a:lvl7pPr marL="29718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7pPr>
      <a:lvl8pPr marL="3429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8pPr>
      <a:lvl9pPr marL="3886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9pPr>
    </p:titleStyle>
    <p:bodyStyle>
      <a:lvl1pPr marL="342900" indent="-3429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1"/>
          <p:cNvSpPr/>
          <p:nvPr/>
        </p:nvSpPr>
        <p:spPr>
          <a:xfrm>
            <a:off x="-9525" y="-7937"/>
            <a:ext cx="9163050" cy="1041400"/>
          </a:xfrm>
          <a:custGeom>
            <a:avLst/>
            <a:gdLst>
              <a:gd name="txL" fmla="*/ 0 w 5772"/>
              <a:gd name="txT" fmla="*/ 0 h 656"/>
              <a:gd name="txR" fmla="*/ 5772 w 5772"/>
              <a:gd name="txB" fmla="*/ 656 h 656"/>
            </a:gdLst>
            <a:ahLst/>
            <a:cxnLst>
              <a:cxn ang="0">
                <a:pos x="9525" y="3175"/>
              </a:cxn>
              <a:cxn ang="0">
                <a:pos x="4035425" y="0"/>
              </a:cxn>
              <a:cxn ang="0">
                <a:pos x="6943725" y="582613"/>
              </a:cxn>
              <a:cxn ang="0">
                <a:pos x="9153525" y="87313"/>
              </a:cxn>
              <a:cxn ang="0">
                <a:pos x="9163050" y="338138"/>
              </a:cxn>
              <a:cxn ang="0">
                <a:pos x="6829425" y="696913"/>
              </a:cxn>
              <a:cxn ang="0">
                <a:pos x="2362200" y="319088"/>
              </a:cxn>
              <a:cxn ang="0">
                <a:pos x="0" y="1041401"/>
              </a:cxn>
              <a:cxn ang="0">
                <a:pos x="9525" y="3175"/>
              </a:cxn>
            </a:cxnLst>
            <a:rect l="txL" t="txT" r="txR" b="tx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6999"/>
                </a:srgbClr>
              </a:gs>
              <a:gs pos="100000">
                <a:srgbClr val="00EBF8">
                  <a:alpha val="56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3075" name="Freeform 2"/>
          <p:cNvSpPr/>
          <p:nvPr/>
        </p:nvSpPr>
        <p:spPr>
          <a:xfrm>
            <a:off x="4381500" y="-7937"/>
            <a:ext cx="4762500" cy="638175"/>
          </a:xfrm>
          <a:custGeom>
            <a:avLst/>
            <a:gdLst>
              <a:gd name="txL" fmla="*/ 0 w 3000"/>
              <a:gd name="txT" fmla="*/ 0 h 595"/>
              <a:gd name="txR" fmla="*/ 3000 w 3000"/>
              <a:gd name="txB" fmla="*/ 595 h 595"/>
            </a:gdLst>
            <a:ahLst/>
            <a:cxnLst>
              <a:cxn ang="0">
                <a:pos x="0" y="0"/>
              </a:cxn>
              <a:cxn ang="0">
                <a:pos x="2647950" y="604926"/>
              </a:cxn>
              <a:cxn ang="0">
                <a:pos x="4762500" y="199497"/>
              </a:cxn>
              <a:cxn ang="0">
                <a:pos x="4762500" y="6435"/>
              </a:cxn>
              <a:cxn ang="0">
                <a:pos x="0" y="0"/>
              </a:cxn>
            </a:cxnLst>
            <a:rect l="txL" t="txT" r="txR" b="tx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46999"/>
                </a:srgbClr>
              </a:gs>
              <a:gs pos="100000">
                <a:srgbClr val="009BE5">
                  <a:alpha val="31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grpSp>
        <p:nvGrpSpPr>
          <p:cNvPr id="3076" name="Group 3"/>
          <p:cNvGrpSpPr/>
          <p:nvPr/>
        </p:nvGrpSpPr>
        <p:grpSpPr>
          <a:xfrm>
            <a:off x="-19050" y="203200"/>
            <a:ext cx="9177338" cy="644525"/>
            <a:chOff x="-12" y="128"/>
            <a:chExt cx="5781" cy="406"/>
          </a:xfrm>
        </p:grpSpPr>
        <p:grpSp>
          <p:nvGrpSpPr>
            <p:cNvPr id="3082" name="Group 4"/>
            <p:cNvGrpSpPr/>
            <p:nvPr/>
          </p:nvGrpSpPr>
          <p:grpSpPr>
            <a:xfrm>
              <a:off x="-12" y="128"/>
              <a:ext cx="5770" cy="406"/>
              <a:chOff x="-12" y="128"/>
              <a:chExt cx="5770" cy="406"/>
            </a:xfrm>
          </p:grpSpPr>
          <p:pic>
            <p:nvPicPr>
              <p:cNvPr id="3086" name="Picture 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" y="128"/>
                <a:ext cx="5756" cy="40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087" name="Text Box 6"/>
              <p:cNvSpPr txBox="1"/>
              <p:nvPr/>
            </p:nvSpPr>
            <p:spPr>
              <a:xfrm rot="-180000">
                <a:off x="-12" y="302"/>
                <a:ext cx="0" cy="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lstStyle/>
              <a:p>
                <a:pPr lvl="0" eaLnBrk="1" hangingPunct="1"/>
                <a:endParaRPr lang="ru-RU" altLang="x-non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83" name="Group 7"/>
            <p:cNvGrpSpPr/>
            <p:nvPr/>
          </p:nvGrpSpPr>
          <p:grpSpPr>
            <a:xfrm>
              <a:off x="-12" y="156"/>
              <a:ext cx="5781" cy="352"/>
              <a:chOff x="-12" y="156"/>
              <a:chExt cx="5781" cy="352"/>
            </a:xfrm>
          </p:grpSpPr>
          <p:pic>
            <p:nvPicPr>
              <p:cNvPr id="3084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2" y="156"/>
                <a:ext cx="5771" cy="3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085" name="Text Box 9"/>
              <p:cNvSpPr txBox="1"/>
              <p:nvPr/>
            </p:nvSpPr>
            <p:spPr>
              <a:xfrm rot="-180000">
                <a:off x="-12" y="330"/>
                <a:ext cx="0" cy="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/>
              <a:lstStyle/>
              <a:p>
                <a:pPr lvl="0" eaLnBrk="1" hangingPunct="1"/>
                <a:endParaRPr lang="ru-RU" altLang="x-non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77" name="Rectangle 10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6425" cy="1139825"/>
          </a:xfrm>
          <a:prstGeom prst="rect">
            <a:avLst/>
          </a:prstGeom>
          <a:noFill/>
          <a:ln w="9525">
            <a:noFill/>
          </a:ln>
        </p:spPr>
        <p:txBody>
          <a:bodyPr lIns="0" tIns="46800" rIns="0" bIns="0" anchor="b" anchorCtr="0"/>
          <a:lstStyle/>
          <a:p>
            <a:pPr lvl="0"/>
            <a:r>
              <a:rPr lang="en-GB" altLang="ru-RU" dirty="0"/>
              <a:t>Для правки текста заглавия щёлкните мышью</a:t>
            </a:r>
            <a:endParaRPr lang="en-GB" altLang="ru-RU" dirty="0"/>
          </a:p>
        </p:txBody>
      </p:sp>
      <p:sp>
        <p:nvSpPr>
          <p:cNvPr id="3078" name="Rectangle 11"/>
          <p:cNvSpPr>
            <a:spLocks noGrp="1"/>
          </p:cNvSpPr>
          <p:nvPr>
            <p:ph type="body" idx="1"/>
          </p:nvPr>
        </p:nvSpPr>
        <p:spPr>
          <a:xfrm>
            <a:off x="457200" y="1935163"/>
            <a:ext cx="8226425" cy="43862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lvl="0"/>
            <a:r>
              <a:rPr lang="en-GB" altLang="ru-RU" dirty="0"/>
              <a:t>Для правки структуры щёлкните мышью</a:t>
            </a:r>
            <a:endParaRPr lang="en-GB" altLang="ru-RU" dirty="0"/>
          </a:p>
          <a:p>
            <a:pPr lvl="1"/>
            <a:r>
              <a:rPr lang="en-GB" altLang="ru-RU" dirty="0"/>
              <a:t>Второй уровень структуры</a:t>
            </a:r>
            <a:endParaRPr lang="en-GB" altLang="ru-RU" dirty="0"/>
          </a:p>
          <a:p>
            <a:pPr lvl="2"/>
            <a:r>
              <a:rPr lang="en-GB" altLang="ru-RU" dirty="0"/>
              <a:t>Третий уровень структуры</a:t>
            </a:r>
            <a:endParaRPr lang="en-GB" altLang="ru-RU" dirty="0"/>
          </a:p>
          <a:p>
            <a:pPr lvl="3"/>
            <a:r>
              <a:rPr lang="en-GB" altLang="ru-RU" dirty="0"/>
              <a:t>Четвёртый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Пятый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Шестой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Седьмой уровень структуры</a:t>
            </a:r>
            <a:endParaRPr lang="en-GB" altLang="ru-RU" dirty="0"/>
          </a:p>
        </p:txBody>
      </p:sp>
      <p:sp>
        <p:nvSpPr>
          <p:cNvPr id="2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D1EAEE"/>
                </a:solidFill>
              </a:defRPr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0" name="Text Box 13"/>
          <p:cNvSpPr txBox="1"/>
          <p:nvPr/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/>
            <a:endParaRPr lang="ru-RU" altLang="x-none" dirty="0">
              <a:latin typeface="Arial" panose="020B0604020202020204" pitchFamily="34" charset="0"/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588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>
            <a:lvl1pPr algn="r">
              <a:buFontTx/>
              <a:defRPr sz="1200">
                <a:solidFill>
                  <a:srgbClr val="D1EAEE"/>
                </a:solidFill>
              </a:defRPr>
            </a:lvl1pPr>
          </a:lstStyle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 kern="1200">
          <a:solidFill>
            <a:srgbClr val="DBF5F9"/>
          </a:solidFill>
          <a:latin typeface="+mj-lt"/>
          <a:ea typeface="+mj-ea"/>
          <a:cs typeface="+mj-cs"/>
        </a:defRPr>
      </a:lvl1pPr>
      <a:lvl2pPr marL="742950" indent="-28575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2pPr>
      <a:lvl3pPr marL="1143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3pPr>
      <a:lvl4pPr marL="1600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4pPr>
      <a:lvl5pPr marL="20574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5pPr>
      <a:lvl6pPr marL="25146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6pPr>
      <a:lvl7pPr marL="29718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7pPr>
      <a:lvl8pPr marL="3429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8pPr>
      <a:lvl9pPr marL="3886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DBF5F9"/>
          </a:solidFill>
          <a:latin typeface="Calibri" panose="020F0502020204030204" pitchFamily="32" charset="0"/>
          <a:ea typeface="Microsoft YaHei" panose="020B0503020204020204" charset="-122"/>
        </a:defRPr>
      </a:lvl9pPr>
    </p:titleStyle>
    <p:bodyStyle>
      <a:lvl1pPr marL="342900" indent="-3429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6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1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1"/>
          <p:cNvSpPr/>
          <p:nvPr/>
        </p:nvSpPr>
        <p:spPr>
          <a:xfrm rot="420000" flipV="1">
            <a:off x="3163888" y="1108075"/>
            <a:ext cx="5257800" cy="4114800"/>
          </a:xfrm>
          <a:custGeom>
            <a:avLst/>
            <a:gdLst>
              <a:gd name="txL" fmla="*/ 0 w 5257800"/>
              <a:gd name="txT" fmla="*/ 0 h 4114800"/>
              <a:gd name="txR" fmla="*/ 5182785 w 5257800"/>
              <a:gd name="txB" fmla="*/ 4114800 h 4114800"/>
            </a:gdLst>
            <a:ahLst/>
            <a:cxnLst>
              <a:cxn ang="0">
                <a:pos x="5257800" y="2057400"/>
              </a:cxn>
              <a:cxn ang="0">
                <a:pos x="2628900" y="4114800"/>
              </a:cxn>
              <a:cxn ang="0">
                <a:pos x="0" y="2057400"/>
              </a:cxn>
              <a:cxn ang="0">
                <a:pos x="2628900" y="0"/>
              </a:cxn>
            </a:cxnLst>
            <a:rect l="txL" t="txT" r="txR" b="txB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3240" cap="rnd" cmpd="sng">
            <a:solidFill>
              <a:srgbClr val="C0C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dist="38547" dir="7483739" algn="ctr" rotWithShape="0">
              <a:srgbClr val="000000">
                <a:alpha val="25040"/>
              </a:srgbClr>
            </a:outerShdw>
          </a:effectLst>
        </p:spPr>
        <p:txBody>
          <a:bodyPr/>
          <a:lstStyle/>
          <a:p>
            <a:endParaRPr lang="ru-RU" altLang="en-US"/>
          </a:p>
        </p:txBody>
      </p:sp>
      <p:sp>
        <p:nvSpPr>
          <p:cNvPr id="4099" name="AutoShape 2"/>
          <p:cNvSpPr/>
          <p:nvPr/>
        </p:nvSpPr>
        <p:spPr>
          <a:xfrm rot="420000" flipV="1">
            <a:off x="8001000" y="5359400"/>
            <a:ext cx="155575" cy="155575"/>
          </a:xfrm>
          <a:prstGeom prst="rtTriangle">
            <a:avLst/>
          </a:prstGeom>
          <a:solidFill>
            <a:srgbClr val="FFFFFF"/>
          </a:solidFill>
          <a:ln w="12600" cap="sq" cmpd="sng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  <a:effectLst>
            <a:outerShdw dist="6194" dir="12932260" algn="ctr" rotWithShape="0">
              <a:srgbClr val="000000">
                <a:alpha val="47028"/>
              </a:srgbClr>
            </a:outerShdw>
          </a:effectLst>
        </p:spPr>
        <p:txBody>
          <a:bodyPr wrap="none" anchor="ctr" anchorCtr="0"/>
          <a:lstStyle/>
          <a:p>
            <a:pPr lvl="0" eaLnBrk="1" hangingPunct="1"/>
            <a:endParaRPr lang="ru-RU" altLang="x-none" dirty="0">
              <a:latin typeface="Arial" panose="020B0604020202020204" pitchFamily="34" charset="0"/>
            </a:endParaRPr>
          </a:p>
        </p:txBody>
      </p:sp>
      <p:sp>
        <p:nvSpPr>
          <p:cNvPr id="4100" name="Freeform 3"/>
          <p:cNvSpPr/>
          <p:nvPr/>
        </p:nvSpPr>
        <p:spPr>
          <a:xfrm flipV="1">
            <a:off x="-9525" y="5815013"/>
            <a:ext cx="9163050" cy="1041400"/>
          </a:xfrm>
          <a:custGeom>
            <a:avLst/>
            <a:gdLst>
              <a:gd name="txL" fmla="*/ 0 w 5772"/>
              <a:gd name="txT" fmla="*/ 0 h 656"/>
              <a:gd name="txR" fmla="*/ 5772 w 5772"/>
              <a:gd name="txB" fmla="*/ 656 h 656"/>
            </a:gdLst>
            <a:ahLst/>
            <a:cxnLst>
              <a:cxn ang="0">
                <a:pos x="9525" y="3175"/>
              </a:cxn>
              <a:cxn ang="0">
                <a:pos x="4035425" y="0"/>
              </a:cxn>
              <a:cxn ang="0">
                <a:pos x="6943725" y="582613"/>
              </a:cxn>
              <a:cxn ang="0">
                <a:pos x="9153525" y="87313"/>
              </a:cxn>
              <a:cxn ang="0">
                <a:pos x="9163050" y="338138"/>
              </a:cxn>
              <a:cxn ang="0">
                <a:pos x="6829425" y="696913"/>
              </a:cxn>
              <a:cxn ang="0">
                <a:pos x="2362200" y="319088"/>
              </a:cxn>
              <a:cxn ang="0">
                <a:pos x="0" y="1041400"/>
              </a:cxn>
              <a:cxn ang="0">
                <a:pos x="9525" y="3175"/>
              </a:cxn>
            </a:cxnLst>
            <a:rect l="txL" t="txT" r="txR" b="tx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6999"/>
                </a:srgbClr>
              </a:gs>
              <a:gs pos="100000">
                <a:srgbClr val="00EBF8">
                  <a:alpha val="56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4101" name="Freeform 4"/>
          <p:cNvSpPr/>
          <p:nvPr/>
        </p:nvSpPr>
        <p:spPr>
          <a:xfrm flipV="1">
            <a:off x="4381500" y="6218238"/>
            <a:ext cx="4762500" cy="638175"/>
          </a:xfrm>
          <a:custGeom>
            <a:avLst/>
            <a:gdLst>
              <a:gd name="txL" fmla="*/ 0 w 3000"/>
              <a:gd name="txT" fmla="*/ 0 h 595"/>
              <a:gd name="txR" fmla="*/ 3000 w 3000"/>
              <a:gd name="txB" fmla="*/ 595 h 595"/>
            </a:gdLst>
            <a:ahLst/>
            <a:cxnLst>
              <a:cxn ang="0">
                <a:pos x="0" y="0"/>
              </a:cxn>
              <a:cxn ang="0">
                <a:pos x="2647950" y="604926"/>
              </a:cxn>
              <a:cxn ang="0">
                <a:pos x="4762500" y="199497"/>
              </a:cxn>
              <a:cxn ang="0">
                <a:pos x="4762500" y="6435"/>
              </a:cxn>
              <a:cxn ang="0">
                <a:pos x="0" y="0"/>
              </a:cxn>
            </a:cxnLst>
            <a:rect l="txL" t="txT" r="txR" b="tx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46999"/>
                </a:srgbClr>
              </a:gs>
              <a:gs pos="100000">
                <a:srgbClr val="009BE5">
                  <a:alpha val="31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4102" name="Rectangle 5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6425" cy="1139825"/>
          </a:xfrm>
          <a:prstGeom prst="rect">
            <a:avLst/>
          </a:prstGeom>
          <a:noFill/>
          <a:ln w="9525">
            <a:noFill/>
          </a:ln>
        </p:spPr>
        <p:txBody>
          <a:bodyPr lIns="0" tIns="46800" rIns="0" bIns="0" anchor="b" anchorCtr="0"/>
          <a:lstStyle/>
          <a:p>
            <a:pPr lvl="0"/>
            <a:r>
              <a:rPr lang="en-GB" altLang="ru-RU" dirty="0"/>
              <a:t>Для правки текста заглавия щёлкните мышью</a:t>
            </a:r>
            <a:endParaRPr lang="en-GB" altLang="ru-RU" dirty="0"/>
          </a:p>
        </p:txBody>
      </p:sp>
      <p:sp>
        <p:nvSpPr>
          <p:cNvPr id="4103" name="Rectangle 6"/>
          <p:cNvSpPr>
            <a:spLocks noGrp="1"/>
          </p:cNvSpPr>
          <p:nvPr>
            <p:ph type="body" idx="1"/>
          </p:nvPr>
        </p:nvSpPr>
        <p:spPr>
          <a:xfrm>
            <a:off x="457200" y="1935163"/>
            <a:ext cx="8226425" cy="4386262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lvl="0"/>
            <a:r>
              <a:rPr lang="en-GB" altLang="ru-RU" dirty="0"/>
              <a:t>Для правки структуры щёлкните мышью</a:t>
            </a:r>
            <a:endParaRPr lang="en-GB" altLang="ru-RU" dirty="0"/>
          </a:p>
          <a:p>
            <a:pPr lvl="1"/>
            <a:r>
              <a:rPr lang="en-GB" altLang="ru-RU" dirty="0"/>
              <a:t>Второй уровень структуры</a:t>
            </a:r>
            <a:endParaRPr lang="en-GB" altLang="ru-RU" dirty="0"/>
          </a:p>
          <a:p>
            <a:pPr lvl="2"/>
            <a:r>
              <a:rPr lang="en-GB" altLang="ru-RU" dirty="0"/>
              <a:t>Третий уровень структуры</a:t>
            </a:r>
            <a:endParaRPr lang="en-GB" altLang="ru-RU" dirty="0"/>
          </a:p>
          <a:p>
            <a:pPr lvl="3"/>
            <a:r>
              <a:rPr lang="en-GB" altLang="ru-RU" dirty="0"/>
              <a:t>Четвёртый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Пятый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Шестой уровень структуры</a:t>
            </a:r>
            <a:endParaRPr lang="en-GB" altLang="ru-RU" dirty="0"/>
          </a:p>
          <a:p>
            <a:pPr lvl="4"/>
            <a:r>
              <a:rPr lang="en-GB" altLang="ru-RU" dirty="0"/>
              <a:t>Седьмой уровень структуры</a:t>
            </a:r>
            <a:endParaRPr lang="en-GB" altLang="ru-RU" dirty="0"/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>
            <a:lvl1pPr>
              <a:buClrTx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45C75"/>
                </a:solidFill>
              </a:defRPr>
            </a:lvl1pPr>
          </a:lstStyle>
          <a:p>
            <a:pPr marL="0" marR="0" lvl="0" indent="0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Text Box 8"/>
          <p:cNvSpPr txBox="1"/>
          <p:nvPr/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/>
            <a:endParaRPr lang="ru-RU" altLang="x-none" dirty="0">
              <a:latin typeface="Arial" panose="020B0604020202020204" pitchFamily="34" charset="0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077200" y="6356350"/>
            <a:ext cx="606425" cy="361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>
            <a:lvl1pPr algn="r">
              <a:buFontTx/>
              <a:defRPr sz="1200">
                <a:solidFill>
                  <a:srgbClr val="045C75"/>
                </a:solidFill>
              </a:defRPr>
            </a:lvl1pPr>
          </a:lstStyle>
          <a:p>
            <a:pPr lvl="0" defTabSz="449580" eaLnBrk="1" hangingPunct="1"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 kern="1200">
          <a:solidFill>
            <a:srgbClr val="04617B"/>
          </a:solidFill>
          <a:latin typeface="+mj-lt"/>
          <a:ea typeface="+mj-ea"/>
          <a:cs typeface="+mj-cs"/>
        </a:defRPr>
      </a:lvl1pPr>
      <a:lvl2pPr marL="742950" indent="-28575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2pPr>
      <a:lvl3pPr marL="1143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3pPr>
      <a:lvl4pPr marL="1600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4pPr>
      <a:lvl5pPr marL="20574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5pPr>
      <a:lvl6pPr marL="25146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6pPr>
      <a:lvl7pPr marL="29718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7pPr>
      <a:lvl8pPr marL="3429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8pPr>
      <a:lvl9pPr marL="3886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5000">
          <a:solidFill>
            <a:srgbClr val="04617B"/>
          </a:solidFill>
          <a:latin typeface="Calibri" panose="020F0502020204030204" pitchFamily="32" charset="0"/>
          <a:ea typeface="Microsoft YaHei" panose="020B0503020204020204" charset="-122"/>
        </a:defRPr>
      </a:lvl9pPr>
    </p:titleStyle>
    <p:bodyStyle>
      <a:lvl1pPr marL="342900" indent="-342900" algn="l" defTabSz="44958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79705" y="476885"/>
            <a:ext cx="8461375" cy="57531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dirty="0">
                <a:solidFill>
                  <a:srgbClr val="1F1FB1"/>
                </a:solidFill>
                <a:latin typeface="Constantia" panose="02030602050306030303" pitchFamily="16" charset="0"/>
                <a:cs typeface="Times New Roman" panose="02020603050405020304" pitchFamily="16" charset="0"/>
              </a:rPr>
              <a:t>МИНИСТЕРСТВО ОБРАЗОВАНИЯ РЕСПУБЛИКИ МОРДОВИЯ</a:t>
            </a:r>
            <a:endParaRPr lang="ru-RU" altLang="ru-RU" dirty="0">
              <a:solidFill>
                <a:srgbClr val="1F1FB1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3200" b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7200" b="1" i="1" dirty="0">
                <a:solidFill>
                  <a:srgbClr val="FF0000"/>
                </a:solidFill>
                <a:latin typeface="Constantia" panose="02030602050306030303" pitchFamily="16" charset="0"/>
                <a:cs typeface="Times New Roman" panose="02020603050405020304" pitchFamily="16" charset="0"/>
              </a:rPr>
              <a:t>Портфолио</a:t>
            </a:r>
            <a:endParaRPr lang="ru-RU" altLang="ru-RU" sz="7200" b="1" i="1" dirty="0">
              <a:solidFill>
                <a:srgbClr val="FF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ГОРБУНОВА АЛЕКСАНДРА СЕРГЕЕВИЧА</a:t>
            </a:r>
            <a:endParaRPr lang="ru-RU" altLang="ru-RU" sz="3200" b="1" i="1" dirty="0">
              <a:solidFill>
                <a:schemeClr val="accent2"/>
              </a:solidFill>
              <a:latin typeface="Franklin Gothic Medium" panose="020B0603020102020204" pitchFamily="32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3000" i="1" dirty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тренера – преподавателя </a:t>
            </a:r>
            <a:endParaRPr lang="ru-RU" altLang="ru-RU" sz="3000" i="1" dirty="0">
              <a:solidFill>
                <a:schemeClr val="accent2"/>
              </a:solidFill>
              <a:latin typeface="Franklin Gothic Medium" panose="020B0603020102020204" pitchFamily="32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3000" i="1" dirty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по </a:t>
            </a:r>
            <a:r>
              <a:rPr lang="ru-RU" altLang="ru-RU" sz="3000" i="1" dirty="0" smtClean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волейболу</a:t>
            </a:r>
            <a:br>
              <a:rPr lang="ru-RU" altLang="ru-RU" sz="3000" i="1" dirty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</a:br>
            <a:r>
              <a:rPr lang="ru-RU" altLang="ru-RU" sz="3000" i="1" dirty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муниципального учреждения</a:t>
            </a:r>
            <a:endParaRPr lang="ru-RU" altLang="ru-RU" sz="3000" i="1" dirty="0">
              <a:solidFill>
                <a:schemeClr val="accent2"/>
              </a:solidFill>
              <a:latin typeface="Franklin Gothic Medium" panose="020B0603020102020204" pitchFamily="32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3000" i="1" dirty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 дополнительного образования</a:t>
            </a:r>
            <a:endParaRPr lang="ru-RU" altLang="ru-RU" sz="3000" i="1" dirty="0">
              <a:solidFill>
                <a:schemeClr val="accent2"/>
              </a:solidFill>
              <a:latin typeface="Franklin Gothic Medium" panose="020B0603020102020204" pitchFamily="32" charset="0"/>
              <a:cs typeface="Times New Roman" panose="02020603050405020304" pitchFamily="16" charset="0"/>
            </a:endParaRPr>
          </a:p>
          <a:p>
            <a:pPr marL="273050" indent="-269875" algn="ctr" defTabSz="449580">
              <a:spcBef>
                <a:spcPts val="650"/>
              </a:spcBef>
              <a:buClrTx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3000" i="1" dirty="0">
                <a:solidFill>
                  <a:schemeClr val="accent2"/>
                </a:solidFill>
                <a:latin typeface="Franklin Gothic Medium" panose="020B0603020102020204" pitchFamily="32" charset="0"/>
                <a:cs typeface="Times New Roman" panose="02020603050405020304" pitchFamily="16" charset="0"/>
              </a:rPr>
              <a:t>«Специализированная детско-юношеская спортивная школа № 4»</a:t>
            </a:r>
            <a:endParaRPr lang="ru-RU" altLang="ru-RU" sz="3000" i="1" dirty="0">
              <a:solidFill>
                <a:schemeClr val="accent2"/>
              </a:solidFill>
              <a:latin typeface="Franklin Gothic Medium" panose="020B0603020102020204" pitchFamily="32" charset="0"/>
              <a:cs typeface="Times New Roman" panose="02020603050405020304" pitchFamily="16" charset="0"/>
            </a:endParaRPr>
          </a:p>
          <a:p>
            <a:pPr marL="273050" indent="-269875" algn="ctr" defTabSz="449580" eaLnBrk="1" hangingPunct="1">
              <a:spcBef>
                <a:spcPts val="750"/>
              </a:spcBef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3000" i="1" dirty="0">
              <a:solidFill>
                <a:schemeClr val="accent2"/>
              </a:solidFill>
              <a:latin typeface="Franklin Gothic Medium" panose="020B0603020102020204" pitchFamily="32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2023-11-15_20-44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0"/>
            <a:ext cx="532859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/>
          <p:nvPr/>
        </p:nvSpPr>
        <p:spPr>
          <a:xfrm>
            <a:off x="457200" y="428625"/>
            <a:ext cx="8229600" cy="785813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Результаты анализа текущей документации</a:t>
            </a:r>
            <a:endParaRPr lang="ru-RU" altLang="ru-RU" sz="2600" b="1" i="1" dirty="0">
              <a:solidFill>
                <a:srgbClr val="1F1FB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2771" name="Text Box 2"/>
          <p:cNvSpPr txBox="1"/>
          <p:nvPr/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just" defTabSz="449580" eaLnBrk="1" hangingPunct="1"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Согласно нормативных документов, имеется следующая учебная документация: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Журнал учета работы учебных групп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Личные дела на  обучающихся (заявление, личные карточки)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Протоколы контрольных переводных нормативов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Календарный план спортивно-массовых мероприятий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Протоколы, положения соревнований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Учебные планы и рабочий план конспект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План воспитательной  и культурно-массовой работы с обучающимися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FFCC00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Перспективный план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лександр\Desktop\2023-11-15_20-46-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11" y="0"/>
            <a:ext cx="485635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ександр\Desktop\2023-11-15_20-46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/>
          <p:nvPr/>
        </p:nvSpPr>
        <p:spPr>
          <a:xfrm>
            <a:off x="468313" y="260350"/>
            <a:ext cx="8197850" cy="1800225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endParaRPr lang="ru-RU" altLang="ru-RU" sz="2600" b="1" i="1" dirty="0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0963" name="Text Box 2"/>
          <p:cNvSpPr txBox="1"/>
          <p:nvPr/>
        </p:nvSpPr>
        <p:spPr>
          <a:xfrm>
            <a:off x="468313" y="1700213"/>
            <a:ext cx="8229600" cy="31686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600" dirty="0">
              <a:solidFill>
                <a:srgbClr val="000000"/>
              </a:solidFill>
              <a:latin typeface="Constantia" panose="02030602050306030303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dirty="0">
                <a:solidFill>
                  <a:srgbClr val="000000"/>
                </a:solidFill>
                <a:latin typeface="Constantia" panose="02030602050306030303" pitchFamily="16" charset="0"/>
                <a:cs typeface="Times New Roman" panose="02020603050405020304" pitchFamily="16" charset="0"/>
              </a:rPr>
              <a:t>       </a:t>
            </a:r>
            <a:endParaRPr lang="ru-RU" altLang="ru-RU" sz="2200" b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</a:t>
            </a:r>
            <a:r>
              <a:rPr lang="ru-RU" altLang="ru-RU" sz="2200" b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Спортсмены выполнили: </a:t>
            </a:r>
            <a:endParaRPr lang="ru-RU" altLang="ru-RU" sz="2200" b="1" u="sng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u="sng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r>
              <a:rPr lang="en-US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II</a:t>
            </a: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взрослый разряд:   12 человек</a:t>
            </a:r>
            <a:endParaRPr lang="ru-RU" altLang="ru-RU" sz="22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</a:t>
            </a:r>
            <a:r>
              <a:rPr lang="en-US" altLang="ru-RU" sz="22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</a:t>
            </a:r>
            <a:r>
              <a:rPr lang="en-US" altLang="ru-RU" sz="22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взрослый разряд: 1 человек</a:t>
            </a:r>
            <a:endParaRPr lang="ru-RU" altLang="ru-RU" sz="22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	</a:t>
            </a:r>
            <a:r>
              <a:rPr lang="ru-RU" altLang="ru-RU" sz="22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r>
              <a:rPr lang="ru-RU" altLang="ru-RU" sz="22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КМС</a:t>
            </a:r>
            <a:r>
              <a:rPr lang="ru-RU" altLang="ru-RU" sz="22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 2 человека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endParaRPr lang="ru-RU" altLang="ru-RU" sz="22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</a:t>
            </a:r>
            <a:endParaRPr lang="ru-RU" altLang="ru-RU" sz="2200" b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9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r>
              <a:rPr lang="ru-RU" altLang="ru-RU" sz="2600" b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</a:t>
            </a:r>
            <a:endParaRPr lang="ru-RU" altLang="ru-RU" sz="2600" b="1" dirty="0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1" cy="6858000"/>
          </a:xfrm>
          <a:prstGeom prst="rect">
            <a:avLst/>
          </a:prstGeom>
        </p:spPr>
      </p:pic>
      <p:pic>
        <p:nvPicPr>
          <p:cNvPr id="3" name="Picture 2" descr="C:\Users\Александр\Desktop\2023-11-15_21-00-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97" y="0"/>
            <a:ext cx="4609703" cy="677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Александр\Desktop\7dtD7ucjG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0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лександр\Desktop\O874ZkdXUJ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8960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2023-11-15_21-02-40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ександр\Desktop\2023-11-15_21-04-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34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/>
          <p:nvPr/>
        </p:nvSpPr>
        <p:spPr>
          <a:xfrm>
            <a:off x="571500" y="714375"/>
            <a:ext cx="7929563" cy="89535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Проведение открытых мастер-классов, мероприятий</a:t>
            </a:r>
            <a:endParaRPr lang="ru-RU" altLang="ru-RU" sz="2600" b="1" i="1" dirty="0">
              <a:solidFill>
                <a:srgbClr val="1F1FB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5059" name="Rectangle 2"/>
          <p:cNvSpPr/>
          <p:nvPr/>
        </p:nvSpPr>
        <p:spPr>
          <a:xfrm>
            <a:off x="369570" y="1997075"/>
            <a:ext cx="7917180" cy="47111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>
            <a:spAutoFit/>
          </a:bodyPr>
          <a:lstStyle/>
          <a:p>
            <a:pPr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altLang="ru-RU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		</a:t>
            </a:r>
            <a:r>
              <a:rPr lang="ru-RU" altLang="ru-RU" sz="2200" b="1" i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На уровне образовательной организации</a:t>
            </a:r>
            <a:endParaRPr lang="ru-RU" altLang="ru-RU" sz="2200" b="1" i="1" u="sng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b="1" i="1" u="sng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		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Провел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мастер - класс для тренеров – преподавателей  по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волейболу СДЮСШ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по теме: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Совершенствование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навыка постановки блока в игровых ситуациях»,  10 октября 2023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г. в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МОУ «СОШ № 32» г. Саранска.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андр\Desktop\2023-11-15_21-08-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7167"/>
            <a:ext cx="5123334" cy="68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/>
          <p:nvPr/>
        </p:nvSpPr>
        <p:spPr>
          <a:xfrm>
            <a:off x="457200" y="476250"/>
            <a:ext cx="8229600" cy="56499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u="sng" dirty="0" smtClean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u="sng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ОБРАЗОВАНИЕ</a:t>
            </a:r>
            <a:r>
              <a:rPr lang="ru-RU" altLang="ru-RU" sz="2200" b="1" i="1" u="sng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ВЫСШЕЕ </a:t>
            </a: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МГУ </a:t>
            </a:r>
            <a:r>
              <a:rPr lang="ru-RU" altLang="ru-RU" sz="2200" b="1" i="1" dirty="0" err="1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им.Н.П.Огарева</a:t>
            </a: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факультет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Биотехнология»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02.07.2015г</a:t>
            </a:r>
            <a:endParaRPr lang="ru-RU" altLang="ru-RU" sz="2200" b="1" i="1" dirty="0" smtClean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lvl="0" algn="just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buSzPct val="85000"/>
              <a:defRPr/>
            </a:pPr>
            <a:endParaRPr lang="ru-RU" sz="2200" b="1" i="1" dirty="0" smtClean="0">
              <a:solidFill>
                <a:schemeClr val="accent2"/>
              </a:solidFill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lvl="0" algn="just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buSzPct val="85000"/>
              <a:defRPr/>
            </a:pPr>
            <a:r>
              <a:rPr 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Профессиональная </a:t>
            </a:r>
            <a:r>
              <a:rPr 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переподготовка ООО «Международный центр образования и социально - </a:t>
            </a:r>
            <a:r>
              <a:rPr 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гуманитарных </a:t>
            </a:r>
            <a:r>
              <a:rPr 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исследований» 29.12.2018г.</a:t>
            </a:r>
            <a:endParaRPr lang="ru-RU" sz="2200" b="1" i="1" dirty="0">
              <a:solidFill>
                <a:schemeClr val="accent2"/>
              </a:solidFill>
              <a:latin typeface="Times New Roman" panose="02020603050405020304" pitchFamily="16" charset="0"/>
              <a:ea typeface="+mn-ea"/>
              <a:cs typeface="Times New Roman" panose="02020603050405020304" pitchFamily="16" charset="0"/>
            </a:endParaRPr>
          </a:p>
          <a:p>
            <a:pPr lvl="0" algn="just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buSzPct val="85000"/>
              <a:defRPr/>
            </a:pPr>
            <a:r>
              <a:rPr 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ea typeface="+mn-ea"/>
                <a:cs typeface="Times New Roman" panose="02020603050405020304" pitchFamily="16" charset="0"/>
              </a:rPr>
              <a:t>Квалификация - тренер-преподаватель по физической культуре</a:t>
            </a: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Стаж педагогической работы: по специальности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8 </a:t>
            </a: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лет. </a:t>
            </a: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Общий стаж работы: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8 </a:t>
            </a: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лет</a:t>
            </a: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Наличие квалификационной категории: ПЕРВАЯ</a:t>
            </a: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Дата последней аттестации: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22.02.2019 </a:t>
            </a:r>
            <a:r>
              <a:rPr lang="ru-RU" altLang="ru-RU" sz="2200" b="1" i="1" dirty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г.</a:t>
            </a: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20000"/>
              </a:lnSpc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Constantia" panose="02030602050306030303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/>
          <p:nvPr/>
        </p:nvSpPr>
        <p:spPr>
          <a:xfrm>
            <a:off x="714375" y="500063"/>
            <a:ext cx="7858125" cy="11001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Выступления на научно-практических конференциях,</a:t>
            </a:r>
            <a:br>
              <a:rPr lang="ru-RU" altLang="ru-RU" sz="22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ru-RU" altLang="ru-RU" sz="22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семинарах, секциях;  проведение открытых уроков, мастер-классов, мероприятий; участие в конкурсах</a:t>
            </a:r>
            <a:endParaRPr lang="ru-RU" altLang="ru-RU" sz="2200" b="1" i="1" dirty="0">
              <a:solidFill>
                <a:srgbClr val="1F1FB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9155" name="Rectangle 2"/>
          <p:cNvSpPr/>
          <p:nvPr/>
        </p:nvSpPr>
        <p:spPr>
          <a:xfrm>
            <a:off x="340995" y="2072005"/>
            <a:ext cx="8017510" cy="261828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>
            <a:spAutoFit/>
          </a:bodyPr>
          <a:lstStyle/>
          <a:p>
            <a:pPr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	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	</a:t>
            </a:r>
            <a:r>
              <a:rPr lang="ru-RU" altLang="ru-RU" sz="2200" b="1" i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На республиканском уровне: </a:t>
            </a:r>
            <a:endParaRPr lang="ru-RU" altLang="ru-RU" sz="2200" b="1" i="1" u="sng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200" b="1" i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		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Принимает активное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участие в судействе муниципальных и  республиканских соревнований по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волейболу.</a:t>
            </a:r>
            <a:endParaRPr lang="ru-RU" altLang="ru-RU" sz="2200" b="1" i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b="1" i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b="1" i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b="1" i="1" dirty="0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СДЮСШ_4_справки_Динисламов_Д.А[1]_page-0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935" y="0"/>
            <a:ext cx="4849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Александр\Desktop\2023-11-15_21-19-0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5" y="1844824"/>
            <a:ext cx="70770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2023-11-15_21-20-5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4039" y="-2660822"/>
            <a:ext cx="4068321" cy="89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ександр\Desktop\2023-11-15_21-21-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752" y="790005"/>
            <a:ext cx="3895725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/>
          <p:nvPr/>
        </p:nvSpPr>
        <p:spPr>
          <a:xfrm>
            <a:off x="631190" y="188595"/>
            <a:ext cx="8162290" cy="663575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4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Результаты участия воспитанников в официальных соревнованиях</a:t>
            </a:r>
            <a:endParaRPr lang="ru-RU" altLang="ru-RU" sz="2400" b="1" i="1" dirty="0">
              <a:solidFill>
                <a:srgbClr val="1F1FB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3251" name="Text Box 2"/>
          <p:cNvSpPr txBox="1"/>
          <p:nvPr/>
        </p:nvSpPr>
        <p:spPr>
          <a:xfrm>
            <a:off x="280670" y="1124744"/>
            <a:ext cx="8723630" cy="496855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273050" indent="-269875" defTabSz="449580" eaLnBrk="1" hangingPunct="1">
              <a:spcBef>
                <a:spcPts val="550"/>
              </a:spcBef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Муниципальный  уровень:</a:t>
            </a:r>
            <a:endParaRPr lang="ru-RU" altLang="ru-RU" sz="2000" b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500"/>
              </a:spcBef>
              <a:buClrTx/>
              <a:buSzPct val="95000"/>
              <a:buFontTx/>
              <a:tabLst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место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 Первенстве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г.о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Саранск по волейболу среди юношей в рамках проведения спартакиады муниципальных общеобразовательных организаций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  <a:sym typeface="+mn-ea"/>
              </a:rPr>
              <a:t>; </a:t>
            </a: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  <a:sym typeface="+mn-ea"/>
            </a:endParaRPr>
          </a:p>
          <a:p>
            <a:pPr indent="3175" algn="just" eaLnBrk="1" hangingPunct="1">
              <a:spcBef>
                <a:spcPts val="500"/>
              </a:spcBef>
              <a:buClrTx/>
              <a:buSzPct val="95000"/>
              <a:buFontTx/>
              <a:tabLst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ru-RU" altLang="ru-RU" sz="2000" b="1" i="1" u="sng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Республиканский </a:t>
            </a:r>
            <a:r>
              <a:rPr lang="ru-RU" altLang="ru-RU" sz="2000" b="1" i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уровень</a:t>
            </a:r>
            <a:r>
              <a:rPr lang="ru-RU" altLang="ru-RU" sz="1600" b="1" i="1" u="sng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endParaRPr lang="ru-RU" altLang="ru-RU" sz="1600" b="1" i="1" u="sng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3050" indent="-269875" algn="just" eaLnBrk="1" hangingPunct="1">
              <a:spcBef>
                <a:spcPts val="350"/>
              </a:spcBef>
              <a:buClrTx/>
              <a:buSzPct val="95000"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II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место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 Первенстве РМ по волейболу среди юношей 2006-2007г.р.</a:t>
            </a: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II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место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 региональном этапе Всероссийских соревнований среди команд образовательных организаций по волейболу «Серебряный мяч» среди юношей 2007-2008г.р.</a:t>
            </a: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ru-RU" altLang="ru-RU" sz="2000" b="1" i="1" u="sng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Всероссийский уровень:</a:t>
            </a:r>
            <a:endParaRPr lang="ru-RU" altLang="ru-RU" sz="2000" b="1" i="1" u="sng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место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 Юношеской волейбольной лиге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ПриВА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сезона 2023, г. Новокуйбышевск, 2023г.</a:t>
            </a: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место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во всероссийском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тунире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по волейболу среди юношей 2006-2007г.р. посвященном празднику «День Победы»,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г.Сасово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2022г.</a:t>
            </a:r>
            <a:endParaRPr lang="ru-RU" altLang="ru-RU" sz="16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ru-RU" altLang="ru-RU" sz="2000" b="1" i="1" u="sng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Международный уровень:</a:t>
            </a:r>
            <a:endParaRPr lang="ru-RU" altLang="ru-RU" sz="2000" b="1" i="1" u="sng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место 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в международном турнире по волейболу 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среди юношей 2006-2007г.р.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посвященному празднику «День Победы»,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г.Уфа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2023г.</a:t>
            </a:r>
            <a:endParaRPr lang="ru-RU" altLang="ru-RU" sz="2000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3175" algn="just" eaLnBrk="1" hangingPunct="1">
              <a:spcBef>
                <a:spcPts val="350"/>
              </a:spcBef>
              <a:buClrTx/>
              <a:buSzPct val="95000"/>
              <a:tabLst>
                <a:tab pos="271145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</a:pPr>
            <a:endParaRPr lang="ru-RU" altLang="ru-RU" sz="2000" b="1" i="1" u="sng" dirty="0" smtClean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3050" indent="-269875" algn="just" eaLnBrk="1" hangingPunct="1">
              <a:spcBef>
                <a:spcPts val="350"/>
              </a:spcBef>
              <a:buClrTx/>
              <a:buSzPct val="95000"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1400" b="1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3050" indent="-269875" algn="just" defTabSz="449580" eaLnBrk="1" hangingPunct="1">
              <a:lnSpc>
                <a:spcPct val="90000"/>
              </a:lnSpc>
              <a:spcBef>
                <a:spcPts val="350"/>
              </a:spcBef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1400" b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marL="273050" indent="-269875" algn="just" defTabSz="449580" eaLnBrk="1" hangingPunct="1">
              <a:lnSpc>
                <a:spcPct val="90000"/>
              </a:lnSpc>
              <a:spcBef>
                <a:spcPts val="350"/>
              </a:spcBef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1400" b="1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marL="273050" indent="-269875" algn="just" defTabSz="449580" eaLnBrk="1" hangingPunct="1">
              <a:lnSpc>
                <a:spcPct val="90000"/>
              </a:lnSpc>
              <a:spcBef>
                <a:spcPts val="350"/>
              </a:spcBef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1400" dirty="0">
              <a:solidFill>
                <a:srgbClr val="000000"/>
              </a:solidFill>
              <a:latin typeface="Constantia" panose="02030602050306030303" pitchFamily="16" charset="0"/>
              <a:cs typeface="Times New Roman" panose="02020603050405020304" pitchFamily="16" charset="0"/>
            </a:endParaRPr>
          </a:p>
          <a:p>
            <a:pPr marL="273050" indent="-269875" algn="just" defTabSz="449580" eaLnBrk="1" hangingPunct="1">
              <a:lnSpc>
                <a:spcPct val="90000"/>
              </a:lnSpc>
              <a:spcBef>
                <a:spcPts val="350"/>
              </a:spcBef>
              <a:buClrTx/>
              <a:buSzPct val="95000"/>
              <a:buFontTx/>
              <a:tabLst>
                <a:tab pos="273050" algn="l"/>
                <a:tab pos="720725" algn="l"/>
                <a:tab pos="1170305" algn="l"/>
                <a:tab pos="1619250" algn="l"/>
                <a:tab pos="2068830" algn="l"/>
                <a:tab pos="2517775" algn="l"/>
                <a:tab pos="2967355" algn="l"/>
                <a:tab pos="3416300" algn="l"/>
                <a:tab pos="3865880" algn="l"/>
                <a:tab pos="4314825" algn="l"/>
                <a:tab pos="4764405" algn="l"/>
                <a:tab pos="5213350" algn="l"/>
                <a:tab pos="5662930" algn="l"/>
                <a:tab pos="6111875" algn="l"/>
                <a:tab pos="6561455" algn="l"/>
                <a:tab pos="7010400" algn="l"/>
                <a:tab pos="7459980" algn="l"/>
                <a:tab pos="7908925" algn="l"/>
                <a:tab pos="8358505" algn="l"/>
                <a:tab pos="8807450" algn="l"/>
                <a:tab pos="9257030" algn="l"/>
              </a:tabLst>
            </a:pPr>
            <a:endParaRPr lang="ru-RU" altLang="ru-RU" sz="1400" dirty="0">
              <a:solidFill>
                <a:srgbClr val="000000"/>
              </a:solidFill>
              <a:latin typeface="Constantia" panose="02030602050306030303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2023-11-16_15-24-0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99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esktop\2023-11-16_12-33-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0"/>
            <a:ext cx="4644008" cy="68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2023-11-16_15-18-0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" y="0"/>
            <a:ext cx="4574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андр\Desktop\2023-11-16_12-34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06" y="0"/>
            <a:ext cx="4584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2023-11-16_12-35-1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андр\Desktop\2023-11-16_12-37-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2023-11-16_12-39-0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андр\Desktop\2023-11-16_15-16-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90" y="0"/>
            <a:ext cx="4565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2023-11-15_19-13-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048"/>
            <a:ext cx="5146758" cy="68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\Desktop\2023-11-16_15-17-2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733"/>
            <a:ext cx="4505325" cy="683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6733"/>
            <a:ext cx="4554463" cy="67915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/>
          <p:nvPr/>
        </p:nvSpPr>
        <p:spPr>
          <a:xfrm>
            <a:off x="467360" y="214313"/>
            <a:ext cx="8229600" cy="1285875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ru-RU" altLang="ru-RU" sz="3200" i="1" dirty="0">
                <a:solidFill>
                  <a:srgbClr val="04617B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br>
              <a:rPr lang="ru-RU" altLang="ru-RU" sz="3200" i="1" dirty="0">
                <a:solidFill>
                  <a:srgbClr val="04617B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Система взаимодействия </a:t>
            </a: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 родителями воспитанников</a:t>
            </a:r>
            <a:br>
              <a:rPr lang="ru-RU" altLang="ru-RU" sz="2600" b="1" i="1" dirty="0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endParaRPr lang="ru-RU" altLang="ru-RU" sz="2600" b="1" i="1" dirty="0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70659" name="Text Box 2"/>
          <p:cNvSpPr txBox="1"/>
          <p:nvPr/>
        </p:nvSpPr>
        <p:spPr>
          <a:xfrm>
            <a:off x="457200" y="1500188"/>
            <a:ext cx="8229600" cy="48244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just" defTabSz="449580" eaLnBrk="1" hangingPunct="1"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Родительские собрания (сентябрь, декабрь, февраль, май)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Посещение учебно-тренировочных занятий, спортивно-массовых мероприятий (в течение учебного года)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Совместные прогулки на лыжах, коньках.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spcBef>
                <a:spcPts val="500"/>
              </a:spcBef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андр\Desktop\2023-11-15_22-27-24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89291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163"/>
            <a:ext cx="8226425" cy="3510061"/>
          </a:xfrm>
        </p:spPr>
        <p:txBody>
          <a:bodyPr/>
          <a:lstStyle/>
          <a:p>
            <a:pPr marL="0" lvl="0" indent="3175" defTabSz="914400" eaLnBrk="1" hangingPunct="1">
              <a:spcBef>
                <a:spcPct val="0"/>
              </a:spcBef>
              <a:tabLst>
                <a:tab pos="0" algn="l"/>
                <a:tab pos="720725" algn="l"/>
                <a:tab pos="1168400" algn="l"/>
                <a:tab pos="1619250" algn="l"/>
                <a:tab pos="2066925" algn="l"/>
                <a:tab pos="2517775" algn="l"/>
                <a:tab pos="2965450" algn="l"/>
                <a:tab pos="3416300" algn="l"/>
                <a:tab pos="3863975" algn="l"/>
                <a:tab pos="4314825" algn="l"/>
                <a:tab pos="4762500" algn="l"/>
                <a:tab pos="5213350" algn="l"/>
                <a:tab pos="5661025" algn="l"/>
                <a:tab pos="6111875" algn="l"/>
                <a:tab pos="6559550" algn="l"/>
                <a:tab pos="7010400" algn="l"/>
                <a:tab pos="7458075" algn="l"/>
                <a:tab pos="7908925" algn="l"/>
                <a:tab pos="8356600" algn="l"/>
                <a:tab pos="8807450" algn="l"/>
                <a:tab pos="9255125" algn="l"/>
              </a:tabLst>
              <a:defRPr/>
            </a:pPr>
            <a:r>
              <a:rPr lang="ru-RU" altLang="ru-RU" sz="18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18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      Р</a:t>
            </a:r>
            <a:r>
              <a:rPr lang="ru-RU" altLang="ru-RU" sz="20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азработано </a:t>
            </a:r>
            <a:r>
              <a:rPr lang="ru-RU" altLang="ru-RU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методическое пособие на тему: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«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  <a:t>Методика технико-тактической подготовки юных волейболистов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».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0" lvl="0" indent="3175" algn="just" eaLnBrk="1" hangingPunct="1">
              <a:spcBef>
                <a:spcPct val="0"/>
              </a:spcBef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sz="2000" b="1" i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  	</a:t>
            </a:r>
            <a:r>
              <a:rPr lang="ru-RU" sz="2000" b="1" i="1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Методическое </a:t>
            </a:r>
            <a:r>
              <a:rPr lang="ru-RU" altLang="ru-RU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института им. М.Е. </a:t>
            </a:r>
            <a:r>
              <a:rPr lang="ru-RU" altLang="ru-RU" sz="20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Евсевьева</a:t>
            </a:r>
            <a:r>
              <a:rPr lang="ru-RU" altLang="ru-RU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ru-RU" altLang="ru-RU" sz="20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3050" lvl="0" indent="-269875" eaLnBrk="1" hangingPunct="1">
              <a:spcBef>
                <a:spcPts val="550"/>
              </a:spcBef>
              <a:buClrTx/>
              <a:buSzPct val="9500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000" b="1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ru-RU" altLang="ru-RU" sz="2000" b="1" u="sng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Рецензент</a:t>
            </a:r>
            <a:r>
              <a:rPr lang="ru-RU" altLang="ru-RU" sz="2000" b="1" u="sng" dirty="0"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endParaRPr lang="ru-RU" altLang="ru-RU" sz="2000" b="1" u="sng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3050" lvl="0" indent="-269875" algn="just" eaLnBrk="1" hangingPunct="1">
              <a:spcBef>
                <a:spcPts val="550"/>
              </a:spcBef>
              <a:buClrTx/>
              <a:buSzPct val="9500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ru-RU" altLang="ru-RU" sz="2000" b="1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 Трескин </a:t>
            </a:r>
            <a:r>
              <a:rPr lang="ru-RU" altLang="ru-RU" sz="2000" b="1" dirty="0">
                <a:latin typeface="Times New Roman" panose="02020603050405020304" pitchFamily="16" charset="0"/>
                <a:cs typeface="Times New Roman" panose="02020603050405020304" pitchFamily="16" charset="0"/>
              </a:rPr>
              <a:t>М.Ю.</a:t>
            </a:r>
            <a:r>
              <a:rPr lang="ru-RU" altLang="ru-RU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 - кандидат педагогических наук, доцент кафедры</a:t>
            </a:r>
            <a:endParaRPr lang="ru-RU" altLang="ru-RU" sz="20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3050" lvl="0" indent="-269875" algn="just" eaLnBrk="1" hangingPunct="1">
              <a:spcBef>
                <a:spcPts val="550"/>
              </a:spcBef>
              <a:buClrTx/>
              <a:buSzPct val="9500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ru-RU" altLang="ru-RU" sz="20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физического воспитания и спортивных дисциплин</a:t>
            </a:r>
            <a:endParaRPr lang="ru-RU" altLang="ru-RU" sz="20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271780" lvl="0" indent="-269875" algn="just" eaLnBrk="1" hangingPunct="1">
              <a:spcBef>
                <a:spcPts val="550"/>
              </a:spcBef>
              <a:buClrTx/>
              <a:buSzPct val="9500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lang="ru-RU" altLang="ru-RU" sz="20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40960" cy="936104"/>
          </a:xfrm>
        </p:spPr>
        <p:txBody>
          <a:bodyPr/>
          <a:lstStyle/>
          <a:p>
            <a:pPr lvl="0" algn="ctr" eaLnBrk="1" hangingPunct="1"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</a:br>
            <a: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+mn-cs"/>
              </a:rPr>
              <a:t>Наличие авторских программ, </a:t>
            </a:r>
            <a:b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+mn-cs"/>
              </a:rPr>
            </a:br>
            <a:r>
              <a:rPr lang="ru-RU" altLang="ru-RU" sz="2600" b="1" i="1" dirty="0" smtClean="0">
                <a:solidFill>
                  <a:srgbClr val="1F1FB1"/>
                </a:solidFill>
                <a:latin typeface="Times New Roman" panose="02020603050405020304" pitchFamily="16" charset="0"/>
                <a:ea typeface="Times New Roman" panose="02020603050405020304" pitchFamily="16" charset="0"/>
                <a:cs typeface="+mn-cs"/>
              </a:rPr>
              <a:t>методических разработок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7305"/>
            <a:ext cx="4572000" cy="6858000"/>
          </a:xfrm>
          <a:prstGeom prst="rect">
            <a:avLst/>
          </a:prstGeom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" y="0"/>
            <a:ext cx="46805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9" y="4445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1"/>
            <a:ext cx="8226425" cy="635918"/>
          </a:xfrm>
        </p:spPr>
        <p:txBody>
          <a:bodyPr/>
          <a:lstStyle/>
          <a:p>
            <a:pPr algn="ctr"/>
            <a:r>
              <a:rPr lang="ru-RU" sz="2600" b="1" i="1" dirty="0" smtClean="0">
                <a:solidFill>
                  <a:schemeClr val="accent2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Участие педагога в профессиональных конкурсах</a:t>
            </a:r>
            <a:endParaRPr lang="ru-RU" sz="2600" b="1" i="1" dirty="0">
              <a:solidFill>
                <a:schemeClr val="accent2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9"/>
            <a:ext cx="8226425" cy="3528392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		</a:t>
            </a:r>
            <a:endParaRPr lang="ru-RU" sz="2400" dirty="0" smtClean="0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/>
            <a:r>
              <a:rPr lang="ru-RU" sz="2400" dirty="0">
                <a:latin typeface="Times New Roman" panose="02020603050405020304" pitchFamily="16" charset="0"/>
                <a:cs typeface="Times New Roman" panose="02020603050405020304" pitchFamily="16" charset="0"/>
              </a:rPr>
              <a:t>	</a:t>
            </a:r>
            <a:r>
              <a:rPr lang="ru-RU" sz="24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	</a:t>
            </a:r>
            <a:r>
              <a:rPr lang="ru-RU" sz="24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Награжден грамотой за </a:t>
            </a:r>
            <a:r>
              <a:rPr lang="en-US" sz="24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I </a:t>
            </a:r>
            <a:r>
              <a:rPr lang="ru-RU" sz="2400" dirty="0" smtClean="0">
                <a:latin typeface="Times New Roman" panose="02020603050405020304" pitchFamily="16" charset="0"/>
                <a:cs typeface="Times New Roman" panose="02020603050405020304" pitchFamily="16" charset="0"/>
              </a:rPr>
              <a:t>место в составе команды во всероссийских соревнованиях по волейболу.</a:t>
            </a:r>
            <a:endParaRPr lang="ru-RU" sz="2400" dirty="0">
              <a:latin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2023-11-16_12-38-0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ександр\Desktop\2023-11-16_12-36-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67" y="1"/>
            <a:ext cx="4606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/>
          <p:nvPr/>
        </p:nvSpPr>
        <p:spPr>
          <a:xfrm>
            <a:off x="467360" y="404664"/>
            <a:ext cx="8229600" cy="1095524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algn="ctr" defTabSz="449580" eaLnBrk="1" hangingPunct="1">
              <a:buClrTx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ru-RU" altLang="ru-RU" sz="3200" i="1" dirty="0">
                <a:solidFill>
                  <a:srgbClr val="04617B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br>
              <a:rPr lang="ru-RU" altLang="ru-RU" sz="3200" i="1" dirty="0">
                <a:solidFill>
                  <a:srgbClr val="04617B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Система взаимодействия </a:t>
            </a: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 родителями воспитанников</a:t>
            </a:r>
            <a:br>
              <a:rPr lang="ru-RU" altLang="ru-RU" sz="2600" b="1" i="1" dirty="0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endParaRPr lang="ru-RU" altLang="ru-RU" sz="2600" b="1" i="1" dirty="0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70659" name="Text Box 2"/>
          <p:cNvSpPr txBox="1"/>
          <p:nvPr/>
        </p:nvSpPr>
        <p:spPr>
          <a:xfrm>
            <a:off x="457200" y="1500188"/>
            <a:ext cx="8229600" cy="48244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just" defTabSz="449580" eaLnBrk="1" hangingPunct="1"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Родительские собрания (сентябрь, декабрь, февраль, май)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Посещение учебно-тренировочных занятий, спортивно-массовых мероприятий (в течение учебного года)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buClr>
                <a:srgbClr val="0BD0D9"/>
              </a:buClr>
              <a:buSzPct val="95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Совместные прогулки на лыжах, коньках.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spcBef>
                <a:spcPts val="500"/>
              </a:spcBef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андр\Desktop\2023-11-15_22-27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892911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2023-11-17_09-20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633" y="-1232007"/>
            <a:ext cx="6669360" cy="91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7200" y="332656"/>
            <a:ext cx="8229600" cy="692869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marL="0" marR="0" lvl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  <a:defRPr/>
            </a:pPr>
            <a:r>
              <a:rPr kumimoji="0" lang="ru-RU" alt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1FB1"/>
                </a:solidFill>
                <a:effectLst/>
                <a:uLnTx/>
                <a:uFillTx/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  <a:t>Награды и поощрения</a:t>
            </a:r>
            <a:endParaRPr kumimoji="0" lang="ru-RU" altLang="ru-RU" sz="2600" b="1" i="1" u="none" strike="noStrike" kern="1200" cap="none" spc="0" normalizeH="0" baseline="0" noProof="0" dirty="0">
              <a:ln>
                <a:noFill/>
              </a:ln>
              <a:solidFill>
                <a:srgbClr val="1F1FB1"/>
              </a:solidFill>
              <a:effectLst/>
              <a:uLnTx/>
              <a:uFillTx/>
              <a:latin typeface="Times New Roman" panose="02020603050405020304" pitchFamily="16" charset="0"/>
              <a:ea typeface="Times New Roman" panose="02020603050405020304" pitchFamily="16" charset="0"/>
              <a:cs typeface="+mn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68935" y="1484784"/>
            <a:ext cx="8331200" cy="44638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273050" indent="-269875"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12800" marR="0" lvl="1" indent="-342900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CC99">
                  <a:lumMod val="75000"/>
                </a:srgbClr>
              </a:buClr>
              <a:buSzPct val="95000"/>
              <a:buFont typeface="Wingdings" panose="05000000000000000000" pitchFamily="2" charset="2"/>
              <a:buChar char="§"/>
              <a:tabLst>
                <a:tab pos="0" algn="l"/>
                <a:tab pos="720725" algn="l"/>
                <a:tab pos="1168400" algn="l"/>
                <a:tab pos="1619250" algn="l"/>
                <a:tab pos="2066925" algn="l"/>
                <a:tab pos="2517775" algn="l"/>
                <a:tab pos="2965450" algn="l"/>
                <a:tab pos="3416300" algn="l"/>
                <a:tab pos="3863975" algn="l"/>
                <a:tab pos="4314825" algn="l"/>
                <a:tab pos="4762500" algn="l"/>
                <a:tab pos="5213350" algn="l"/>
                <a:tab pos="5661025" algn="l"/>
                <a:tab pos="6111875" algn="l"/>
                <a:tab pos="6559550" algn="l"/>
                <a:tab pos="7010400" algn="l"/>
                <a:tab pos="7458075" algn="l"/>
                <a:tab pos="7908925" algn="l"/>
                <a:tab pos="8356600" algn="l"/>
                <a:tab pos="8807450" algn="l"/>
                <a:tab pos="9255125" algn="l"/>
              </a:tabLst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6" charset="0"/>
                <a:ea typeface="Microsoft YaHei" panose="020B0503020204020204" charset="-122"/>
                <a:cs typeface="Times New Roman" panose="02020603050405020304" pitchFamily="16" charset="0"/>
              </a:rPr>
              <a:t>Награжден Почетной грамотой за активную работу в ДОЛ «Изумрудный» им. В. Дубинина</a:t>
            </a:r>
            <a:endParaRPr kumimoji="0" lang="ru-RU" alt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 pitchFamily="16" charset="0"/>
              <a:ea typeface="Microsoft YaHei" panose="020B0503020204020204" charset="-122"/>
              <a:cs typeface="Times New Roman" panose="02020603050405020304" pitchFamily="16" charset="0"/>
            </a:endParaRPr>
          </a:p>
          <a:p>
            <a:pPr marL="812800" marR="0" lvl="1" indent="-342900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>
                <a:srgbClr val="00CC99">
                  <a:lumMod val="75000"/>
                </a:srgbClr>
              </a:buClr>
              <a:buSzPct val="95000"/>
              <a:buFont typeface="Wingdings" panose="05000000000000000000" pitchFamily="2" charset="2"/>
              <a:buChar char="§"/>
              <a:tabLst>
                <a:tab pos="0" algn="l"/>
                <a:tab pos="720725" algn="l"/>
                <a:tab pos="1168400" algn="l"/>
                <a:tab pos="1619250" algn="l"/>
                <a:tab pos="2066925" algn="l"/>
                <a:tab pos="2517775" algn="l"/>
                <a:tab pos="2965450" algn="l"/>
                <a:tab pos="3416300" algn="l"/>
                <a:tab pos="3863975" algn="l"/>
                <a:tab pos="4314825" algn="l"/>
                <a:tab pos="4762500" algn="l"/>
                <a:tab pos="5213350" algn="l"/>
                <a:tab pos="5661025" algn="l"/>
                <a:tab pos="6111875" algn="l"/>
                <a:tab pos="6559550" algn="l"/>
                <a:tab pos="7010400" algn="l"/>
                <a:tab pos="7458075" algn="l"/>
                <a:tab pos="7908925" algn="l"/>
                <a:tab pos="8356600" algn="l"/>
                <a:tab pos="8807450" algn="l"/>
                <a:tab pos="9255125" algn="l"/>
              </a:tabLst>
              <a:defRPr/>
            </a:pPr>
            <a:r>
              <a:rPr kumimoji="0" lang="ru-RU" alt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6" charset="0"/>
                <a:ea typeface="Microsoft YaHei" panose="020B0503020204020204" charset="-122"/>
                <a:cs typeface="Times New Roman" panose="02020603050405020304" pitchFamily="16" charset="0"/>
              </a:rPr>
              <a:t>Награжден Благодарностью Федерацией волейбола Республики Мордовия за большой вклад в развитие, популяризацию и преданность волейболу</a:t>
            </a:r>
            <a:endParaRPr kumimoji="0" lang="ru-RU" altLang="ru-RU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 pitchFamily="16" charset="0"/>
              <a:ea typeface="Microsoft YaHei" panose="020B0503020204020204" charset="-122"/>
              <a:cs typeface="Times New Roman" panose="02020603050405020304" pitchFamily="16" charset="0"/>
            </a:endParaRPr>
          </a:p>
          <a:p>
            <a:pPr marL="0" marR="0" lvl="0" indent="3175" algn="l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tabLst>
                <a:tab pos="0" algn="l"/>
                <a:tab pos="720725" algn="l"/>
                <a:tab pos="1168400" algn="l"/>
                <a:tab pos="1619250" algn="l"/>
                <a:tab pos="2066925" algn="l"/>
                <a:tab pos="2517775" algn="l"/>
                <a:tab pos="2965450" algn="l"/>
                <a:tab pos="3416300" algn="l"/>
                <a:tab pos="3863975" algn="l"/>
                <a:tab pos="4314825" algn="l"/>
                <a:tab pos="4762500" algn="l"/>
                <a:tab pos="5213350" algn="l"/>
                <a:tab pos="5661025" algn="l"/>
                <a:tab pos="6111875" algn="l"/>
                <a:tab pos="6559550" algn="l"/>
                <a:tab pos="7010400" algn="l"/>
                <a:tab pos="7458075" algn="l"/>
                <a:tab pos="7908925" algn="l"/>
                <a:tab pos="8356600" algn="l"/>
                <a:tab pos="8807450" algn="l"/>
                <a:tab pos="9255125" algn="l"/>
              </a:tabLst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6" charset="0"/>
                <a:ea typeface="Microsoft YaHei" panose="020B0503020204020204" charset="-122"/>
                <a:cs typeface="Times New Roman" panose="02020603050405020304" pitchFamily="16" charset="0"/>
              </a:rPr>
              <a:t>	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6" charset="0"/>
              <a:ea typeface="Microsoft YaHei" panose="020B0503020204020204" charset="-122"/>
              <a:cs typeface="Times New Roman" panose="02020603050405020304" pitchFamily="1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2023-11-16_12-35-5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ександр\Desktop\2023-11-16_15-24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63" y="236261"/>
            <a:ext cx="4499992" cy="63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2023-11-17_09-21-49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764" y="-1124765"/>
            <a:ext cx="6858001" cy="910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2023-11-17_09-18-5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2305" y="-1223706"/>
            <a:ext cx="7029400" cy="913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2023-11-17_09-22-2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2023-11-15_20-40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328592" cy="68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/>
          <p:nvPr/>
        </p:nvSpPr>
        <p:spPr>
          <a:xfrm>
            <a:off x="251520" y="195444"/>
            <a:ext cx="8785225" cy="63357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449580" eaLnBrk="1" hangingPunct="1">
              <a:buClrTx/>
              <a:buSzPct val="95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Сохранность контингента воспитанников </a:t>
            </a:r>
            <a:b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ru-RU" altLang="ru-RU" sz="2600" b="1" i="1" dirty="0">
                <a:solidFill>
                  <a:srgbClr val="1F1FB1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на этапах спортивной подготовки</a:t>
            </a:r>
            <a:endParaRPr lang="ru-RU" altLang="ru-RU" sz="2600" b="1" i="1" dirty="0">
              <a:solidFill>
                <a:srgbClr val="1F1FB1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graphicFrame>
        <p:nvGraphicFramePr>
          <p:cNvPr id="18434" name="Group 2"/>
          <p:cNvGraphicFramePr>
            <a:graphicFrameLocks noGrp="1"/>
          </p:cNvGraphicFramePr>
          <p:nvPr/>
        </p:nvGraphicFramePr>
        <p:xfrm>
          <a:off x="611560" y="1268760"/>
          <a:ext cx="7632973" cy="5160442"/>
        </p:xfrm>
        <a:graphic>
          <a:graphicData uri="http://schemas.openxmlformats.org/drawingml/2006/table">
            <a:tbl>
              <a:tblPr/>
              <a:tblGrid>
                <a:gridCol w="1444828"/>
                <a:gridCol w="1134725"/>
                <a:gridCol w="1031821"/>
                <a:gridCol w="953947"/>
                <a:gridCol w="1054071"/>
                <a:gridCol w="1140287"/>
                <a:gridCol w="873294"/>
              </a:tblGrid>
              <a:tr h="896956">
                <a:tc rowSpan="2"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Группа,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обучения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2021– 2022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учебный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2022– 2023 учебный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895646">
                <a:tc vMerge="1"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В начале года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В конце года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%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В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начале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года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В конце года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%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960"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Б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У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–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5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г.о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960"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Б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У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–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5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г.о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960"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Б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У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–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2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г.о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95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95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960"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Б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У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–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2 </a:t>
                      </a:r>
                      <a:r>
                        <a:rPr kumimoji="0" lang="ru-RU" alt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г.о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95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2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1pPr>
                      <a:lvl2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20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2pPr>
                      <a:lvl3pPr eaLnBrk="0" hangingPunct="0">
                        <a:spcBef>
                          <a:spcPts val="525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 sz="1900"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5pPr>
                      <a:lvl6pPr marL="25146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6pPr>
                      <a:lvl7pPr marL="29718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7pPr>
                      <a:lvl8pPr marL="34290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8pPr>
                      <a:lvl9pPr marL="3886200" indent="-228600" defTabSz="44958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6" charset="0"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  <a:defRPr>
                          <a:solidFill>
                            <a:srgbClr val="000000"/>
                          </a:solidFill>
                          <a:latin typeface="Constantia" panose="02030602050306030303" pitchFamily="16" charset="0"/>
                          <a:ea typeface="Microsoft YaHei" panose="020B0503020204020204" charset="-122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620" algn="l"/>
                          <a:tab pos="1346200" algn="l"/>
                          <a:tab pos="1795145" algn="l"/>
                          <a:tab pos="2244725" algn="l"/>
                          <a:tab pos="2693670" algn="l"/>
                          <a:tab pos="3143250" algn="l"/>
                          <a:tab pos="3592195" algn="l"/>
                          <a:tab pos="4041775" algn="l"/>
                          <a:tab pos="4490720" algn="l"/>
                          <a:tab pos="4940300" algn="l"/>
                          <a:tab pos="5389245" algn="l"/>
                          <a:tab pos="5838825" algn="l"/>
                          <a:tab pos="6287770" algn="l"/>
                          <a:tab pos="6737350" algn="l"/>
                          <a:tab pos="7186295" algn="l"/>
                          <a:tab pos="7635875" algn="l"/>
                          <a:tab pos="8084820" algn="l"/>
                          <a:tab pos="8534400" algn="l"/>
                          <a:tab pos="8983345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6" charset="0"/>
                          <a:cs typeface="Times New Roman" panose="02020603050405020304" pitchFamily="16" charset="0"/>
                        </a:rPr>
                        <a:t>95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6" charset="0"/>
                        <a:cs typeface="Times New Roman" panose="02020603050405020304" pitchFamily="16" charset="0"/>
                      </a:endParaRPr>
                    </a:p>
                  </a:txBody>
                  <a:tcPr marL="90000" marR="90000" marT="4680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6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5448</Words>
  <Application>WPS Presentation</Application>
  <PresentationFormat>Экран (4:3)</PresentationFormat>
  <Paragraphs>229</Paragraphs>
  <Slides>41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Microsoft YaHei</vt:lpstr>
      <vt:lpstr>Calibri</vt:lpstr>
      <vt:lpstr>Constantia</vt:lpstr>
      <vt:lpstr>Franklin Gothic Medium</vt:lpstr>
      <vt:lpstr>Arial Unicode MS</vt:lpstr>
      <vt:lpstr>Тема Office</vt:lpstr>
      <vt:lpstr>Тема Office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Наличие авторских программ,  методических разработок</vt:lpstr>
      <vt:lpstr>PowerPoint 演示文稿</vt:lpstr>
      <vt:lpstr>PowerPoint 演示文稿</vt:lpstr>
      <vt:lpstr>Участие педагога в профессиональных конкурсах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316</cp:revision>
  <dcterms:created xsi:type="dcterms:W3CDTF">2013-09-05T17:59:00Z</dcterms:created>
  <dcterms:modified xsi:type="dcterms:W3CDTF">2023-11-27T13:19:45Z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673B20D34B20427E8030EA59501AD533</vt:lpwstr>
  </property>
  <property fmtid="{D5CDD505-2E9C-101B-9397-08002B2CF9AE}" pid="3" name="KSOProductBuildVer">
    <vt:lpwstr>1049-12.2.0.13292</vt:lpwstr>
  </property>
</Properties>
</file>