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32"/>
  </p:notesMasterIdLst>
  <p:sldIdLst>
    <p:sldId id="256" r:id="rId2"/>
    <p:sldId id="288" r:id="rId3"/>
    <p:sldId id="319" r:id="rId4"/>
    <p:sldId id="257" r:id="rId5"/>
    <p:sldId id="258" r:id="rId6"/>
    <p:sldId id="259" r:id="rId7"/>
    <p:sldId id="273" r:id="rId8"/>
    <p:sldId id="261" r:id="rId9"/>
    <p:sldId id="269" r:id="rId10"/>
    <p:sldId id="262" r:id="rId11"/>
    <p:sldId id="263" r:id="rId12"/>
    <p:sldId id="314" r:id="rId13"/>
    <p:sldId id="315" r:id="rId14"/>
    <p:sldId id="316" r:id="rId15"/>
    <p:sldId id="286" r:id="rId16"/>
    <p:sldId id="294" r:id="rId17"/>
    <p:sldId id="298" r:id="rId18"/>
    <p:sldId id="300" r:id="rId19"/>
    <p:sldId id="293" r:id="rId20"/>
    <p:sldId id="295" r:id="rId21"/>
    <p:sldId id="264" r:id="rId22"/>
    <p:sldId id="317" r:id="rId23"/>
    <p:sldId id="265" r:id="rId24"/>
    <p:sldId id="266" r:id="rId25"/>
    <p:sldId id="318" r:id="rId26"/>
    <p:sldId id="268" r:id="rId27"/>
    <p:sldId id="313" r:id="rId28"/>
    <p:sldId id="275" r:id="rId29"/>
    <p:sldId id="276" r:id="rId30"/>
    <p:sldId id="307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115" autoAdjust="0"/>
  </p:normalViewPr>
  <p:slideViewPr>
    <p:cSldViewPr snapToGrid="0">
      <p:cViewPr>
        <p:scale>
          <a:sx n="68" d="100"/>
          <a:sy n="68" d="100"/>
        </p:scale>
        <p:origin x="-79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72318-523A-4FF0-9264-2A075EE8629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F1CF6-4E18-4662-90FF-21E33DD9E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6378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4107-5480-4A66-A37D-0D52C62E95F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3326-9630-49AE-9199-4013A5766C9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4634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4107-5480-4A66-A37D-0D52C62E95F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3326-9630-49AE-9199-4013A5766C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5041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4107-5480-4A66-A37D-0D52C62E95F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3326-9630-49AE-9199-4013A5766C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527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4107-5480-4A66-A37D-0D52C62E95F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3326-9630-49AE-9199-4013A5766C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7777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4107-5480-4A66-A37D-0D52C62E95F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3326-9630-49AE-9199-4013A5766C9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682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4107-5480-4A66-A37D-0D52C62E95F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3326-9630-49AE-9199-4013A5766C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2706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4107-5480-4A66-A37D-0D52C62E95F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3326-9630-49AE-9199-4013A5766C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950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4107-5480-4A66-A37D-0D52C62E95F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3326-9630-49AE-9199-4013A5766C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655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4107-5480-4A66-A37D-0D52C62E95F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3326-9630-49AE-9199-4013A5766C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838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3894107-5480-4A66-A37D-0D52C62E95F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B63326-9630-49AE-9199-4013A5766C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567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4107-5480-4A66-A37D-0D52C62E95F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3326-9630-49AE-9199-4013A5766C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028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3894107-5480-4A66-A37D-0D52C62E95F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8B63326-9630-49AE-9199-4013A5766C9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748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nsportal.ru/polushkin-ilya-evgenevich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2423" y="217714"/>
            <a:ext cx="10058400" cy="6531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spc="210" dirty="0" smtClean="0">
                <a:latin typeface="Times New Roman" pitchFamily="18" charset="0"/>
                <a:cs typeface="Times New Roman" pitchFamily="18" charset="0"/>
              </a:rPr>
              <a:t>Министерство образования РМ</a:t>
            </a:r>
            <a:endParaRPr lang="ru-RU" sz="4400" spc="21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4303197"/>
            <a:ext cx="11582400" cy="20395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ru-RU" sz="1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Дата рождения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26.02.1994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ru-RU" sz="1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Профессиональное образование</a:t>
            </a:r>
            <a: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высшее  бакалавр по направлению Педагогическое образование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ФГБОУ ВО «мордовский государственный педагогический институт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имени М. Е. </a:t>
            </a:r>
            <a:r>
              <a:rPr lang="ru-RU" sz="1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Евсевьева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»,  регистрационный №2448 от 08.07.2015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ru-RU" sz="1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Педагогический стаж работы (лет)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:5</a:t>
            </a:r>
            <a:endParaRPr lang="ru-RU" sz="1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ru-RU" sz="1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Общий стаж работы (лет):</a:t>
            </a:r>
            <a:r>
              <a:rPr lang="ru-RU" sz="1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ru-RU" sz="1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Наличие квалификационной категории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соответствие на занимаемую должность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ru-RU" sz="1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Дата последней аттестации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251199" y="1164507"/>
            <a:ext cx="8183023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786743" y="1135479"/>
            <a:ext cx="8514080" cy="28160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</a:p>
          <a:p>
            <a:pPr algn="ctr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Полушкина Ильи Евгеньевича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Тренера-преподавателя </a:t>
            </a:r>
          </a:p>
          <a:p>
            <a:pPr algn="ctr"/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бюджетного  учреждения дополнительного образования </a:t>
            </a:r>
          </a:p>
          <a:p>
            <a:pPr algn="ctr"/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Большеберезниковская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детско-юношеская</a:t>
            </a:r>
          </a:p>
          <a:p>
            <a:pPr algn="ctr"/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спортивная школа»</a:t>
            </a:r>
            <a:endParaRPr lang="ru-RU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1\Desktop\20190913_14594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9868" y="803868"/>
            <a:ext cx="2296234" cy="3458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699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605918"/>
            <a:ext cx="10058400" cy="8019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Наставничество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55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726" y="0"/>
            <a:ext cx="10329526" cy="2142309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Выполнение воспитанниками требований для присвоения спортивных званий и разрядов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609087"/>
            <a:ext cx="10058400" cy="357931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ru-RU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956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7. Проведение, мастер-классов, открытых занятий, мероприятий (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очно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1\Desktop\IMG-20200923-WA00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21758" y="1846263"/>
            <a:ext cx="3165231" cy="4484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"/>
            <a:ext cx="10058400" cy="1828799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8. 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(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очно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1\Desktop\Илья аттестация\98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1916" y="2364712"/>
            <a:ext cx="5259095" cy="4022725"/>
          </a:xfrm>
          <a:prstGeom prst="rect">
            <a:avLst/>
          </a:prstGeom>
          <a:noFill/>
        </p:spPr>
      </p:pic>
      <p:pic>
        <p:nvPicPr>
          <p:cNvPr id="6146" name="Picture 2" descr="C:\Users\1\Desktop\IMG-20200923-WA0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5248" y="1808703"/>
            <a:ext cx="3275763" cy="45418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9.Результаты участия воспитанников в официальных соревнованиях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Грамоты или документы, подтверждающие победы и призовые места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1\Desktop\IMG-20200923-WA0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17641" y="1617785"/>
            <a:ext cx="3350702" cy="502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1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2376" y="1246094"/>
            <a:ext cx="2949390" cy="4455459"/>
          </a:xfrm>
          <a:prstGeom prst="rect">
            <a:avLst/>
          </a:prstGeom>
          <a:noFill/>
        </p:spPr>
      </p:pic>
      <p:pic>
        <p:nvPicPr>
          <p:cNvPr id="3075" name="Picture 3" descr="C:\Users\1\Desktop\2 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43385" y="251012"/>
            <a:ext cx="2880144" cy="4419600"/>
          </a:xfrm>
          <a:prstGeom prst="rect">
            <a:avLst/>
          </a:prstGeom>
          <a:noFill/>
        </p:spPr>
      </p:pic>
      <p:pic>
        <p:nvPicPr>
          <p:cNvPr id="6147" name="Picture 3" descr="C:\Users\1\Desktop\полушкина 2\0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04846" y="1192305"/>
            <a:ext cx="3433483" cy="4742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7623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3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6871" y="1936375"/>
            <a:ext cx="2922494" cy="4195483"/>
          </a:xfrm>
          <a:prstGeom prst="rect">
            <a:avLst/>
          </a:prstGeom>
          <a:noFill/>
        </p:spPr>
      </p:pic>
      <p:pic>
        <p:nvPicPr>
          <p:cNvPr id="4099" name="Picture 3" descr="C:\Users\1\Desktop\4 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49978" y="-198659"/>
            <a:ext cx="2832847" cy="4249271"/>
          </a:xfrm>
          <a:prstGeom prst="rect">
            <a:avLst/>
          </a:prstGeom>
          <a:noFill/>
        </p:spPr>
      </p:pic>
      <p:pic>
        <p:nvPicPr>
          <p:cNvPr id="7170" name="Picture 2" descr="C:\Users\1\Desktop\полушкина 2\Ховатов В 3 место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38359" y="2099532"/>
            <a:ext cx="3173507" cy="4446495"/>
          </a:xfrm>
          <a:prstGeom prst="rect">
            <a:avLst/>
          </a:prstGeom>
          <a:noFill/>
        </p:spPr>
      </p:pic>
      <p:pic>
        <p:nvPicPr>
          <p:cNvPr id="8" name="Picture 2" descr="C:\Users\1\Desktop\полушкина 2\Шелдяков 3 место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488962" y="0"/>
            <a:ext cx="2922494" cy="44016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55755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09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295" y="1416424"/>
            <a:ext cx="3056964" cy="5056094"/>
          </a:xfrm>
          <a:prstGeom prst="rect">
            <a:avLst/>
          </a:prstGeom>
          <a:noFill/>
        </p:spPr>
      </p:pic>
      <p:pic>
        <p:nvPicPr>
          <p:cNvPr id="5123" name="Picture 3" descr="C:\Users\1\Desktop\9 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6028" y="-770965"/>
            <a:ext cx="3048000" cy="5244353"/>
          </a:xfrm>
          <a:prstGeom prst="rect">
            <a:avLst/>
          </a:prstGeom>
          <a:noFill/>
        </p:spPr>
      </p:pic>
      <p:pic>
        <p:nvPicPr>
          <p:cNvPr id="8194" name="Picture 2" descr="C:\Users\1\Desktop\полушкина 2\Ховатов М 2 место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9505" y="1802982"/>
            <a:ext cx="3128682" cy="4536141"/>
          </a:xfrm>
          <a:prstGeom prst="rect">
            <a:avLst/>
          </a:prstGeom>
          <a:noFill/>
        </p:spPr>
      </p:pic>
      <p:pic>
        <p:nvPicPr>
          <p:cNvPr id="12" name="Picture 3" descr="C:\Users\1\Desktop\полушкина 2\Батраков С 1 место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29344" y="0"/>
            <a:ext cx="2962656" cy="4643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07869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10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204" y="679623"/>
            <a:ext cx="3436149" cy="5066754"/>
          </a:xfrm>
          <a:prstGeom prst="rect">
            <a:avLst/>
          </a:prstGeom>
          <a:noFill/>
        </p:spPr>
      </p:pic>
      <p:pic>
        <p:nvPicPr>
          <p:cNvPr id="6147" name="Picture 3" descr="C:\Users\1\Desktop\11 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86906" y="-766119"/>
            <a:ext cx="3546131" cy="5251621"/>
          </a:xfrm>
          <a:prstGeom prst="rect">
            <a:avLst/>
          </a:prstGeom>
          <a:noFill/>
        </p:spPr>
      </p:pic>
      <p:pic>
        <p:nvPicPr>
          <p:cNvPr id="5123" name="Picture 3" descr="C:\Users\1\Desktop\полушкина 2\0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19248" y="806824"/>
            <a:ext cx="3523128" cy="49485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50232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12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0688" y="1267968"/>
            <a:ext cx="3389376" cy="5010912"/>
          </a:xfrm>
          <a:prstGeom prst="rect">
            <a:avLst/>
          </a:prstGeom>
          <a:noFill/>
        </p:spPr>
      </p:pic>
      <p:pic>
        <p:nvPicPr>
          <p:cNvPr id="7171" name="Picture 3" descr="C:\Users\1\Desktop\43 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98884" y="-276473"/>
            <a:ext cx="3479740" cy="5299577"/>
          </a:xfrm>
          <a:prstGeom prst="rect">
            <a:avLst/>
          </a:prstGeom>
          <a:noFill/>
        </p:spPr>
      </p:pic>
      <p:pic>
        <p:nvPicPr>
          <p:cNvPr id="4098" name="Picture 2" descr="G:\РМ грамота сжатая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5616" y="670560"/>
            <a:ext cx="3791712" cy="5608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0132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Илья аттестация\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55409" y="211014"/>
            <a:ext cx="8115348" cy="62179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3197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Илья аттестация\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36325"/>
            <a:ext cx="3218329" cy="4954240"/>
          </a:xfrm>
          <a:prstGeom prst="rect">
            <a:avLst/>
          </a:prstGeom>
          <a:noFill/>
        </p:spPr>
      </p:pic>
      <p:pic>
        <p:nvPicPr>
          <p:cNvPr id="4098" name="Picture 2" descr="C:\Users\1\Desktop\полушкина 2\Бойков С 1 место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51412" y="-369248"/>
            <a:ext cx="3030070" cy="4403366"/>
          </a:xfrm>
          <a:prstGeom prst="rect">
            <a:avLst/>
          </a:prstGeom>
          <a:noFill/>
        </p:spPr>
      </p:pic>
      <p:pic>
        <p:nvPicPr>
          <p:cNvPr id="4099" name="Picture 3" descr="C:\Users\1\Desktop\полушкина 2\0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90447" y="1192306"/>
            <a:ext cx="2940423" cy="4455458"/>
          </a:xfrm>
          <a:prstGeom prst="rect">
            <a:avLst/>
          </a:prstGeom>
          <a:noFill/>
        </p:spPr>
      </p:pic>
      <p:pic>
        <p:nvPicPr>
          <p:cNvPr id="4100" name="Picture 4" descr="C:\Users\1\Desktop\полушкина 2\Ховатов Р 1 место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350189" y="-394447"/>
            <a:ext cx="2841812" cy="4527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43925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5918"/>
            <a:ext cx="11030857" cy="80196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10. Система взаимодействия с родителями воспитанников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1\Desktop\IMG-20200923-WA00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57911" y="1416818"/>
            <a:ext cx="3396853" cy="4955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8471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11.Наличие публикаций, авторских программ, методических пособий, методических рекомендаций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3" descr="C:\Users\1\Desktop\свидетельство 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2951" y="1667021"/>
            <a:ext cx="3205424" cy="4643344"/>
          </a:xfrm>
          <a:prstGeom prst="rect">
            <a:avLst/>
          </a:prstGeom>
          <a:noFill/>
        </p:spPr>
      </p:pic>
      <p:pic>
        <p:nvPicPr>
          <p:cNvPr id="1026" name="Picture 2" descr="C:\Users\1\Desktop\Илья аттестация\004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4245" y="1426866"/>
            <a:ext cx="3375113" cy="4777989"/>
          </a:xfrm>
          <a:prstGeom prst="rect">
            <a:avLst/>
          </a:prstGeom>
          <a:noFill/>
        </p:spPr>
      </p:pic>
      <p:pic>
        <p:nvPicPr>
          <p:cNvPr id="1027" name="Picture 3" descr="C:\Users\1\Desktop\Илья аттестация\005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9552" y="1436914"/>
            <a:ext cx="2835851" cy="48232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771" y="605918"/>
            <a:ext cx="11654972" cy="80196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12. Участие педагога в профессиональных конкурсах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24388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82654" y="1451987"/>
            <a:ext cx="3278776" cy="4885508"/>
          </a:xfrm>
          <a:prstGeom prst="rect">
            <a:avLst/>
          </a:prstGeom>
          <a:noFill/>
        </p:spPr>
      </p:pic>
      <p:pic>
        <p:nvPicPr>
          <p:cNvPr id="4" name="Picture 2" descr="C:\Users\1\Desktop\IMG-20200922-WA0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7619" y="1376624"/>
            <a:ext cx="3111974" cy="4973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666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137" y="275770"/>
            <a:ext cx="11364685" cy="1480457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13.Экспертная деятельность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096963" y="1944688"/>
            <a:ext cx="10058400" cy="424338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673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14. Награды и поощрения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1\Desktop\Илья аттестация\8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2014" y="1751611"/>
            <a:ext cx="3029411" cy="4689566"/>
          </a:xfrm>
          <a:prstGeom prst="rect">
            <a:avLst/>
          </a:prstGeom>
          <a:noFill/>
        </p:spPr>
      </p:pic>
      <p:pic>
        <p:nvPicPr>
          <p:cNvPr id="5" name="Picture 2" descr="C:\Users\1\Desktop\Благодарность сжата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3865" y="2125683"/>
            <a:ext cx="3123210" cy="4732317"/>
          </a:xfrm>
          <a:prstGeom prst="rect">
            <a:avLst/>
          </a:prstGeom>
          <a:noFill/>
        </p:spPr>
      </p:pic>
      <p:pic>
        <p:nvPicPr>
          <p:cNvPr id="1026" name="Picture 2" descr="C:\Users\1\Desktop\IMG-20200922-WA0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70278" y="1326382"/>
            <a:ext cx="3111974" cy="4853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0"/>
            <a:ext cx="11030857" cy="173126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15. Общественно-педагогическая активность педагога: участие в комиссиях, педагогических сообществах, в жюри конкурсов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096963" y="1726747"/>
            <a:ext cx="10058400" cy="4804682"/>
          </a:xfrm>
        </p:spPr>
        <p:txBody>
          <a:bodyPr>
            <a:normAutofit fontScale="92500" lnSpcReduction="10000"/>
          </a:bodyPr>
          <a:lstStyle/>
          <a:p>
            <a:pPr marL="812800" indent="-276225">
              <a:spcBef>
                <a:spcPts val="600"/>
              </a:spcBef>
              <a:spcAft>
                <a:spcPts val="600"/>
              </a:spcAft>
              <a:buNone/>
            </a:pPr>
            <a:endParaRPr lang="ru-RU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Председатель (член) профкома ОО –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Участие на муниципальном уровне – 4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Участие на республиканском уровне -1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Участие на российском уровне –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Участие на международном уровне -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indent="0">
              <a:spcBef>
                <a:spcPts val="600"/>
              </a:spcBef>
              <a:spcAft>
                <a:spcPts val="600"/>
              </a:spcAft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43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чегодае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32432" y="451104"/>
            <a:ext cx="4458748" cy="6080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Илья аттестация\6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608" y="-609600"/>
            <a:ext cx="4547616" cy="6998207"/>
          </a:xfrm>
          <a:prstGeom prst="rect">
            <a:avLst/>
          </a:prstGeom>
          <a:noFill/>
        </p:spPr>
      </p:pic>
      <p:pic>
        <p:nvPicPr>
          <p:cNvPr id="1028" name="Picture 4" descr="C:\Users\1\Desktop\Илья аттестация\88 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78752" y="-536448"/>
            <a:ext cx="4803648" cy="6973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0022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Илья аттестация\66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3024" y="0"/>
            <a:ext cx="4401312" cy="6486143"/>
          </a:xfrm>
          <a:prstGeom prst="rect">
            <a:avLst/>
          </a:prstGeom>
          <a:noFill/>
        </p:spPr>
      </p:pic>
      <p:pic>
        <p:nvPicPr>
          <p:cNvPr id="2052" name="Picture 4" descr="C:\Users\1\Desktop\Илья аттестация\99 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05472" y="0"/>
            <a:ext cx="4474464" cy="6388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817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Повышение квалификации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1\Desktop\Илья аттестация\77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19235" y="2051735"/>
            <a:ext cx="6219930" cy="4022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Илья аттестация\0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98442" y="0"/>
            <a:ext cx="4995116" cy="6178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27888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446261"/>
            <a:ext cx="10058400" cy="80196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Характеристика-представление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1\Desktop\IMG-20200923-WA00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40888" y="1426867"/>
            <a:ext cx="3607357" cy="51146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4902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780089"/>
            <a:ext cx="10058400" cy="8019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Представление собственного инновационного педагогического опыта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223" y="2169885"/>
            <a:ext cx="10058400" cy="408383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Интернет-ресурсы: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Официальный сайт  МБУ ДО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Большеберезникая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ДЮСШ»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https://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sportber.schoolrm.ru/</a:t>
            </a:r>
            <a:endParaRPr lang="ru-RU" sz="24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Личный сайт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https://nsportal.ru/polushkin-ilya-evgenevich</a:t>
            </a:r>
            <a:endParaRPr lang="ru-RU" sz="2400" u="sng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673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565" y="809118"/>
            <a:ext cx="11001829" cy="80196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1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Результаты участия в инновационной (экспериментальной) деятельности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 flipV="1">
            <a:off x="1097280" y="1800015"/>
            <a:ext cx="100584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585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0171" y="782992"/>
            <a:ext cx="11001829" cy="80196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2.Степень обеспечения повышения уровня подготовленности воспитанников.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IMG-20200923-WA0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91613" y="1846263"/>
            <a:ext cx="3265714" cy="4715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0187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605918"/>
            <a:ext cx="10058400" cy="801968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Сохранность контингента воспитанников на этапах спортивной подготовки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\Desktop\IMG-20200923-WA0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71034" y="1477108"/>
            <a:ext cx="3506874" cy="4994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796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5918"/>
            <a:ext cx="11030857" cy="801968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Результаты анализа текущей документации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1\Desktop\IMG-20200923-WA0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41371" y="1426867"/>
            <a:ext cx="3366198" cy="4873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3687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3573</TotalTime>
  <Words>258</Words>
  <Application>Microsoft Office PowerPoint</Application>
  <PresentationFormat>Произвольный</PresentationFormat>
  <Paragraphs>46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Ретро</vt:lpstr>
      <vt:lpstr>Министерство образования РМ</vt:lpstr>
      <vt:lpstr>Слайд 2</vt:lpstr>
      <vt:lpstr>         Повышение квалификации</vt:lpstr>
      <vt:lpstr>Характеристика-представление</vt:lpstr>
      <vt:lpstr>Представление собственного инновационного педагогического опыта</vt:lpstr>
      <vt:lpstr>1. Результаты участия в инновационной (экспериментальной) деятельности</vt:lpstr>
      <vt:lpstr>2.Степень обеспечения повышения уровня подготовленности воспитанников. </vt:lpstr>
      <vt:lpstr>3. Сохранность контингента воспитанников на этапах спортивной подготовки</vt:lpstr>
      <vt:lpstr>4. Результаты анализа текущей документации</vt:lpstr>
      <vt:lpstr>5. Наставничество</vt:lpstr>
      <vt:lpstr>   6. Выполнение воспитанниками требований для присвоения спортивных званий и разрядов</vt:lpstr>
      <vt:lpstr>7. Проведение, мастер-классов, открытых занятий, мероприятий (очно)</vt:lpstr>
      <vt:lpstr>8. 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(очно)</vt:lpstr>
      <vt:lpstr>9.Результаты участия воспитанников в официальных соревнованиях Грамоты или документы, подтверждающие победы и призовые места</vt:lpstr>
      <vt:lpstr>Слайд 15</vt:lpstr>
      <vt:lpstr>Слайд 16</vt:lpstr>
      <vt:lpstr>Слайд 17</vt:lpstr>
      <vt:lpstr>Слайд 18</vt:lpstr>
      <vt:lpstr>Слайд 19</vt:lpstr>
      <vt:lpstr>Слайд 20</vt:lpstr>
      <vt:lpstr>10. Система взаимодействия с родителями воспитанников</vt:lpstr>
      <vt:lpstr>11.Наличие публикаций, авторских программ, методических пособий, методических рекомендаций</vt:lpstr>
      <vt:lpstr>12. Участие педагога в профессиональных конкурсах</vt:lpstr>
      <vt:lpstr>13.Экспертная деятельность</vt:lpstr>
      <vt:lpstr>14. Награды и поощрения </vt:lpstr>
      <vt:lpstr>15. Общественно-педагогическая активность педагога: участие в комиссиях, педагогических сообществах, в жюри конкурсов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РМ</dc:title>
  <dc:creator>Пользователь Windows</dc:creator>
  <cp:lastModifiedBy>1</cp:lastModifiedBy>
  <cp:revision>183</cp:revision>
  <dcterms:created xsi:type="dcterms:W3CDTF">2019-01-22T12:12:17Z</dcterms:created>
  <dcterms:modified xsi:type="dcterms:W3CDTF">2020-09-23T14:51:50Z</dcterms:modified>
</cp:coreProperties>
</file>