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  <p:sldMasterId id="2147483822" r:id="rId2"/>
    <p:sldMasterId id="2147483840" r:id="rId3"/>
    <p:sldMasterId id="2147483858" r:id="rId4"/>
  </p:sldMasterIdLst>
  <p:notesMasterIdLst>
    <p:notesMasterId r:id="rId54"/>
  </p:notesMasterIdLst>
  <p:sldIdLst>
    <p:sldId id="278" r:id="rId5"/>
    <p:sldId id="310" r:id="rId6"/>
    <p:sldId id="256" r:id="rId7"/>
    <p:sldId id="257" r:id="rId8"/>
    <p:sldId id="279" r:id="rId9"/>
    <p:sldId id="260" r:id="rId10"/>
    <p:sldId id="312" r:id="rId11"/>
    <p:sldId id="280" r:id="rId12"/>
    <p:sldId id="329" r:id="rId13"/>
    <p:sldId id="281" r:id="rId14"/>
    <p:sldId id="313" r:id="rId15"/>
    <p:sldId id="282" r:id="rId16"/>
    <p:sldId id="314" r:id="rId17"/>
    <p:sldId id="315" r:id="rId18"/>
    <p:sldId id="322" r:id="rId19"/>
    <p:sldId id="316" r:id="rId20"/>
    <p:sldId id="323" r:id="rId21"/>
    <p:sldId id="330" r:id="rId22"/>
    <p:sldId id="317" r:id="rId23"/>
    <p:sldId id="331" r:id="rId24"/>
    <p:sldId id="332" r:id="rId25"/>
    <p:sldId id="333" r:id="rId26"/>
    <p:sldId id="273" r:id="rId27"/>
    <p:sldId id="275" r:id="rId28"/>
    <p:sldId id="276" r:id="rId29"/>
    <p:sldId id="277" r:id="rId30"/>
    <p:sldId id="294" r:id="rId31"/>
    <p:sldId id="291" r:id="rId32"/>
    <p:sldId id="292" r:id="rId33"/>
    <p:sldId id="295" r:id="rId34"/>
    <p:sldId id="293" r:id="rId35"/>
    <p:sldId id="297" r:id="rId36"/>
    <p:sldId id="298" r:id="rId37"/>
    <p:sldId id="299" r:id="rId38"/>
    <p:sldId id="300" r:id="rId39"/>
    <p:sldId id="296" r:id="rId40"/>
    <p:sldId id="301" r:id="rId41"/>
    <p:sldId id="306" r:id="rId42"/>
    <p:sldId id="307" r:id="rId43"/>
    <p:sldId id="308" r:id="rId44"/>
    <p:sldId id="309" r:id="rId45"/>
    <p:sldId id="302" r:id="rId46"/>
    <p:sldId id="303" r:id="rId47"/>
    <p:sldId id="285" r:id="rId48"/>
    <p:sldId id="318" r:id="rId49"/>
    <p:sldId id="289" r:id="rId50"/>
    <p:sldId id="328" r:id="rId51"/>
    <p:sldId id="287" r:id="rId52"/>
    <p:sldId id="311" r:id="rId53"/>
  </p:sldIdLst>
  <p:sldSz cx="9144000" cy="6858000" type="screen4x3"/>
  <p:notesSz cx="6742113" cy="98726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158" y="-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8971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1FE55D-C6EA-4707-865C-8C2E496E1F6B}" type="datetimeFigureOut">
              <a:rPr lang="ru-RU" smtClean="0"/>
              <a:t>06.12.2019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39775"/>
            <a:ext cx="4935537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8971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F484F5-1283-40AE-8D8F-2175D29C0A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0806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58838" y="1008063"/>
            <a:ext cx="4822825" cy="36179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1014439" y="4992895"/>
            <a:ext cx="4518153" cy="4019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06.12.2019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4595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06.12.2019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0316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06.12.2019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18976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06.12.2019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917210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06.12.2019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0949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06.12.2019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69627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06.12.2019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0950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06.12.2019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88068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06.12.2019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2677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06.12.2019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11239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06.12.2019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155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06.12.2019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01755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06.12.2019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19356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06.12.2019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51023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06.12.2019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27714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06.12.2019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3824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06.12.2019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35002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06.12.2019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66845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06.12.2019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74335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06.12.2019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0240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06.12.2019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00004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06.12.2019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54057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06.12.2019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0129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06.12.2019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22000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06.12.2019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6803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06.12.2019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9337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06.12.2019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84132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06.12.2019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91380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06.12.2019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3364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06.12.2019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52568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06.12.2019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9175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06.12.2019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12976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06.12.2019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4512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06.12.2019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42532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06.12.2019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71799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06.12.2019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63171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06.12.2019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39447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06.12.2019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33358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06.12.2019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20078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06.12.2019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2628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06.12.2019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789354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06.12.2019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18062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06.12.2019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64976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06.12.2019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1687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06.12.2019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47608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06.12.2019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1109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06.12.2019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12565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06.12.2019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97153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06.12.2019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7092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06.12.2019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86867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06.12.2019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40185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06.12.2019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07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06.12.2019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31235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06.12.2019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12292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06.12.2019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38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06.12.2019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5689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06.12.2019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10722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06.12.2019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15313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06.12.2019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179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06.12.2019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9601854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06.12.2019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567393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06.12.2019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464800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06.12.2019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43370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06.12.2019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730020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06.12.2019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1277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06.12.2019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233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06.12.2019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2037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06.12.2019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2114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5750320-07B1-4474-91EC-09CFBD9C2582}" type="datetimeFigureOut">
              <a:rPr lang="ru-RU" smtClean="0"/>
              <a:t>06.12.2019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89221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  <p:sldLayoutId id="2147483820" r:id="rId16"/>
    <p:sldLayoutId id="2147483821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5750320-07B1-4474-91EC-09CFBD9C2582}" type="datetimeFigureOut">
              <a:rPr lang="ru-RU" smtClean="0"/>
              <a:t>06.12.2019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42278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  <p:sldLayoutId id="2147483837" r:id="rId15"/>
    <p:sldLayoutId id="2147483838" r:id="rId16"/>
    <p:sldLayoutId id="2147483839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5750320-07B1-4474-91EC-09CFBD9C2582}" type="datetimeFigureOut">
              <a:rPr lang="ru-RU" smtClean="0"/>
              <a:t>06.12.2019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83111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  <p:sldLayoutId id="2147483853" r:id="rId13"/>
    <p:sldLayoutId id="2147483854" r:id="rId14"/>
    <p:sldLayoutId id="2147483855" r:id="rId15"/>
    <p:sldLayoutId id="2147483856" r:id="rId16"/>
    <p:sldLayoutId id="2147483857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5750320-07B1-4474-91EC-09CFBD9C2582}" type="datetimeFigureOut">
              <a:rPr lang="ru-RU" smtClean="0"/>
              <a:t>06.12.2019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9585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  <p:sldLayoutId id="2147483871" r:id="rId13"/>
    <p:sldLayoutId id="2147483872" r:id="rId14"/>
    <p:sldLayoutId id="2147483873" r:id="rId15"/>
    <p:sldLayoutId id="2147483874" r:id="rId16"/>
    <p:sldLayoutId id="2147483875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16632"/>
            <a:ext cx="8820472" cy="381642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i="1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7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Министерство </a:t>
            </a:r>
            <a:r>
              <a:rPr lang="ru-RU" sz="27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образования </a:t>
            </a:r>
            <a:r>
              <a:rPr lang="ru-RU" sz="27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Республики Мордовия</a:t>
            </a:r>
            <a:r>
              <a:rPr lang="ru-RU" sz="27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7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7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7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7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Портфолио </a:t>
            </a:r>
            <a:r>
              <a:rPr lang="ru-RU" sz="20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Воробей Валерия Павловича</a:t>
            </a:r>
            <a:r>
              <a:rPr lang="ru-RU" sz="20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тренера-преподавателя по </a:t>
            </a:r>
            <a:r>
              <a:rPr lang="ru-RU" sz="20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вольной борьбе </a:t>
            </a:r>
            <a:br>
              <a:rPr lang="ru-RU" sz="20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МУДО </a:t>
            </a:r>
            <a:r>
              <a:rPr lang="ru-RU" sz="20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«СДЮСШ №4» г.о.Саранск</a:t>
            </a:r>
            <a:r>
              <a:rPr lang="ru-RU" sz="20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2315287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8892480" cy="562074"/>
          </a:xfrm>
        </p:spPr>
        <p:txBody>
          <a:bodyPr>
            <a:normAutofit/>
          </a:bodyPr>
          <a:lstStyle/>
          <a:p>
            <a:pPr algn="ctr"/>
            <a:r>
              <a:rPr lang="ru-RU" sz="2400" dirty="0"/>
              <a:t>4.Результаты анализа текущей документации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1340768"/>
            <a:ext cx="7704856" cy="4637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Согласно нормативных документов, имеется следующая учебная документация: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Журнал учета работы учебных групп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Личные дела на  обучающихся (заявление, личные карточки)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Протоколы контрольных переводных нормативов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Календарный план спортивно-массовых мероприятий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Протоколы, положения соревнований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Учебные планы и рабочий план конспект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План воспитательной  и культурно-массовой работы с обучающимися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Перспективный план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72649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605" y="44624"/>
            <a:ext cx="4872789" cy="6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91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864096"/>
          </a:xfrm>
        </p:spPr>
        <p:txBody>
          <a:bodyPr>
            <a:normAutofit/>
          </a:bodyPr>
          <a:lstStyle/>
          <a:p>
            <a:r>
              <a:rPr lang="ru-RU" sz="2400" dirty="0"/>
              <a:t>6</a:t>
            </a:r>
            <a:r>
              <a:rPr lang="ru-RU" sz="2400" dirty="0" smtClean="0"/>
              <a:t>.Выполнение воспитанниками требований для присвоения спортивных званий и разрядов</a:t>
            </a:r>
            <a:endParaRPr lang="ru-RU" sz="2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25" y="980728"/>
            <a:ext cx="3977375" cy="55708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434" y="980728"/>
            <a:ext cx="3971002" cy="557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24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16632"/>
            <a:ext cx="4709171" cy="665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41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01672"/>
            <a:ext cx="4702485" cy="663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97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7.Проведение открытых мастер-классов, открытых занятий, мероприятий (очно)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9468458"/>
              </p:ext>
            </p:extLst>
          </p:nvPr>
        </p:nvGraphicFramePr>
        <p:xfrm>
          <a:off x="539552" y="1251248"/>
          <a:ext cx="7704857" cy="5418112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504057">
                  <a:extLst>
                    <a:ext uri="{9D8B030D-6E8A-4147-A177-3AD203B41FA5}">
                      <a16:colId xmlns:a16="http://schemas.microsoft.com/office/drawing/2014/main" val="2983222981"/>
                    </a:ext>
                  </a:extLst>
                </a:gridCol>
                <a:gridCol w="1268272">
                  <a:extLst>
                    <a:ext uri="{9D8B030D-6E8A-4147-A177-3AD203B41FA5}">
                      <a16:colId xmlns:a16="http://schemas.microsoft.com/office/drawing/2014/main" val="3445843425"/>
                    </a:ext>
                  </a:extLst>
                </a:gridCol>
                <a:gridCol w="1363799">
                  <a:extLst>
                    <a:ext uri="{9D8B030D-6E8A-4147-A177-3AD203B41FA5}">
                      <a16:colId xmlns:a16="http://schemas.microsoft.com/office/drawing/2014/main" val="3151208932"/>
                    </a:ext>
                  </a:extLst>
                </a:gridCol>
                <a:gridCol w="1841129">
                  <a:extLst>
                    <a:ext uri="{9D8B030D-6E8A-4147-A177-3AD203B41FA5}">
                      <a16:colId xmlns:a16="http://schemas.microsoft.com/office/drawing/2014/main" val="1853165315"/>
                    </a:ext>
                  </a:extLst>
                </a:gridCol>
                <a:gridCol w="2727600">
                  <a:extLst>
                    <a:ext uri="{9D8B030D-6E8A-4147-A177-3AD203B41FA5}">
                      <a16:colId xmlns:a16="http://schemas.microsoft.com/office/drawing/2014/main" val="2251878637"/>
                    </a:ext>
                  </a:extLst>
                </a:gridCol>
              </a:tblGrid>
              <a:tr h="520316">
                <a:tc>
                  <a:txBody>
                    <a:bodyPr/>
                    <a:lstStyle/>
                    <a:p>
                      <a:r>
                        <a:rPr lang="ru-RU" dirty="0" smtClean="0"/>
                        <a:t>№</a:t>
                      </a:r>
                    </a:p>
                    <a:p>
                      <a:r>
                        <a:rPr lang="ru-RU" dirty="0" smtClean="0"/>
                        <a:t>п</a:t>
                      </a:r>
                      <a:r>
                        <a:rPr lang="en-US" dirty="0" smtClean="0"/>
                        <a:t>/</a:t>
                      </a:r>
                      <a:r>
                        <a:rPr lang="ru-RU" dirty="0" smtClean="0"/>
                        <a:t>п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Дата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Место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Тема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Название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1292728"/>
                  </a:ext>
                </a:extLst>
              </a:tr>
              <a:tr h="728071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1.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21.11.2017 г.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aseline="0" dirty="0" smtClean="0"/>
                        <a:t>Спортивный зал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aseline="0" dirty="0" smtClean="0"/>
                        <a:t>(ФОК) МГУ им.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aseline="0" dirty="0" smtClean="0"/>
                        <a:t>Н.П. Огарева</a:t>
                      </a:r>
                      <a:endParaRPr lang="ru-RU" sz="1100" dirty="0" smtClean="0"/>
                    </a:p>
                    <a:p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Соревнования по вольной борьбе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Главный судья межрегиональных соревнований</a:t>
                      </a:r>
                      <a:endParaRPr lang="ru-RU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3332626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2.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12.11.2018 г.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Борцовский зал</a:t>
                      </a:r>
                    </a:p>
                    <a:p>
                      <a:r>
                        <a:rPr lang="ru-RU" sz="1100" baseline="0" dirty="0" smtClean="0"/>
                        <a:t>МУДО «СДЮСШ №4»</a:t>
                      </a:r>
                      <a:endParaRPr lang="ru-RU" sz="11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1100" dirty="0" smtClean="0"/>
                        <a:t>Техническая                           «Обучение технико-тактическим</a:t>
                      </a:r>
                    </a:p>
                    <a:p>
                      <a:r>
                        <a:rPr lang="ru-RU" sz="1100" dirty="0" smtClean="0"/>
                        <a:t>подготовка                             действиям</a:t>
                      </a:r>
                      <a:r>
                        <a:rPr lang="ru-RU" sz="1100" baseline="0" dirty="0" smtClean="0"/>
                        <a:t> в стойке»</a:t>
                      </a:r>
                      <a:endParaRPr lang="ru-RU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5167926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3.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Апрель 2018 г.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Борцовский зал</a:t>
                      </a:r>
                    </a:p>
                    <a:p>
                      <a:r>
                        <a:rPr lang="ru-RU" sz="1100" baseline="0" dirty="0" smtClean="0"/>
                        <a:t>МУДО «СДЮСШ №4»</a:t>
                      </a:r>
                      <a:endParaRPr lang="ru-RU" sz="1100" dirty="0" smtClean="0"/>
                    </a:p>
                    <a:p>
                      <a:endParaRPr lang="ru-RU" sz="11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1100" dirty="0" smtClean="0"/>
                        <a:t>Мастер</a:t>
                      </a:r>
                      <a:r>
                        <a:rPr lang="ru-RU" sz="1100" baseline="0" dirty="0" smtClean="0"/>
                        <a:t> класс                          «Обучение тактико-техническим</a:t>
                      </a:r>
                    </a:p>
                    <a:p>
                      <a:r>
                        <a:rPr lang="ru-RU" sz="1100" baseline="0" dirty="0" smtClean="0"/>
                        <a:t>по вольной борьбе                  действиям борцов с захватом</a:t>
                      </a:r>
                    </a:p>
                    <a:p>
                      <a:r>
                        <a:rPr lang="ru-RU" sz="1100" baseline="0" dirty="0" smtClean="0"/>
                        <a:t>                                                      руки сбоку»</a:t>
                      </a:r>
                      <a:endParaRPr lang="ru-RU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765243"/>
                  </a:ext>
                </a:extLst>
              </a:tr>
              <a:tr h="2331640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4.</a:t>
                      </a:r>
                    </a:p>
                    <a:p>
                      <a:endParaRPr lang="ru-RU" sz="1100" dirty="0" smtClean="0"/>
                    </a:p>
                    <a:p>
                      <a:endParaRPr lang="ru-RU" sz="1100" dirty="0" smtClean="0"/>
                    </a:p>
                    <a:p>
                      <a:endParaRPr lang="ru-RU" sz="1100" dirty="0" smtClean="0"/>
                    </a:p>
                    <a:p>
                      <a:r>
                        <a:rPr lang="ru-RU" sz="1100" dirty="0" smtClean="0"/>
                        <a:t>5.</a:t>
                      </a:r>
                    </a:p>
                    <a:p>
                      <a:endParaRPr lang="ru-RU" sz="1100" dirty="0" smtClean="0"/>
                    </a:p>
                    <a:p>
                      <a:endParaRPr lang="ru-RU" sz="1100" dirty="0" smtClean="0"/>
                    </a:p>
                    <a:p>
                      <a:endParaRPr lang="ru-RU" sz="1100" dirty="0" smtClean="0"/>
                    </a:p>
                    <a:p>
                      <a:r>
                        <a:rPr lang="ru-RU" sz="1100" dirty="0" smtClean="0"/>
                        <a:t>6.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Декабрь </a:t>
                      </a:r>
                    </a:p>
                    <a:p>
                      <a:r>
                        <a:rPr lang="ru-RU" sz="1100" dirty="0" smtClean="0"/>
                        <a:t>2019</a:t>
                      </a:r>
                      <a:r>
                        <a:rPr lang="ru-RU" sz="1100" baseline="0" dirty="0" smtClean="0"/>
                        <a:t> г.</a:t>
                      </a:r>
                    </a:p>
                    <a:p>
                      <a:endParaRPr lang="ru-RU" sz="1100" baseline="0" dirty="0" smtClean="0"/>
                    </a:p>
                    <a:p>
                      <a:endParaRPr lang="ru-RU" sz="1100" baseline="0" dirty="0" smtClean="0"/>
                    </a:p>
                    <a:p>
                      <a:r>
                        <a:rPr lang="ru-RU" sz="1100" baseline="0" dirty="0" smtClean="0"/>
                        <a:t>Январь</a:t>
                      </a:r>
                    </a:p>
                    <a:p>
                      <a:r>
                        <a:rPr lang="ru-RU" sz="1100" baseline="0" dirty="0" smtClean="0"/>
                        <a:t>2019 г.</a:t>
                      </a:r>
                    </a:p>
                    <a:p>
                      <a:endParaRPr lang="ru-RU" sz="1100" baseline="0" dirty="0" smtClean="0"/>
                    </a:p>
                    <a:p>
                      <a:endParaRPr lang="ru-RU" sz="1100" baseline="0" dirty="0" smtClean="0"/>
                    </a:p>
                    <a:p>
                      <a:r>
                        <a:rPr lang="ru-RU" sz="1100" baseline="0" dirty="0" smtClean="0"/>
                        <a:t>Ноябрь</a:t>
                      </a:r>
                    </a:p>
                    <a:p>
                      <a:r>
                        <a:rPr lang="ru-RU" sz="1100" baseline="0" dirty="0" smtClean="0"/>
                        <a:t>2019 г.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Спортивный зал</a:t>
                      </a:r>
                    </a:p>
                    <a:p>
                      <a:r>
                        <a:rPr lang="ru-RU" sz="1100" baseline="0" dirty="0" smtClean="0"/>
                        <a:t>МУДО «СДЮСШ №4»</a:t>
                      </a:r>
                      <a:endParaRPr lang="ru-RU" sz="1100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aseline="0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aseline="0" dirty="0" smtClean="0"/>
                        <a:t>Спортивный зал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aseline="0" dirty="0" smtClean="0"/>
                        <a:t>МУДО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aseline="0" dirty="0" smtClean="0"/>
                        <a:t>«СДЮСШ № 4»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aseline="0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aseline="0" dirty="0" smtClean="0"/>
                        <a:t>Спортивный зал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aseline="0" dirty="0" smtClean="0"/>
                        <a:t>(ФОК) МГУ им.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aseline="0" dirty="0" smtClean="0"/>
                        <a:t>Н.П. Огарева</a:t>
                      </a:r>
                      <a:endParaRPr lang="ru-RU" sz="11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1100" dirty="0" smtClean="0"/>
                        <a:t>Судейство соревнований</a:t>
                      </a:r>
                      <a:r>
                        <a:rPr lang="ru-RU" sz="1100" baseline="0" dirty="0" smtClean="0"/>
                        <a:t> «Открытое первенство СДЮСШ № 4 по ОФП»</a:t>
                      </a:r>
                    </a:p>
                    <a:p>
                      <a:endParaRPr lang="ru-RU" sz="1100" baseline="0" dirty="0" smtClean="0"/>
                    </a:p>
                    <a:p>
                      <a:endParaRPr lang="ru-RU" sz="1100" baseline="0" dirty="0" smtClean="0"/>
                    </a:p>
                    <a:p>
                      <a:pPr marL="0" marR="0" lvl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Судейство соревнований «Открытое первенство СДЮСШ №4 по</a:t>
                      </a:r>
                      <a:r>
                        <a:rPr lang="ru-RU" sz="1100" baseline="0" dirty="0" smtClean="0"/>
                        <a:t> вольной борьбе</a:t>
                      </a:r>
                      <a:r>
                        <a:rPr lang="ru-RU" sz="1100" dirty="0" smtClean="0"/>
                        <a:t>»</a:t>
                      </a:r>
                    </a:p>
                    <a:p>
                      <a:endParaRPr lang="ru-RU" sz="1100" baseline="0" dirty="0" smtClean="0"/>
                    </a:p>
                    <a:p>
                      <a:endParaRPr lang="ru-RU" sz="1100" baseline="0" dirty="0" smtClean="0"/>
                    </a:p>
                    <a:p>
                      <a:r>
                        <a:rPr lang="ru-RU" sz="1100" baseline="0" dirty="0" smtClean="0"/>
                        <a:t>Соревнования                               Главный судья </a:t>
                      </a:r>
                    </a:p>
                    <a:p>
                      <a:r>
                        <a:rPr lang="ru-RU" sz="1100" baseline="0" dirty="0" smtClean="0"/>
                        <a:t>По вольной борьбе                       межрегиональных</a:t>
                      </a:r>
                    </a:p>
                    <a:p>
                      <a:pPr marL="0" marR="0" lvl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aseline="0" dirty="0" smtClean="0"/>
                        <a:t>                                                           соревнований</a:t>
                      </a:r>
                    </a:p>
                    <a:p>
                      <a:endParaRPr lang="ru-RU" sz="1100" baseline="0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25985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334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529" y="116632"/>
            <a:ext cx="4597307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17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856984" cy="1368152"/>
          </a:xfrm>
        </p:spPr>
        <p:txBody>
          <a:bodyPr/>
          <a:lstStyle/>
          <a:p>
            <a:r>
              <a:rPr lang="ru-RU" sz="2400" dirty="0"/>
              <a:t>8.Выступление на заседаниях, методических советов, научно-практических конференциях, педагогических чтениях, семинарах, секциях, форумах, радиопередачах (очно)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3071301"/>
              </p:ext>
            </p:extLst>
          </p:nvPr>
        </p:nvGraphicFramePr>
        <p:xfrm>
          <a:off x="395536" y="1578634"/>
          <a:ext cx="8568952" cy="49196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24983">
                  <a:extLst>
                    <a:ext uri="{9D8B030D-6E8A-4147-A177-3AD203B41FA5}">
                      <a16:colId xmlns:a16="http://schemas.microsoft.com/office/drawing/2014/main" val="4009080468"/>
                    </a:ext>
                  </a:extLst>
                </a:gridCol>
                <a:gridCol w="2469020">
                  <a:extLst>
                    <a:ext uri="{9D8B030D-6E8A-4147-A177-3AD203B41FA5}">
                      <a16:colId xmlns:a16="http://schemas.microsoft.com/office/drawing/2014/main" val="1966426606"/>
                    </a:ext>
                  </a:extLst>
                </a:gridCol>
                <a:gridCol w="1742838">
                  <a:extLst>
                    <a:ext uri="{9D8B030D-6E8A-4147-A177-3AD203B41FA5}">
                      <a16:colId xmlns:a16="http://schemas.microsoft.com/office/drawing/2014/main" val="295500783"/>
                    </a:ext>
                  </a:extLst>
                </a:gridCol>
                <a:gridCol w="2832111">
                  <a:extLst>
                    <a:ext uri="{9D8B030D-6E8A-4147-A177-3AD203B41FA5}">
                      <a16:colId xmlns:a16="http://schemas.microsoft.com/office/drawing/2014/main" val="3161493138"/>
                    </a:ext>
                  </a:extLst>
                </a:gridCol>
              </a:tblGrid>
              <a:tr h="504078">
                <a:tc>
                  <a:txBody>
                    <a:bodyPr/>
                    <a:lstStyle/>
                    <a:p>
                      <a:r>
                        <a:rPr lang="ru-RU" dirty="0" smtClean="0"/>
                        <a:t>Дата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Место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Тема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Название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0645972"/>
                  </a:ext>
                </a:extLst>
              </a:tr>
              <a:tr h="1407189">
                <a:tc>
                  <a:txBody>
                    <a:bodyPr/>
                    <a:lstStyle/>
                    <a:p>
                      <a:r>
                        <a:rPr lang="ru-RU" dirty="0" smtClean="0"/>
                        <a:t>25.11.2017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МУДО «СДЮСШ №4»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Методика обучения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Особенности </a:t>
                      </a:r>
                      <a:r>
                        <a:rPr lang="ru-RU" dirty="0" smtClean="0"/>
                        <a:t>проведения занятий по вольной борьбе среди девочек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0243019"/>
                  </a:ext>
                </a:extLst>
              </a:tr>
              <a:tr h="930243">
                <a:tc>
                  <a:txBody>
                    <a:bodyPr/>
                    <a:lstStyle/>
                    <a:p>
                      <a:r>
                        <a:rPr lang="ru-RU" dirty="0" smtClean="0"/>
                        <a:t>11.03.2018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МУДО «СДЮСШ №4»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Методика обучения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Игровые</a:t>
                      </a:r>
                      <a:r>
                        <a:rPr lang="ru-RU" baseline="0" dirty="0" smtClean="0"/>
                        <a:t> методы развития ловкости в группах начальной подготовки. Из опыта работы.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1454170"/>
                  </a:ext>
                </a:extLst>
              </a:tr>
              <a:tr h="1545293">
                <a:tc>
                  <a:txBody>
                    <a:bodyPr/>
                    <a:lstStyle/>
                    <a:p>
                      <a:r>
                        <a:rPr lang="ru-RU" dirty="0" smtClean="0"/>
                        <a:t>25.10.2019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МУДО «СДЮСШ №4»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Методика обучения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Опасные ситуации в вольной борьбе. Страховка,</a:t>
                      </a:r>
                      <a:r>
                        <a:rPr kumimoji="0" lang="ru-RU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8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самостроховка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49911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215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88640"/>
            <a:ext cx="4504595" cy="63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09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9741" y="116632"/>
            <a:ext cx="8712968" cy="1296144"/>
          </a:xfrm>
        </p:spPr>
        <p:txBody>
          <a:bodyPr>
            <a:normAutofit/>
          </a:bodyPr>
          <a:lstStyle/>
          <a:p>
            <a:pPr algn="ctr"/>
            <a:r>
              <a:rPr lang="ru-RU" sz="2400" dirty="0"/>
              <a:t>9.Результаты участия воспитанников в официальных соревнованиях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924721"/>
            <a:ext cx="4104456" cy="577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1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692696"/>
            <a:ext cx="7560840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r>
              <a:rPr lang="ru-RU" sz="2000" b="1" dirty="0">
                <a:latin typeface="Times New Roman" pitchFamily="16" charset="0"/>
                <a:cs typeface="Arial Unicode MS" charset="0"/>
              </a:rPr>
              <a:t>Дата рождения: </a:t>
            </a:r>
            <a:r>
              <a:rPr lang="ru-RU" sz="2000" b="1" dirty="0" smtClean="0">
                <a:latin typeface="Times New Roman" pitchFamily="16" charset="0"/>
                <a:cs typeface="Arial Unicode MS" charset="0"/>
              </a:rPr>
              <a:t>04.01.1962 г.</a:t>
            </a:r>
            <a:endParaRPr lang="ru-RU" sz="2000" b="1" dirty="0"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endParaRPr lang="ru-RU" sz="2000" b="1" dirty="0" smtClean="0"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r>
              <a:rPr lang="ru-RU" sz="2000" b="1" dirty="0" smtClean="0">
                <a:latin typeface="Times New Roman" pitchFamily="16" charset="0"/>
                <a:cs typeface="Arial Unicode MS" charset="0"/>
              </a:rPr>
              <a:t>Профессиональное </a:t>
            </a:r>
            <a:r>
              <a:rPr lang="ru-RU" sz="2000" b="1" dirty="0">
                <a:latin typeface="Times New Roman" pitchFamily="16" charset="0"/>
                <a:cs typeface="Arial Unicode MS" charset="0"/>
              </a:rPr>
              <a:t>образование: </a:t>
            </a:r>
            <a:r>
              <a:rPr lang="ru-RU" sz="2000" b="1" dirty="0" smtClean="0">
                <a:latin typeface="Times New Roman" pitchFamily="16" charset="0"/>
                <a:cs typeface="Arial Unicode MS" charset="0"/>
              </a:rPr>
              <a:t>преподаватель, тренер по борьбе, Таджикский институт физической культуры им. Калинина,  </a:t>
            </a:r>
            <a:r>
              <a:rPr lang="ru-RU" sz="2000" b="1" dirty="0">
                <a:latin typeface="Times New Roman" pitchFamily="16" charset="0"/>
                <a:cs typeface="Arial Unicode MS" charset="0"/>
              </a:rPr>
              <a:t>№ диплома </a:t>
            </a:r>
            <a:r>
              <a:rPr lang="ru-RU" sz="2000" b="1" dirty="0" smtClean="0">
                <a:latin typeface="Times New Roman" pitchFamily="16" charset="0"/>
                <a:cs typeface="Arial Unicode MS" charset="0"/>
              </a:rPr>
              <a:t>139714, </a:t>
            </a:r>
            <a:r>
              <a:rPr lang="ru-RU" sz="2000" b="1" dirty="0">
                <a:latin typeface="Times New Roman" pitchFamily="16" charset="0"/>
                <a:cs typeface="Arial Unicode MS" charset="0"/>
              </a:rPr>
              <a:t>дата выдачи </a:t>
            </a:r>
            <a:r>
              <a:rPr lang="ru-RU" sz="2000" b="1" dirty="0" smtClean="0">
                <a:latin typeface="Times New Roman" pitchFamily="16" charset="0"/>
                <a:cs typeface="Arial Unicode MS" charset="0"/>
              </a:rPr>
              <a:t>5 </a:t>
            </a:r>
            <a:r>
              <a:rPr lang="ru-RU" sz="2000" b="1" dirty="0">
                <a:latin typeface="Times New Roman" pitchFamily="16" charset="0"/>
                <a:cs typeface="Arial Unicode MS" charset="0"/>
              </a:rPr>
              <a:t>июля </a:t>
            </a:r>
            <a:r>
              <a:rPr lang="ru-RU" sz="2000" b="1" dirty="0" smtClean="0">
                <a:latin typeface="Times New Roman" pitchFamily="16" charset="0"/>
                <a:cs typeface="Arial Unicode MS" charset="0"/>
              </a:rPr>
              <a:t>1983 </a:t>
            </a:r>
            <a:r>
              <a:rPr lang="ru-RU" sz="2000" b="1" dirty="0">
                <a:latin typeface="Times New Roman" pitchFamily="16" charset="0"/>
                <a:cs typeface="Arial Unicode MS" charset="0"/>
              </a:rPr>
              <a:t>г.</a:t>
            </a: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endParaRPr lang="ru-RU" sz="2000" b="1" dirty="0" smtClean="0"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r>
              <a:rPr lang="ru-RU" sz="2000" b="1" dirty="0" smtClean="0">
                <a:latin typeface="Times New Roman" pitchFamily="16" charset="0"/>
                <a:cs typeface="Arial Unicode MS" charset="0"/>
              </a:rPr>
              <a:t>Стаж </a:t>
            </a:r>
            <a:r>
              <a:rPr lang="ru-RU" sz="2000" b="1" dirty="0">
                <a:latin typeface="Times New Roman" pitchFamily="16" charset="0"/>
                <a:cs typeface="Arial Unicode MS" charset="0"/>
              </a:rPr>
              <a:t>педагогической работы (по специальности): </a:t>
            </a:r>
            <a:r>
              <a:rPr lang="ru-RU" sz="2000" b="1" dirty="0" smtClean="0">
                <a:latin typeface="Times New Roman" pitchFamily="16" charset="0"/>
                <a:cs typeface="Arial Unicode MS" charset="0"/>
              </a:rPr>
              <a:t>12 лет</a:t>
            </a:r>
            <a:endParaRPr lang="ru-RU" sz="2000" b="1" dirty="0"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endParaRPr lang="ru-RU" sz="2000" b="1" dirty="0" smtClean="0"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r>
              <a:rPr lang="ru-RU" sz="2000" b="1" dirty="0" smtClean="0">
                <a:latin typeface="Times New Roman" pitchFamily="16" charset="0"/>
                <a:cs typeface="Arial Unicode MS" charset="0"/>
              </a:rPr>
              <a:t>Общий </a:t>
            </a:r>
            <a:r>
              <a:rPr lang="ru-RU" sz="2000" b="1" dirty="0">
                <a:latin typeface="Times New Roman" pitchFamily="16" charset="0"/>
                <a:cs typeface="Arial Unicode MS" charset="0"/>
              </a:rPr>
              <a:t>трудовой стаж: </a:t>
            </a:r>
            <a:r>
              <a:rPr lang="ru-RU" sz="2000" b="1" dirty="0" smtClean="0">
                <a:latin typeface="Times New Roman" pitchFamily="16" charset="0"/>
                <a:cs typeface="Arial Unicode MS" charset="0"/>
              </a:rPr>
              <a:t>35 лет</a:t>
            </a: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endParaRPr lang="ru-RU" sz="2000" b="1" dirty="0"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r>
              <a:rPr lang="ru-RU" sz="2000" b="1" dirty="0" smtClean="0">
                <a:latin typeface="Times New Roman" pitchFamily="16" charset="0"/>
                <a:cs typeface="Arial Unicode MS" charset="0"/>
              </a:rPr>
              <a:t>Повышение квалификации: Особенности профессиональной деятельности тренера-преподавателя ДЮСШ в условиях модернизации системы дополнительного образования в контексте новых приоритетов образовательной политики</a:t>
            </a:r>
            <a:endParaRPr lang="ru-RU" sz="2000" b="1" dirty="0">
              <a:latin typeface="Times New Roman" pitchFamily="16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00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6552728"/>
          </a:xfrm>
        </p:spPr>
        <p:txBody>
          <a:bodyPr/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Первенство Республики Мордовия по вольной борьбе среди юношей и девушек</a:t>
            </a:r>
            <a:b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Чамзинка, 2017 г.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Рахманова Виктория-2 место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Кизоркина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Анастасия- 2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</a:t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турнир по вольной борьбе среди девочек, посвященный Дню Защитника Отечества</a:t>
            </a:r>
            <a:b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Елховка, 2018 г.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Константинова Наталья-1 место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Рахманова Виктория-1 место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Горбунова Регина- 2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</a:t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Первенство Республики Мордовия по вольной борьбе среди юношей и девушек</a:t>
            </a:r>
            <a:b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п. Чамзинка,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2018 г.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Рахманова Виктория-1 место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Константинова Наталья-1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</a:t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турнир по вольной борьбе среди девочек, посвященный Дню Защитника Отечества</a:t>
            </a:r>
            <a:b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Елховка, 2019 г.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Константинова Наталья-2 место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Рахманова Виктория-1 место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Горбунова Регина- 2 место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Сальникова Анастасия-2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</a:t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Первенство Республики Мордовия по вольной борьбе среди юношей и девушек</a:t>
            </a:r>
            <a:b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Ардатов,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 г.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Рахманова Виктория-1 место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Горбунова Регина-2 место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Константинова Наталья-1 место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68691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856984" cy="6552728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Открытое первенство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г.о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Саранск по вольной борьбе</a:t>
            </a:r>
            <a:b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Саранск, 2017 г.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Сальникова Анастасия – 1 место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Константинова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Наталья – 1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</a:t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Открытое Первенство МГУ им. Н.П. Огарева по вольной борьбе</a:t>
            </a:r>
            <a:b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 Саранск, 2018 г.</a:t>
            </a:r>
            <a:b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Пашуткина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Мария-2 место</a:t>
            </a:r>
            <a:b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Горбунова Регина-3 место</a:t>
            </a:r>
            <a:b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Константинова Наталья-3 место</a:t>
            </a:r>
            <a:b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Сальникова Анастасия-2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место</a:t>
            </a:r>
            <a:b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Открытое первенство г. Рязани по спортивной борьбе среди девушек 2001 г.р. и старше</a:t>
            </a:r>
            <a:b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Рязань, 2018 г.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Сальникова Анастасия- 1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</a:t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Открытое Первенство МГУ им. Н.П. Огарева по вольной борьбе</a:t>
            </a:r>
            <a:b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Саранск, 2019 г.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Пашуткина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Мария-1 место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Сальникова Анастасия-2 место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Бутяйкин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Денис-1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</a:t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Первенство Приволжского федерального округа среди девушек до 16 лет</a:t>
            </a:r>
            <a:b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 Ульяновск, 2019 г.</a:t>
            </a:r>
            <a:b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Константинова Наталья-2 место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6429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56984" cy="6624736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Первенство приволжского федерального округа по вольной борьбе среди юношей и девушек</a:t>
            </a:r>
            <a:b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 Оренбург, 2019 г.</a:t>
            </a:r>
            <a:b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Сальникова Анастасия-2 место</a:t>
            </a:r>
            <a:b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Пашуткина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Мария-3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место</a:t>
            </a:r>
            <a:b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этап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IX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летней Спартакиады учащихся России по вольной борьбе</a:t>
            </a:r>
            <a:b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Саранск, 2019 г.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Рахманова Виктория-3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</a:t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Всероссийское первенство ОГФСО «Юность России» по вольной борьбе среди девушек 2005-2006 г.р.</a:t>
            </a:r>
            <a:b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 Челябинск, 2019 г. </a:t>
            </a:r>
            <a:b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Константинова Наталья-1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место</a:t>
            </a:r>
            <a:b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Всероссийский турнир по вольной борьбе памяти Героя гражданской войны В.И. Чапаева</a:t>
            </a:r>
            <a:b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 Чебоксары, 2019 г.</a:t>
            </a:r>
            <a:b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Пашуткина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Мария-3 место</a:t>
            </a:r>
            <a:b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Маскаева Алена- 2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место</a:t>
            </a:r>
            <a:b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Всероссийские соревнования по спортивной борьбе памяти Р.В. Соколова в категории «женская борьба» г. Рязань 2019 г.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Константинова Наталья – 2 место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турнир по вольной борьбе среди девочек на призы В.А.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Кокурина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выпускников МУДО «СДЮСШ № 4», г. Саранск, 2019 г.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Горбунова Регина-3 место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Константинова Наталья- 1 место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00522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3" y="154386"/>
            <a:ext cx="4342580" cy="6101954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54385"/>
            <a:ext cx="4576464" cy="6101954"/>
          </a:xfrm>
        </p:spPr>
      </p:pic>
    </p:spTree>
    <p:extLst>
      <p:ext uri="{BB962C8B-B14F-4D97-AF65-F5344CB8AC3E}">
        <p14:creationId xmlns:p14="http://schemas.microsoft.com/office/powerpoint/2010/main" val="10079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1" y="113847"/>
            <a:ext cx="4680520" cy="66967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134" y="171559"/>
            <a:ext cx="4427866" cy="6581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01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88640"/>
            <a:ext cx="4464496" cy="64979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88640"/>
            <a:ext cx="4657446" cy="649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012"/>
            <a:ext cx="4355975" cy="66120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08012"/>
            <a:ext cx="4776228" cy="671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60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729"/>
            <a:ext cx="4499992" cy="67034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72730"/>
            <a:ext cx="4636667" cy="671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116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68627"/>
            <a:ext cx="5020022" cy="669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168941"/>
            <a:ext cx="4392488" cy="65210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58588"/>
            <a:ext cx="4619191" cy="654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24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2030" y="116633"/>
            <a:ext cx="7894386" cy="576064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ПРЕДСТАВЛЕНИЕ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836712"/>
            <a:ext cx="4896544" cy="581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99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96011"/>
            <a:ext cx="4948014" cy="65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17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" y="130324"/>
            <a:ext cx="4562990" cy="65973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30324"/>
            <a:ext cx="4712568" cy="65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25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422"/>
            <a:ext cx="4499992" cy="65429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16632"/>
            <a:ext cx="4623978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62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878"/>
            <a:ext cx="4499992" cy="66693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68626"/>
            <a:ext cx="4536504" cy="6720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34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96011"/>
            <a:ext cx="5020022" cy="669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44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4016"/>
            <a:ext cx="4464496" cy="65699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4016"/>
            <a:ext cx="4546403" cy="657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04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9" y="116632"/>
            <a:ext cx="4768325" cy="66967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37002"/>
            <a:ext cx="4427984" cy="6619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48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96011"/>
            <a:ext cx="4948014" cy="65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061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" y="130324"/>
            <a:ext cx="4421977" cy="65973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30324"/>
            <a:ext cx="4587974" cy="65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12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96011"/>
            <a:ext cx="5020022" cy="669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68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 Box 1"/>
          <p:cNvSpPr txBox="1">
            <a:spLocks noChangeArrowheads="1"/>
          </p:cNvSpPr>
          <p:nvPr/>
        </p:nvSpPr>
        <p:spPr bwMode="auto">
          <a:xfrm>
            <a:off x="714375" y="3175"/>
            <a:ext cx="7789863" cy="106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3" y="188641"/>
            <a:ext cx="9006303" cy="642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32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68627"/>
            <a:ext cx="5020022" cy="669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32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" y="89247"/>
            <a:ext cx="4636332" cy="66933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59865" y="1167678"/>
            <a:ext cx="6816757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99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164637"/>
            <a:ext cx="4948014" cy="65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43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4464496" cy="66693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6632"/>
            <a:ext cx="4464496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76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615"/>
            <a:ext cx="9144000" cy="1124744"/>
          </a:xfrm>
        </p:spPr>
        <p:txBody>
          <a:bodyPr>
            <a:normAutofit/>
          </a:bodyPr>
          <a:lstStyle/>
          <a:p>
            <a:r>
              <a:rPr lang="ru-RU" sz="2400" dirty="0" smtClean="0"/>
              <a:t>10.Система взаимодействия с родителями воспитанников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764704"/>
            <a:ext cx="7776864" cy="5129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ru-RU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Родительские собрания (сентябрь, декабрь, февраль, май)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ru-RU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Проведение бесед на различные темы: «Здоровый образ жизни», «Воспитание нравственности и формирование правильной самооценки ребенка в семье», «Психологическая подготовка спортсмена»,  «Специфика семейного воспитания: позитивное и негативное», «Физиологическое взросление и его влияние на формирование личностных качеств спортсмена» (в течение учебного года)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ru-RU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Посещение учебно-тренировочных занятий, спортивно-массовых мероприятий (в течение учебного года)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ru-RU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Контроль за прохождением медицинского осмотра обучающихся в республиканском врачебно-физкультурном диспансере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9979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16632"/>
            <a:ext cx="4740651" cy="667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30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894" y="188640"/>
            <a:ext cx="9030106" cy="1152128"/>
          </a:xfrm>
        </p:spPr>
        <p:txBody>
          <a:bodyPr>
            <a:normAutofit fontScale="90000"/>
          </a:bodyPr>
          <a:lstStyle/>
          <a:p>
            <a:r>
              <a:rPr lang="ru-RU" sz="2700" dirty="0" smtClean="0"/>
              <a:t>14.Общественно-педагогическая активность педагога : участие в комиссиях, педагогических сообществах, в жюри, конкурсов</a:t>
            </a:r>
            <a:endParaRPr lang="ru-RU" sz="27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124744"/>
            <a:ext cx="4464496" cy="563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85314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15.Награды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поощрения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340769"/>
            <a:ext cx="9036496" cy="27244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48640" marR="548640" algn="ctr">
              <a:spcBef>
                <a:spcPts val="1800"/>
              </a:spcBef>
              <a:spcAft>
                <a:spcPts val="1800"/>
              </a:spcAft>
            </a:pPr>
            <a:r>
              <a:rPr lang="ru-RU" sz="3200" b="1" i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Почетная грамота                Администрации </a:t>
            </a:r>
            <a:r>
              <a:rPr lang="ru-RU" sz="3200" b="1" i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г.о</a:t>
            </a:r>
            <a:r>
              <a:rPr lang="ru-RU" sz="3200" b="1" i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Саранск</a:t>
            </a:r>
            <a:endParaRPr lang="ru-RU" sz="3200" b="1" i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48640" marR="548640" algn="ctr">
              <a:lnSpc>
                <a:spcPct val="107000"/>
              </a:lnSpc>
              <a:spcBef>
                <a:spcPts val="1800"/>
              </a:spcBef>
              <a:spcAft>
                <a:spcPts val="1800"/>
              </a:spcAft>
            </a:pPr>
            <a:r>
              <a:rPr lang="ru-RU" sz="3600" b="1" i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«Почетный работник общего образования Российской Федерации»</a:t>
            </a:r>
            <a:endParaRPr lang="ru-RU" sz="3600" b="1" i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55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5" y="116632"/>
            <a:ext cx="4467717" cy="66779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15634"/>
            <a:ext cx="4519080" cy="667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41340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496944" cy="2938338"/>
          </a:xfrm>
        </p:spPr>
        <p:txBody>
          <a:bodyPr/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945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01224" y="-1151451"/>
            <a:ext cx="6325004" cy="894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79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363272" cy="797506"/>
          </a:xfrm>
        </p:spPr>
        <p:txBody>
          <a:bodyPr>
            <a:noAutofit/>
          </a:bodyPr>
          <a:lstStyle/>
          <a:p>
            <a:r>
              <a:rPr lang="ru-RU" sz="2400" dirty="0" smtClean="0"/>
              <a:t>2.Степень обеспечения повышения уровня подготовленности воспитанников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17063" y="-349531"/>
            <a:ext cx="5685172" cy="804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30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183" y="44624"/>
            <a:ext cx="4833288" cy="681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41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txBody>
          <a:bodyPr>
            <a:normAutofit/>
          </a:bodyPr>
          <a:lstStyle/>
          <a:p>
            <a:r>
              <a:rPr lang="ru-RU" sz="2400" dirty="0" smtClean="0"/>
              <a:t>3.Сохранность контингента воспитанников на этапах спортивной подготовки</a:t>
            </a:r>
            <a:endParaRPr lang="ru-RU" sz="24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8484064"/>
              </p:ext>
            </p:extLst>
          </p:nvPr>
        </p:nvGraphicFramePr>
        <p:xfrm>
          <a:off x="755576" y="1052735"/>
          <a:ext cx="7704856" cy="55604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214">
                  <a:extLst>
                    <a:ext uri="{9D8B030D-6E8A-4147-A177-3AD203B41FA5}">
                      <a16:colId xmlns:a16="http://schemas.microsoft.com/office/drawing/2014/main" val="2608524045"/>
                    </a:ext>
                  </a:extLst>
                </a:gridCol>
                <a:gridCol w="1926214">
                  <a:extLst>
                    <a:ext uri="{9D8B030D-6E8A-4147-A177-3AD203B41FA5}">
                      <a16:colId xmlns:a16="http://schemas.microsoft.com/office/drawing/2014/main" val="3154567777"/>
                    </a:ext>
                  </a:extLst>
                </a:gridCol>
                <a:gridCol w="1926214">
                  <a:extLst>
                    <a:ext uri="{9D8B030D-6E8A-4147-A177-3AD203B41FA5}">
                      <a16:colId xmlns:a16="http://schemas.microsoft.com/office/drawing/2014/main" val="3282084159"/>
                    </a:ext>
                  </a:extLst>
                </a:gridCol>
                <a:gridCol w="1926214">
                  <a:extLst>
                    <a:ext uri="{9D8B030D-6E8A-4147-A177-3AD203B41FA5}">
                      <a16:colId xmlns:a16="http://schemas.microsoft.com/office/drawing/2014/main" val="542939575"/>
                    </a:ext>
                  </a:extLst>
                </a:gridCol>
              </a:tblGrid>
              <a:tr h="795756">
                <a:tc>
                  <a:txBody>
                    <a:bodyPr/>
                    <a:lstStyle/>
                    <a:p>
                      <a:r>
                        <a:rPr lang="ru-RU" dirty="0" smtClean="0"/>
                        <a:t>КРИТЕРИИ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2016-2017 уч. </a:t>
                      </a:r>
                      <a:r>
                        <a:rPr lang="ru-RU" baseline="0" dirty="0" smtClean="0"/>
                        <a:t>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2017-2018</a:t>
                      </a:r>
                      <a:r>
                        <a:rPr lang="ru-RU" baseline="0" dirty="0" smtClean="0"/>
                        <a:t> уч. 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2018-2019</a:t>
                      </a:r>
                      <a:r>
                        <a:rPr lang="ru-RU" baseline="0" dirty="0" smtClean="0"/>
                        <a:t> уч. год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1155289"/>
                  </a:ext>
                </a:extLst>
              </a:tr>
              <a:tr h="1453289">
                <a:tc>
                  <a:txBody>
                    <a:bodyPr/>
                    <a:lstStyle/>
                    <a:p>
                      <a:r>
                        <a:rPr lang="ru-RU" dirty="0" smtClean="0"/>
                        <a:t>1. По списку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Учебно-тренировочная</a:t>
                      </a:r>
                      <a:r>
                        <a:rPr lang="ru-RU" baseline="0" dirty="0" smtClean="0"/>
                        <a:t> группа 3 </a:t>
                      </a:r>
                      <a:r>
                        <a:rPr lang="ru-RU" baseline="0" dirty="0" err="1" smtClean="0"/>
                        <a:t>г.о</a:t>
                      </a:r>
                      <a:r>
                        <a:rPr lang="ru-RU" baseline="0" dirty="0" smtClean="0"/>
                        <a:t>.</a:t>
                      </a:r>
                    </a:p>
                    <a:p>
                      <a:r>
                        <a:rPr lang="ru-RU" b="1" baseline="0" dirty="0" smtClean="0"/>
                        <a:t>10 чел.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Учебно-тренировочная</a:t>
                      </a:r>
                      <a:r>
                        <a:rPr lang="ru-RU" baseline="0" dirty="0" smtClean="0"/>
                        <a:t> группа 4 </a:t>
                      </a:r>
                      <a:r>
                        <a:rPr lang="ru-RU" baseline="0" dirty="0" err="1" smtClean="0"/>
                        <a:t>г.о</a:t>
                      </a:r>
                      <a:r>
                        <a:rPr lang="ru-RU" baseline="0" dirty="0" smtClean="0"/>
                        <a:t>.</a:t>
                      </a:r>
                    </a:p>
                    <a:p>
                      <a:r>
                        <a:rPr lang="ru-RU" b="1" baseline="0" dirty="0" smtClean="0"/>
                        <a:t>10 чел.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Учебно-тренировочная</a:t>
                      </a:r>
                      <a:r>
                        <a:rPr lang="ru-RU" baseline="0" dirty="0" smtClean="0"/>
                        <a:t> группа 5 </a:t>
                      </a:r>
                      <a:r>
                        <a:rPr lang="ru-RU" baseline="0" dirty="0" err="1" smtClean="0"/>
                        <a:t>г.о</a:t>
                      </a:r>
                      <a:r>
                        <a:rPr lang="ru-RU" baseline="0" dirty="0" smtClean="0"/>
                        <a:t>.</a:t>
                      </a:r>
                    </a:p>
                    <a:p>
                      <a:r>
                        <a:rPr lang="ru-RU" b="1" baseline="0" dirty="0" smtClean="0"/>
                        <a:t>11 чел.</a:t>
                      </a:r>
                      <a:endParaRPr lang="ru-RU" b="1" dirty="0" smtClean="0"/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0883640"/>
                  </a:ext>
                </a:extLst>
              </a:tr>
              <a:tr h="908306">
                <a:tc>
                  <a:txBody>
                    <a:bodyPr/>
                    <a:lstStyle/>
                    <a:p>
                      <a:r>
                        <a:rPr lang="ru-RU" dirty="0" smtClean="0"/>
                        <a:t>2. Прибыло вновь</a:t>
                      </a:r>
                    </a:p>
                    <a:p>
                      <a:r>
                        <a:rPr lang="ru-RU" dirty="0" smtClean="0"/>
                        <a:t>(переводом)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4917832"/>
                  </a:ext>
                </a:extLst>
              </a:tr>
              <a:tr h="795756">
                <a:tc>
                  <a:txBody>
                    <a:bodyPr/>
                    <a:lstStyle/>
                    <a:p>
                      <a:r>
                        <a:rPr lang="ru-RU" dirty="0" smtClean="0"/>
                        <a:t>3. Выбыло в течении года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9119538"/>
                  </a:ext>
                </a:extLst>
              </a:tr>
              <a:tr h="795756">
                <a:tc>
                  <a:txBody>
                    <a:bodyPr/>
                    <a:lstStyle/>
                    <a:p>
                      <a:r>
                        <a:rPr lang="ru-RU" dirty="0" smtClean="0"/>
                        <a:t>4. Закончило</a:t>
                      </a:r>
                      <a:r>
                        <a:rPr lang="ru-RU" baseline="0" dirty="0" smtClean="0"/>
                        <a:t> учебный 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10 чел.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11 чел.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11 чел.</a:t>
                      </a:r>
                      <a:endParaRPr lang="ru-R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2923911"/>
                  </a:ext>
                </a:extLst>
              </a:tr>
              <a:tr h="795756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Сохранность</a:t>
                      </a:r>
                    </a:p>
                    <a:p>
                      <a:r>
                        <a:rPr lang="ru-RU" b="1" dirty="0" smtClean="0"/>
                        <a:t>контингента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100%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100%</a:t>
                      </a:r>
                    </a:p>
                    <a:p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100%</a:t>
                      </a:r>
                    </a:p>
                    <a:p>
                      <a:endParaRPr lang="ru-R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05361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344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605" y="44624"/>
            <a:ext cx="4872789" cy="6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22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3_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4_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3.xml><?xml version="1.0" encoding="utf-8"?>
<a:theme xmlns:a="http://schemas.openxmlformats.org/drawingml/2006/main" name="5_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4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745</TotalTime>
  <Words>644</Words>
  <Application>Microsoft Office PowerPoint</Application>
  <PresentationFormat>Экран (4:3)</PresentationFormat>
  <Paragraphs>151</Paragraphs>
  <Slides>49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49</vt:i4>
      </vt:variant>
    </vt:vector>
  </HeadingPairs>
  <TitlesOfParts>
    <vt:vector size="61" baseType="lpstr">
      <vt:lpstr>Arial</vt:lpstr>
      <vt:lpstr>Arial Unicode MS</vt:lpstr>
      <vt:lpstr>Calibri</vt:lpstr>
      <vt:lpstr>Century Gothic</vt:lpstr>
      <vt:lpstr>Times New Roman</vt:lpstr>
      <vt:lpstr>Verdana</vt:lpstr>
      <vt:lpstr>Wingdings</vt:lpstr>
      <vt:lpstr>Wingdings 3</vt:lpstr>
      <vt:lpstr>3_Ион</vt:lpstr>
      <vt:lpstr>4_Ион</vt:lpstr>
      <vt:lpstr>5_Ион</vt:lpstr>
      <vt:lpstr>Ион</vt:lpstr>
      <vt:lpstr> Министерство образования Республики Мордовия  Портфолио      Воробей Валерия Павловича тренера-преподавателя по вольной борьбе  МУДО «СДЮСШ №4» г.о.Саранск  </vt:lpstr>
      <vt:lpstr>Презентация PowerPoint</vt:lpstr>
      <vt:lpstr>ПРЕДСТАВЛЕНИЕ</vt:lpstr>
      <vt:lpstr>Презентация PowerPoint</vt:lpstr>
      <vt:lpstr>Презентация PowerPoint</vt:lpstr>
      <vt:lpstr>2.Степень обеспечения повышения уровня подготовленности воспитанников</vt:lpstr>
      <vt:lpstr>Презентация PowerPoint</vt:lpstr>
      <vt:lpstr>3.Сохранность контингента воспитанников на этапах спортивной подготовки</vt:lpstr>
      <vt:lpstr>Презентация PowerPoint</vt:lpstr>
      <vt:lpstr>4.Результаты анализа текущей документации</vt:lpstr>
      <vt:lpstr>Презентация PowerPoint</vt:lpstr>
      <vt:lpstr>6.Выполнение воспитанниками требований для присвоения спортивных званий и разрядов</vt:lpstr>
      <vt:lpstr>Презентация PowerPoint</vt:lpstr>
      <vt:lpstr>Презентация PowerPoint</vt:lpstr>
      <vt:lpstr>7.Проведение открытых мастер-классов, открытых занятий, мероприятий (очно)</vt:lpstr>
      <vt:lpstr>Презентация PowerPoint</vt:lpstr>
      <vt:lpstr>8.Выступление на заседаниях, методических советов, научно-практических конференциях, педагогических чтениях, семинарах, секциях, форумах, радиопередачах (очно)</vt:lpstr>
      <vt:lpstr>Презентация PowerPoint</vt:lpstr>
      <vt:lpstr>9.Результаты участия воспитанников в официальных соревнованиях</vt:lpstr>
      <vt:lpstr>Первенство Республики Мордовия по вольной борьбе среди юношей и девушек г. Чамзинка, 2017 г. - Рахманова Виктория-2 место - Кизоркина Анастасия- 2 место  Республиканский турнир по вольной борьбе среди девочек, посвященный Дню Защитника Отечества с. Елховка, 2018 г. - Константинова Наталья-1 место - Рахманова Виктория-1 место - Горбунова Регина- 2 место  Первенство Республики Мордовия по вольной борьбе среди юношей и девушек п. Чамзинка, 2018 г. - Рахманова Виктория-1 место - Константинова Наталья-1 место  Республиканский турнир по вольной борьбе среди девочек, посвященный Дню Защитника Отечества с. Елховка, 2019 г. - Константинова Наталья-2 место - Рахманова Виктория-1 место - Горбунова Регина- 2 место - Сальникова Анастасия-2 место  Первенство Республики Мордовия по вольной борьбе среди юношей и девушек г. Ардатов, 2019 г. - Рахманова Виктория-1 место - Горбунова Регина-2 место - Константинова Наталья-1 место</vt:lpstr>
      <vt:lpstr>Открытое первенство г.о. Саранск по вольной борьбе г. Саранск, 2017 г. - Сальникова Анастасия – 1 место - Константинова Наталья – 1 место  Открытое Первенство МГУ им. Н.П. Огарева по вольной борьбе г. Саранск, 2018 г. Пашуткина Мария-2 место Горбунова Регина-3 место Константинова Наталья-3 место Сальникова Анастасия-2 место  Открытое первенство г. Рязани по спортивной борьбе среди девушек 2001 г.р. и старше г. Рязань, 2018 г. - Сальникова Анастасия- 1 место  Открытое Первенство МГУ им. Н.П. Огарева по вольной борьбе г. Саранск, 2019 г. - Пашуткина Мария-1 место - Сальникова Анастасия-2 место - Бутяйкин Денис-1 место  Первенство Приволжского федерального округа среди девушек до 16 лет г. Ульяновск, 2019 г. Константинова Наталья-2 место  </vt:lpstr>
      <vt:lpstr>Первенство приволжского федерального округа по вольной борьбе среди юношей и девушек г. Оренбург, 2019 г. Сальникова Анастасия-2 место Пашуткина Мария-3 место  2 этап IX летней Спартакиады учащихся России по вольной борьбе г. Саранск, 2019 г. - Рахманова Виктория-3 место  Всероссийское первенство ОГФСО «Юность России» по вольной борьбе среди девушек 2005-2006 г.р. г. Челябинск, 2019 г.  Константинова Наталья-1 место  Всероссийский турнир по вольной борьбе памяти Героя гражданской войны В.И. Чапаева г. Чебоксары, 2019 г. - Пашуткина Мария-3 место Маскаева Алена- 2 место  Всероссийские соревнования по спортивной борьбе памяти Р.В. Соколова в категории «женская борьба» г. Рязань 2019 г. - Константинова Наталья – 2 место  Всероссийский турнир по вольной борьбе среди девочек на призы В.А. Кокурина и выпускников МУДО «СДЮСШ № 4», г. Саранск, 2019 г. - Горбунова Регина-3 место - Константинова Наталья- 1 место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10.Система взаимодействия с родителями воспитанников</vt:lpstr>
      <vt:lpstr>Презентация PowerPoint</vt:lpstr>
      <vt:lpstr>14.Общественно-педагогическая активность педагога : участие в комиссиях, педагогических сообществах, в жюри, конкурсов</vt:lpstr>
      <vt:lpstr>15.Награды и поощрения</vt:lpstr>
      <vt:lpstr>Презентация PowerPoint</vt:lpstr>
      <vt:lpstr>   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Елена Анатольевна</cp:lastModifiedBy>
  <cp:revision>55</cp:revision>
  <cp:lastPrinted>2019-12-04T09:42:59Z</cp:lastPrinted>
  <dcterms:created xsi:type="dcterms:W3CDTF">2017-06-13T20:19:07Z</dcterms:created>
  <dcterms:modified xsi:type="dcterms:W3CDTF">2019-12-06T09:19:11Z</dcterms:modified>
</cp:coreProperties>
</file>