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59" r:id="rId7"/>
    <p:sldId id="260" r:id="rId8"/>
    <p:sldId id="265" r:id="rId9"/>
    <p:sldId id="266" r:id="rId10"/>
    <p:sldId id="264" r:id="rId11"/>
    <p:sldId id="263" r:id="rId12"/>
    <p:sldId id="267" r:id="rId13"/>
    <p:sldId id="268" r:id="rId14"/>
    <p:sldId id="269" r:id="rId15"/>
    <p:sldId id="271" r:id="rId16"/>
    <p:sldId id="272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0000"/>
    <a:srgbClr val="001132"/>
    <a:srgbClr val="9900CC"/>
    <a:srgbClr val="CC66FF"/>
    <a:srgbClr val="97E993"/>
    <a:srgbClr val="C2F6CE"/>
    <a:srgbClr val="DBFBEE"/>
    <a:srgbClr val="6CE066"/>
    <a:srgbClr val="A4F2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c5eb74ad5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121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F94B-4706-4491-B270-207B4792B51B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BC8A-3A16-4042-B339-C187BD0FC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89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086D-9850-4543-9640-F9AA9C8EC99C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17F6-5DFD-4FB5-84B1-3C87EAA9F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41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E39A-7392-4576-984C-AADE650A99CE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DD16-CBC1-498E-B967-67F34064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752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c5eb74ad5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5223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6AEE-90DA-4E21-BAA6-6D8769130FAD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AF67-B761-4061-88E7-5D9BC7F1A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55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F3F27-1EC0-4042-B22F-F78FC5BCF9F1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E031-35FF-43AE-B649-F9221F2BD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06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0380-9978-4E5D-AAEB-6D7428119328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FF79-CEA0-4254-BC68-858F72E66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01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8823-1462-4519-B89D-0159A2E2C4ED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7A78-C7D9-457E-9B5F-FE98F2309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07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CB00A-4ADE-4766-8EB7-689D43C40883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F2B8-0A55-4D9D-B198-6C9F82128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99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18355-5C4F-4787-A195-6C199E6B6103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B7849-3CD6-4CD7-AE68-A00287C1B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1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6CE"/>
            </a:gs>
            <a:gs pos="50000">
              <a:srgbClr val="97E993"/>
            </a:gs>
            <a:gs pos="100000">
              <a:srgbClr val="DBFBEE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c5eb74ad5de.png"/>
          <p:cNvPicPr>
            <a:picLocks noChangeAspect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8CF49-8962-4F9A-801A-CBB507E608E6}" type="datetimeFigureOut">
              <a:rPr lang="ru-RU"/>
              <a:pPr>
                <a:defRPr/>
              </a:pPr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CFA54-A207-4194-94AB-AED9691DE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929618" cy="5286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9900CC"/>
                </a:solidFill>
              </a:rPr>
              <a:t>Презентация проекта</a:t>
            </a:r>
            <a:r>
              <a:rPr lang="ru-RU" sz="7200" dirty="0" smtClean="0">
                <a:solidFill>
                  <a:srgbClr val="9900CC"/>
                </a:solidFill>
              </a:rPr>
              <a:t> </a:t>
            </a:r>
            <a:r>
              <a:rPr lang="ru-RU" sz="6600" dirty="0" smtClean="0">
                <a:solidFill>
                  <a:srgbClr val="9900CC"/>
                </a:solidFill>
              </a:rPr>
              <a:t>«Сказки  народов </a:t>
            </a:r>
            <a:br>
              <a:rPr lang="ru-RU" sz="6600" dirty="0" smtClean="0">
                <a:solidFill>
                  <a:srgbClr val="9900CC"/>
                </a:solidFill>
              </a:rPr>
            </a:br>
            <a:r>
              <a:rPr lang="ru-RU" sz="6600" dirty="0" smtClean="0">
                <a:solidFill>
                  <a:srgbClr val="9900CC"/>
                </a:solidFill>
              </a:rPr>
              <a:t>мира»</a:t>
            </a:r>
            <a:br>
              <a:rPr lang="ru-RU" sz="6600" dirty="0" smtClean="0">
                <a:solidFill>
                  <a:srgbClr val="9900CC"/>
                </a:solidFill>
              </a:rPr>
            </a:br>
            <a:r>
              <a:rPr lang="ru-RU" sz="6600" dirty="0" smtClean="0">
                <a:solidFill>
                  <a:srgbClr val="9900CC"/>
                </a:solidFill>
              </a:rPr>
              <a:t>             </a:t>
            </a:r>
            <a:r>
              <a:rPr lang="ru-RU" sz="3200" dirty="0" smtClean="0">
                <a:solidFill>
                  <a:srgbClr val="001132"/>
                </a:solidFill>
              </a:rPr>
              <a:t>Авторы:</a:t>
            </a:r>
            <a:br>
              <a:rPr lang="ru-RU" sz="3200" dirty="0" smtClean="0">
                <a:solidFill>
                  <a:srgbClr val="001132"/>
                </a:solidFill>
              </a:rPr>
            </a:br>
            <a:r>
              <a:rPr lang="ru-RU" sz="3200" dirty="0" smtClean="0">
                <a:solidFill>
                  <a:srgbClr val="001132"/>
                </a:solidFill>
              </a:rPr>
              <a:t>                                      </a:t>
            </a:r>
            <a:r>
              <a:rPr lang="ru-RU" sz="3200" dirty="0" err="1" smtClean="0">
                <a:solidFill>
                  <a:srgbClr val="001132"/>
                </a:solidFill>
              </a:rPr>
              <a:t>Яковкина</a:t>
            </a:r>
            <a:r>
              <a:rPr lang="ru-RU" sz="3200" dirty="0" smtClean="0">
                <a:solidFill>
                  <a:srgbClr val="001132"/>
                </a:solidFill>
              </a:rPr>
              <a:t> Н.Г. </a:t>
            </a:r>
            <a:br>
              <a:rPr lang="ru-RU" sz="3200" dirty="0" smtClean="0">
                <a:solidFill>
                  <a:srgbClr val="001132"/>
                </a:solidFill>
              </a:rPr>
            </a:br>
            <a:r>
              <a:rPr lang="ru-RU" sz="3200" dirty="0" smtClean="0">
                <a:solidFill>
                  <a:srgbClr val="001132"/>
                </a:solidFill>
              </a:rPr>
              <a:t>                                          Бабочкина С. И.</a:t>
            </a:r>
            <a:br>
              <a:rPr lang="ru-RU" sz="3200" dirty="0" smtClean="0">
                <a:solidFill>
                  <a:srgbClr val="001132"/>
                </a:solidFill>
              </a:rPr>
            </a:br>
            <a:r>
              <a:rPr lang="ru-RU" sz="3200" dirty="0" smtClean="0">
                <a:solidFill>
                  <a:srgbClr val="001132"/>
                </a:solidFill>
              </a:rPr>
              <a:t>                                           Калинкина О. В.</a:t>
            </a:r>
            <a:endParaRPr lang="ru-RU" sz="3200" dirty="0" smtClean="0">
              <a:solidFill>
                <a:srgbClr val="0011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148" y="477292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Змей  Горыныч  и  Дракон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Огнедышащее  чудовище  с несколькими   головами, летающее  высоко  над  землей, является воплощением зла в русских сказках.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Положительный   персонаж,  имеющий  величавый   облик, внушающий почтение.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0" r="12879"/>
          <a:stretch/>
        </p:blipFill>
        <p:spPr>
          <a:xfrm>
            <a:off x="251520" y="3501008"/>
            <a:ext cx="3744775" cy="3036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988" y="3068960"/>
            <a:ext cx="375192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57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5011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4800" b="1" dirty="0">
                <a:solidFill>
                  <a:srgbClr val="660033"/>
                </a:solidFill>
                <a:latin typeface="Monotype Corsiva" pitchFamily="66" charset="0"/>
              </a:rPr>
              <a:t>Кощей Бессмертный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40"/>
          <a:stretch/>
        </p:blipFill>
        <p:spPr>
          <a:xfrm>
            <a:off x="794218" y="1700808"/>
            <a:ext cx="3331108" cy="4329545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altLang="ru-RU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–  скряга, жестокий губитель. Сказки рисуют Кощея высохшим костлявым стариком с запавшими глазами. Он прибавляет и убавляет людям век, а сам бессмертен: смерть его скрыта в яйце,  яйцо – в гнезде, гнездо – на дубе, дуб – на острове, а остров – в безбрежном море.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30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b="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Домовой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У   славянских  народов  домашний  дух, мифологический  хозяин  и  покровитель дома, обеспечивающий  нормальную  жизнь  семьи, здоровье людей и животных.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0" dirty="0" err="1">
                <a:solidFill>
                  <a:srgbClr val="002060"/>
                </a:solidFill>
                <a:latin typeface="Monotype Corsiva" panose="03010101010201010101" pitchFamily="66" charset="0"/>
                <a:ea typeface="Calibri" pitchFamily="34" charset="0"/>
                <a:cs typeface="Calibri" pitchFamily="34" charset="0"/>
              </a:rPr>
              <a:t>Брауни</a:t>
            </a:r>
            <a:r>
              <a:rPr lang="ru-RU" altLang="ru-RU" sz="2400" b="0" dirty="0">
                <a:solidFill>
                  <a:srgbClr val="002060"/>
                </a:solidFill>
                <a:latin typeface="Monotype Corsiva" panose="03010101010201010101" pitchFamily="66" charset="0"/>
                <a:ea typeface="Calibri" pitchFamily="34" charset="0"/>
                <a:cs typeface="Calibri" pitchFamily="34" charset="0"/>
              </a:rPr>
              <a:t> –домовые  в  Англии. Это маленькие  смешные  человечки  бурого  цвета, отличающиеся капризным нравом.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2" t="6501" r="2486" b="5469"/>
          <a:stretch/>
        </p:blipFill>
        <p:spPr>
          <a:xfrm>
            <a:off x="467544" y="4077072"/>
            <a:ext cx="3672408" cy="2554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4" t="6948" r="5939" b="10730"/>
          <a:stretch/>
        </p:blipFill>
        <p:spPr>
          <a:xfrm>
            <a:off x="5292080" y="3356992"/>
            <a:ext cx="3096344" cy="30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37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4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Леший</a:t>
            </a:r>
            <a:r>
              <a:rPr lang="ru-RU" altLang="ru-RU" sz="44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  </a:t>
            </a:r>
            <a:r>
              <a:rPr lang="ru-RU" altLang="ru-RU" sz="44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и Эльфы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Главный хозяин леса. Следит, чтобы никто в его хозяйстве не навредил.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Духи леса очень маленького роста, дружественны человеку.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56992"/>
            <a:ext cx="3623388" cy="2898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91"/>
          <a:stretch/>
        </p:blipFill>
        <p:spPr>
          <a:xfrm>
            <a:off x="5436096" y="3140968"/>
            <a:ext cx="2453246" cy="31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32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8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Гномы и Феи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Сказочные  карлики  бородаты, живут  под землей и  славятся  своим  богатством  и  мастерством.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Красивые  и добрые  существа, приходят на помощь людям и всегда  готовы  отблагодарить  человека  за  оказанную  услу</a:t>
            </a:r>
            <a:r>
              <a:rPr lang="ru-RU" altLang="ru-RU" sz="1800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гу.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140968"/>
            <a:ext cx="2915814" cy="3247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37" r="3864"/>
          <a:stretch/>
        </p:blipFill>
        <p:spPr>
          <a:xfrm>
            <a:off x="5364088" y="3212976"/>
            <a:ext cx="2747725" cy="31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06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Тролли и Гоблины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Это  удивительные  волшебные  существа, порождение  гор, лесов, болот, морей и  озер  своих  стран. Они огромны, рост достигает высоты скал.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2400" b="0" dirty="0">
                <a:solidFill>
                  <a:srgbClr val="002060"/>
                </a:solidFill>
                <a:latin typeface="Monotype Corsiva" panose="03010101010201010101" pitchFamily="66" charset="0"/>
              </a:rPr>
              <a:t>Живут  в  пещерах и  не  переносят солнечного  света.  Внешне  это  одни из  самых непривлекательных  персонажей.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645024"/>
            <a:ext cx="2761147" cy="2924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6" r="8841"/>
          <a:stretch/>
        </p:blipFill>
        <p:spPr>
          <a:xfrm>
            <a:off x="4716016" y="3445998"/>
            <a:ext cx="3456384" cy="29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20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ru-RU" sz="66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Выводы</a:t>
            </a:r>
            <a:r>
              <a:rPr lang="ru-RU" altLang="ru-RU" sz="44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/>
            </a:r>
            <a:br>
              <a:rPr lang="ru-RU" altLang="ru-RU" sz="44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525963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altLang="ru-RU" sz="4000" b="0" u="sng" dirty="0">
                <a:solidFill>
                  <a:schemeClr val="accent1"/>
                </a:solidFill>
                <a:latin typeface="Monotype Corsiva" panose="03010101010201010101" pitchFamily="66" charset="0"/>
              </a:rPr>
              <a:t>Сходства</a:t>
            </a:r>
            <a:r>
              <a:rPr lang="ru-RU" altLang="ru-RU" sz="4000" b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endParaRPr lang="ru-RU" altLang="ru-RU" sz="4000" b="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4000" b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 Жанр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4000" b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 Герои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4000" b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 Приключения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altLang="ru-RU" sz="4000" b="0" u="sng" dirty="0">
                <a:solidFill>
                  <a:schemeClr val="accent1"/>
                </a:solidFill>
                <a:latin typeface="Monotype Corsiva" panose="03010101010201010101" pitchFamily="66" charset="0"/>
              </a:rPr>
              <a:t>Различия</a:t>
            </a:r>
            <a:r>
              <a:rPr lang="ru-RU" altLang="ru-RU" sz="4000" b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</a:pPr>
            <a:endParaRPr lang="ru-RU" altLang="ru-RU" sz="4000" b="0" dirty="0">
              <a:solidFill>
                <a:schemeClr val="accent1"/>
              </a:solidFill>
              <a:latin typeface="Monotype Corsiva" panose="03010101010201010101" pitchFamily="66" charset="0"/>
            </a:endParaRPr>
          </a:p>
          <a:p>
            <a:pPr marL="0" lv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4000" b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 Природа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4000" b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 Обычаи</a:t>
            </a:r>
          </a:p>
          <a:p>
            <a:pPr marL="0" lvl="0" indent="0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4000" b="0" dirty="0">
                <a:solidFill>
                  <a:schemeClr val="accent1"/>
                </a:solidFill>
                <a:latin typeface="Monotype Corsiva" panose="03010101010201010101" pitchFamily="66" charset="0"/>
              </a:rPr>
              <a:t> Традиции</a:t>
            </a: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7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</a:rPr>
              <a:t>Заключение: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           Чудесная страна сказок есть у всех народов мира.  Сказки разных народов часто похожи, потому что в них отразились мечты народа о счастливой, свободной  жизни, о победе над злыми врагами, о том, чтобы свой труд сделать более легким.  Поэтому герои всех сказок всегда смелые, сильные, умные, добрые, а враги их трусливые, глупые, злые.</a:t>
            </a:r>
          </a:p>
          <a:p>
            <a:pPr algn="just">
              <a:buFont typeface="Arial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</a:rPr>
              <a:t>           Во всех сказках есть зло и добро. Добро  побеждает.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907" y="980728"/>
            <a:ext cx="8229600" cy="3753708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40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Сказка</a:t>
            </a:r>
            <a:r>
              <a:rPr lang="ru-RU" altLang="ru-RU" sz="48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 </a:t>
            </a:r>
            <a:r>
              <a:rPr lang="ru-RU" altLang="ru-RU" sz="24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– </a:t>
            </a:r>
            <a:r>
              <a:rPr lang="ru-RU" altLang="ru-RU" sz="36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древнейший народный жанр литературы, имеющий целью нравоучение или </a:t>
            </a:r>
            <a:r>
              <a:rPr lang="ru-RU" altLang="ru-RU" sz="360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развлечение.</a:t>
            </a:r>
            <a:br>
              <a:rPr lang="ru-RU" altLang="ru-RU" sz="360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</a:br>
            <a:r>
              <a:rPr lang="ru-RU" altLang="ru-RU" sz="360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Сказки создавались веками и передавались из поколения в поколение.</a:t>
            </a:r>
            <a:br>
              <a:rPr lang="ru-RU" altLang="ru-RU" sz="360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</a:br>
            <a:r>
              <a:rPr lang="ru-RU" altLang="ru-RU" sz="36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/>
            </a:r>
            <a:br>
              <a:rPr lang="ru-RU" altLang="ru-RU" sz="36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</a:br>
            <a:r>
              <a:rPr lang="ru-RU" altLang="ru-RU" sz="360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  <a:t/>
            </a:r>
            <a:br>
              <a:rPr lang="ru-RU" altLang="ru-RU" sz="360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</a:rPr>
            </a:br>
            <a:r>
              <a:rPr lang="ru-RU" altLang="ru-RU" sz="24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/>
            </a:r>
            <a:br>
              <a:rPr lang="ru-RU" altLang="ru-RU" sz="2400" dirty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4"/>
          <a:stretch/>
        </p:blipFill>
        <p:spPr>
          <a:xfrm>
            <a:off x="2071861" y="2996952"/>
            <a:ext cx="4752960" cy="36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27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64333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1132"/>
                </a:solidFill>
              </a:rPr>
              <a:t/>
            </a:r>
            <a:br>
              <a:rPr lang="ru-RU" sz="4000" dirty="0" smtClean="0">
                <a:solidFill>
                  <a:srgbClr val="001132"/>
                </a:solidFill>
              </a:rPr>
            </a:br>
            <a:r>
              <a:rPr lang="ru-RU" sz="4000" dirty="0" smtClean="0">
                <a:solidFill>
                  <a:srgbClr val="001132"/>
                </a:solidFill>
              </a:rPr>
              <a:t/>
            </a:r>
            <a:br>
              <a:rPr lang="ru-RU" sz="4000" dirty="0" smtClean="0">
                <a:solidFill>
                  <a:srgbClr val="001132"/>
                </a:solidFill>
              </a:rPr>
            </a:br>
            <a:r>
              <a:rPr lang="ru-RU" sz="4000" dirty="0" smtClean="0">
                <a:solidFill>
                  <a:srgbClr val="001132"/>
                </a:solidFill>
              </a:rPr>
              <a:t>«Сказки – блестящее, лучшее в мире золото, то золото, что блестит огоньком в детских глазках, звенит смехом из детских уст и уст родителей».</a:t>
            </a:r>
            <a:br>
              <a:rPr lang="ru-RU" sz="4000" dirty="0" smtClean="0">
                <a:solidFill>
                  <a:srgbClr val="001132"/>
                </a:solidFill>
              </a:rPr>
            </a:br>
            <a:r>
              <a:rPr lang="ru-RU" sz="4000" dirty="0" smtClean="0">
                <a:solidFill>
                  <a:srgbClr val="001132"/>
                </a:solidFill>
              </a:rPr>
              <a:t>                                                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      Х.К. Андерсен.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1132"/>
                </a:solidFill>
                <a:latin typeface="Arial" pitchFamily="34" charset="0"/>
              </a:rPr>
              <a:t>Цель проекта:</a:t>
            </a:r>
            <a:endParaRPr lang="ru-RU" sz="3600" dirty="0">
              <a:solidFill>
                <a:srgbClr val="00113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Приобщение ребенка к волшебному миру сказок малых народов России и народов мира через художественно-эстетическое и личностное развитие ребенка, через приобщение к прекрасному.</a:t>
            </a:r>
          </a:p>
          <a:p>
            <a:pPr algn="just"/>
            <a:endParaRPr lang="ru-RU" dirty="0">
              <a:solidFill>
                <a:srgbClr val="0011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74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1132"/>
                </a:solidFill>
              </a:rPr>
              <a:t>Задачи проекта:</a:t>
            </a:r>
            <a:br>
              <a:rPr lang="ru-RU" dirty="0" smtClean="0">
                <a:solidFill>
                  <a:srgbClr val="001132"/>
                </a:solidFill>
              </a:rPr>
            </a:br>
            <a:endParaRPr lang="ru-RU" dirty="0">
              <a:solidFill>
                <a:srgbClr val="00113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2400" dirty="0" smtClean="0"/>
              <a:t>Воспитывать уважение к нравственным ценностям и культуре малых народов России и к культуре народов мира.</a:t>
            </a:r>
          </a:p>
          <a:p>
            <a:pPr lvl="0" algn="just"/>
            <a:r>
              <a:rPr lang="ru-RU" sz="2400" dirty="0" smtClean="0"/>
              <a:t>Совершенствовать монологическую и диалогическую речь детей.</a:t>
            </a:r>
          </a:p>
          <a:p>
            <a:pPr lvl="0" algn="just"/>
            <a:r>
              <a:rPr lang="ru-RU" sz="2400" dirty="0" smtClean="0"/>
              <a:t>Развивать мелкую моторику пальцев рук детей, их ручную умелость.</a:t>
            </a:r>
          </a:p>
          <a:p>
            <a:pPr lvl="0" algn="just"/>
            <a:r>
              <a:rPr lang="ru-RU" sz="2400" dirty="0" smtClean="0"/>
              <a:t>Развивать творческое мышление</a:t>
            </a:r>
          </a:p>
          <a:p>
            <a:pPr lvl="0" algn="just"/>
            <a:r>
              <a:rPr lang="ru-RU" sz="2400" dirty="0" smtClean="0"/>
              <a:t>Развивать способность к глубокому образному мышлению, установлению причинно-следственных связей.</a:t>
            </a:r>
          </a:p>
          <a:p>
            <a:pPr lvl="0" algn="just"/>
            <a:r>
              <a:rPr lang="ru-RU" sz="2400" dirty="0" smtClean="0"/>
              <a:t>Развивать эмпатию и умение слушать других.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 Чем различаются и чем похожи сказки народов мира?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34725"/>
            <a:ext cx="3456383" cy="42145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7481" y="1484784"/>
            <a:ext cx="4104456" cy="2478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3544" y="4162989"/>
            <a:ext cx="3080823" cy="24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43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692696"/>
            <a:ext cx="1870443" cy="4653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060848"/>
            <a:ext cx="3888432" cy="2898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84" y="372049"/>
            <a:ext cx="1656184" cy="53204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9099" y="5460251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Иван-Царевич</a:t>
            </a:r>
            <a:endParaRPr lang="ru-RU" sz="2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901" y="5692540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Ганс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508422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Джек-лежебока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78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320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Баба-Яга</a:t>
            </a:r>
            <a:br>
              <a:rPr lang="ru-RU" altLang="ru-RU" sz="320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</a:br>
            <a:r>
              <a:rPr lang="ru-RU" altLang="ru-RU" sz="2700" b="0" dirty="0">
                <a:ln>
                  <a:noFill/>
                </a:ln>
                <a:solidFill>
                  <a:srgbClr val="003300"/>
                </a:solidFill>
                <a:effectLst/>
                <a:latin typeface="Monotype Corsiva" panose="03010101010201010101" pitchFamily="66" charset="0"/>
              </a:rPr>
              <a:t>- это  худая, нередко  одноглазая старуха  с  костяной  ногой.</a:t>
            </a:r>
            <a:br>
              <a:rPr lang="ru-RU" altLang="ru-RU" sz="2700" b="0" dirty="0">
                <a:ln>
                  <a:noFill/>
                </a:ln>
                <a:solidFill>
                  <a:srgbClr val="003300"/>
                </a:solidFill>
                <a:effectLst/>
                <a:latin typeface="Monotype Corsiva" panose="03010101010201010101" pitchFamily="66" charset="0"/>
              </a:rPr>
            </a:br>
            <a:r>
              <a:rPr lang="ru-RU" altLang="ru-RU" sz="2700" b="0" dirty="0">
                <a:ln>
                  <a:noFill/>
                </a:ln>
                <a:solidFill>
                  <a:srgbClr val="003300"/>
                </a:solidFill>
                <a:effectLst/>
                <a:latin typeface="Monotype Corsiva" panose="03010101010201010101" pitchFamily="66" charset="0"/>
              </a:rPr>
              <a:t>Живет  в  подземном  царстве  или  в темном  дремучем  лесу  в   избушке  на курьих  ножках,  либо  в  болотах, ездит  в  ступе. </a:t>
            </a:r>
            <a:br>
              <a:rPr lang="ru-RU" altLang="ru-RU" sz="2700" b="0" dirty="0">
                <a:ln>
                  <a:noFill/>
                </a:ln>
                <a:solidFill>
                  <a:srgbClr val="003300"/>
                </a:solidFill>
                <a:effectLst/>
                <a:latin typeface="Monotype Corsiva" panose="03010101010201010101" pitchFamily="66" charset="0"/>
              </a:rPr>
            </a:br>
            <a:endParaRPr lang="ru-RU" sz="27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74" t="6441" r="3099" b="6549"/>
          <a:stretch/>
        </p:blipFill>
        <p:spPr>
          <a:xfrm>
            <a:off x="6012160" y="2269308"/>
            <a:ext cx="2873183" cy="25173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060848"/>
            <a:ext cx="1944216" cy="211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9085" y="4293095"/>
            <a:ext cx="3103766" cy="2418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42" y="2680463"/>
            <a:ext cx="2605443" cy="39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75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82935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440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</a:rPr>
              <a:t>Ведьмы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921" y="3947496"/>
            <a:ext cx="3133497" cy="2350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10" r="36934"/>
          <a:stretch/>
        </p:blipFill>
        <p:spPr>
          <a:xfrm>
            <a:off x="5436096" y="476345"/>
            <a:ext cx="3167879" cy="3157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2641167" cy="4141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373216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Лоухи</a:t>
            </a:r>
            <a:endParaRPr 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2916" y="6346666"/>
            <a:ext cx="1663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1132"/>
                </a:solidFill>
                <a:latin typeface="Monotype Corsiva" panose="03010101010201010101" pitchFamily="66" charset="0"/>
              </a:rPr>
              <a:t>Ямауба</a:t>
            </a:r>
            <a:endParaRPr lang="ru-RU" sz="2800" b="1" dirty="0">
              <a:solidFill>
                <a:srgbClr val="00113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035" y="368588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1132"/>
                </a:solidFill>
                <a:latin typeface="Monotype Corsiva" panose="03010101010201010101" pitchFamily="66" charset="0"/>
              </a:rPr>
              <a:t>Нехе</a:t>
            </a:r>
            <a:endParaRPr lang="ru-RU" sz="2800" b="1" dirty="0">
              <a:solidFill>
                <a:srgbClr val="00113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26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roda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priroda</Template>
  <TotalTime>337</TotalTime>
  <Words>454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priroda</vt:lpstr>
      <vt:lpstr>Презентация проекта «Сказки  народов  мира»              Авторы:                                       Яковкина Н.Г.                                            Бабочкина С. И.                                            Калинкина О. В.</vt:lpstr>
      <vt:lpstr>Сказка – древнейший народный жанр литературы, имеющий целью нравоучение или развлечение. Сказки создавались веками и передавались из поколения в поколение.    </vt:lpstr>
      <vt:lpstr>  «Сказки – блестящее, лучшее в мире золото, то золото, что блестит огоньком в детских глазках, звенит смехом из детских уст и уст родителей».                                                                                                        Х.К. Андерсен. </vt:lpstr>
      <vt:lpstr>Цель проекта:</vt:lpstr>
      <vt:lpstr> Задачи проекта: </vt:lpstr>
      <vt:lpstr> Чем различаются и чем похожи сказки народов мира?</vt:lpstr>
      <vt:lpstr>Слайд 7</vt:lpstr>
      <vt:lpstr>Баба-Яга - это  худая, нередко  одноглазая старуха  с  костяной  ногой. Живет  в  подземном  царстве  или  в темном  дремучем  лесу  в   избушке  на курьих  ножках,  либо  в  болотах, ездит  в  ступе.  </vt:lpstr>
      <vt:lpstr>Ведьмы</vt:lpstr>
      <vt:lpstr>Змей  Горыныч  и  Дракон</vt:lpstr>
      <vt:lpstr>Слайд 11</vt:lpstr>
      <vt:lpstr>Домовой</vt:lpstr>
      <vt:lpstr>Леший  и Эльфы</vt:lpstr>
      <vt:lpstr>Гномы и Феи</vt:lpstr>
      <vt:lpstr>Тролли и Гоблины</vt:lpstr>
      <vt:lpstr>Выводы </vt:lpstr>
      <vt:lpstr>Заключение: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народов  мира</dc:title>
  <dc:creator>Галина</dc:creator>
  <cp:lastModifiedBy>XTreme</cp:lastModifiedBy>
  <cp:revision>35</cp:revision>
  <dcterms:created xsi:type="dcterms:W3CDTF">2013-11-16T15:52:31Z</dcterms:created>
  <dcterms:modified xsi:type="dcterms:W3CDTF">2016-02-26T14:36:43Z</dcterms:modified>
</cp:coreProperties>
</file>