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4"/>
  </p:notesMasterIdLst>
  <p:sldIdLst>
    <p:sldId id="257" r:id="rId2"/>
    <p:sldId id="436" r:id="rId3"/>
    <p:sldId id="565" r:id="rId4"/>
    <p:sldId id="494" r:id="rId5"/>
    <p:sldId id="331" r:id="rId6"/>
    <p:sldId id="495" r:id="rId7"/>
    <p:sldId id="558" r:id="rId8"/>
    <p:sldId id="512" r:id="rId9"/>
    <p:sldId id="532" r:id="rId10"/>
    <p:sldId id="562" r:id="rId11"/>
    <p:sldId id="548" r:id="rId12"/>
    <p:sldId id="440" r:id="rId13"/>
    <p:sldId id="544" r:id="rId14"/>
    <p:sldId id="545" r:id="rId15"/>
    <p:sldId id="513" r:id="rId16"/>
    <p:sldId id="472" r:id="rId17"/>
    <p:sldId id="521" r:id="rId18"/>
    <p:sldId id="509" r:id="rId19"/>
    <p:sldId id="444" r:id="rId20"/>
    <p:sldId id="469" r:id="rId21"/>
    <p:sldId id="542" r:id="rId22"/>
    <p:sldId id="560" r:id="rId23"/>
    <p:sldId id="539" r:id="rId24"/>
    <p:sldId id="540" r:id="rId25"/>
    <p:sldId id="475" r:id="rId26"/>
    <p:sldId id="563" r:id="rId27"/>
    <p:sldId id="451" r:id="rId28"/>
    <p:sldId id="525" r:id="rId29"/>
    <p:sldId id="549" r:id="rId30"/>
    <p:sldId id="453" r:id="rId31"/>
    <p:sldId id="454" r:id="rId32"/>
    <p:sldId id="456" r:id="rId33"/>
    <p:sldId id="551" r:id="rId34"/>
    <p:sldId id="533" r:id="rId35"/>
    <p:sldId id="564" r:id="rId36"/>
    <p:sldId id="459" r:id="rId37"/>
    <p:sldId id="482" r:id="rId38"/>
    <p:sldId id="553" r:id="rId39"/>
    <p:sldId id="554" r:id="rId40"/>
    <p:sldId id="497" r:id="rId41"/>
    <p:sldId id="550" r:id="rId42"/>
    <p:sldId id="460" r:id="rId43"/>
    <p:sldId id="517" r:id="rId44"/>
    <p:sldId id="538" r:id="rId45"/>
    <p:sldId id="498" r:id="rId46"/>
    <p:sldId id="471" r:id="rId47"/>
    <p:sldId id="461" r:id="rId48"/>
    <p:sldId id="375" r:id="rId49"/>
    <p:sldId id="499" r:id="rId50"/>
    <p:sldId id="501" r:id="rId51"/>
    <p:sldId id="503" r:id="rId52"/>
    <p:sldId id="555" r:id="rId53"/>
    <p:sldId id="568" r:id="rId54"/>
    <p:sldId id="473" r:id="rId55"/>
    <p:sldId id="531" r:id="rId56"/>
    <p:sldId id="543" r:id="rId57"/>
    <p:sldId id="522" r:id="rId58"/>
    <p:sldId id="529" r:id="rId59"/>
    <p:sldId id="464" r:id="rId60"/>
    <p:sldId id="556" r:id="rId61"/>
    <p:sldId id="407" r:id="rId62"/>
    <p:sldId id="486" r:id="rId6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F7F7"/>
    <a:srgbClr val="CCECFF"/>
    <a:srgbClr val="00FF00"/>
    <a:srgbClr val="FF3399"/>
    <a:srgbClr val="660033"/>
    <a:srgbClr val="5A260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77" autoAdjust="0"/>
    <p:restoredTop sz="95503" autoAdjust="0"/>
  </p:normalViewPr>
  <p:slideViewPr>
    <p:cSldViewPr>
      <p:cViewPr varScale="1">
        <p:scale>
          <a:sx n="88" d="100"/>
          <a:sy n="88" d="100"/>
        </p:scale>
        <p:origin x="-8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B199569-10E7-4775-9259-CA08C7EFBF79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C4A8B38-C4D3-4F6B-9DD6-2C2A1A2F8F8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8974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4A8B38-C4D3-4F6B-9DD6-2C2A1A2F8F80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870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</p:grpSp>
      <p:sp>
        <p:nvSpPr>
          <p:cNvPr id="512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1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1A3BDDC-0343-4237-9459-777DCC95A041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F182A37-1A14-40EB-94A5-2819DB1F3A1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E34C0-34A3-48B7-80ED-5BCAFA92B1BD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C09C5-B8F0-4A2B-985B-A5F41A0BA61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5" y="244476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2" y="244476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09F7E-E0CE-4C8A-B11E-A723CDFF7DC6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42EB1-5FDD-4722-851E-2BFE562F4B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2E380-334C-40C3-BDC9-5B00DC43D18B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18D09-C525-481E-A7CC-839A083C8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55483-FA87-4B87-8BDB-379E052BA594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70F18-8DD8-4ECD-9C42-D974351682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6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1D43-CF17-425F-8BA8-E4D8302C174F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AFE95-AA9F-4107-90DF-97EC4A7CD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29138-1014-43A8-B4CD-640392DF4684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AD68-DFEE-4FD2-98CF-233812B02C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FB2CA-63E2-458D-8E2B-DDC21EFCB103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FA206-E0F5-4E17-95A0-99C19676F6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B69CF-CEE7-4804-BA0E-ED4C04F6A5AC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7084-B4CF-4425-AF16-72754FF672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76641-F023-4763-A28B-93E9353C332E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B3A0D-5E2C-4A69-A96F-8469550D27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AAE95-903B-49DD-BE79-F5639425C4CE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7CC35-F218-480C-9288-428800B79C8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410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89E02BF8-DAEF-4C0B-97D3-749901C6E6E2}" type="datetimeFigureOut">
              <a:rPr lang="ru-RU"/>
              <a:pPr>
                <a:defRPr/>
              </a:pPr>
              <a:t>20.02.2023</a:t>
            </a:fld>
            <a:endParaRPr lang="ru-RU" dirty="0"/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94898F21-5C15-49B0-B59A-92D149519A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11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11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2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s68sar@schoolrm.ru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tiff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532" y="620685"/>
            <a:ext cx="8352927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0" b="1" dirty="0">
                <a:ln w="11430">
                  <a:solidFill>
                    <a:srgbClr val="00B05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cs typeface="+mn-cs"/>
              </a:rPr>
              <a:t>ПОРТФОЛИО</a:t>
            </a:r>
          </a:p>
        </p:txBody>
      </p:sp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611695" y="1737238"/>
            <a:ext cx="78486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Рябовой Елены Дмитриевны, </a:t>
            </a:r>
            <a:endParaRPr lang="ru-RU" sz="2800" b="1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br>
              <a:rPr lang="ru-RU" sz="24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 68»</a:t>
            </a:r>
          </a:p>
          <a:p>
            <a:pPr algn="ct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г.о.Саранск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88640"/>
            <a:ext cx="87129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2800" b="1" cap="all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65430" y="3553490"/>
            <a:ext cx="5802714" cy="307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Дата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рождения: </a:t>
            </a:r>
            <a:r>
              <a:rPr lang="ru-RU" sz="1600" b="1" dirty="0" smtClean="0">
                <a:latin typeface="Times New Roman" pitchFamily="18" charset="0"/>
              </a:rPr>
              <a:t>19.09.1983.г</a:t>
            </a:r>
            <a:endParaRPr lang="ru-RU" sz="1600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Профессиональное образование:  </a:t>
            </a:r>
            <a:r>
              <a:rPr lang="ru-RU" sz="1600" b="1" dirty="0" smtClean="0">
                <a:latin typeface="Times New Roman" pitchFamily="18" charset="0"/>
              </a:rPr>
              <a:t>высшее,</a:t>
            </a:r>
          </a:p>
          <a:p>
            <a:pPr lvl="0" algn="just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МГПИ им. М.Е.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6" charset="0"/>
              </a:rPr>
              <a:t>Евсевьева</a:t>
            </a:r>
            <a:r>
              <a:rPr lang="ru-RU" sz="1600" b="1" dirty="0">
                <a:solidFill>
                  <a:prstClr val="black"/>
                </a:solidFill>
                <a:latin typeface="Times New Roman" pitchFamily="16" charset="0"/>
              </a:rPr>
              <a:t>, специальность: «Родной язык и литература» с дополнительной специальностью «Русский язык и литература» квалификация: Учитель родного языка, литературы . Учитель русского языка и литературы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6" charset="0"/>
              </a:rPr>
              <a:t>.</a:t>
            </a:r>
            <a:endParaRPr lang="ru-RU" sz="16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Профессиональная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переподготовка:</a:t>
            </a:r>
            <a:r>
              <a:rPr lang="ru-RU" sz="16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</a:rPr>
              <a:t>МОРМГБПОУРМ «</a:t>
            </a:r>
            <a:r>
              <a:rPr lang="ru-RU" sz="1600" b="1" dirty="0" err="1" smtClean="0">
                <a:latin typeface="Times New Roman" pitchFamily="18" charset="0"/>
              </a:rPr>
              <a:t>Ичалковский</a:t>
            </a:r>
            <a:r>
              <a:rPr lang="ru-RU" sz="1600" b="1" dirty="0" smtClean="0">
                <a:latin typeface="Times New Roman" pitchFamily="18" charset="0"/>
              </a:rPr>
              <a:t> педагогический колледж» «Дошкольное образование»</a:t>
            </a: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(по специальности):</a:t>
            </a:r>
          </a:p>
          <a:p>
            <a:pPr lvl="0"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b="1" dirty="0">
                <a:latin typeface="Times New Roman" pitchFamily="18" charset="0"/>
              </a:rPr>
              <a:t>8</a:t>
            </a:r>
            <a:r>
              <a:rPr lang="ru-RU" sz="1600" b="1" dirty="0" smtClean="0">
                <a:latin typeface="Times New Roman" pitchFamily="18" charset="0"/>
              </a:rPr>
              <a:t> лет</a:t>
            </a:r>
            <a:endParaRPr lang="ru-RU" sz="1600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Общий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трудовой стаж: </a:t>
            </a:r>
            <a:r>
              <a:rPr lang="ru-RU" sz="1600" b="1" dirty="0" smtClean="0">
                <a:latin typeface="Times New Roman" pitchFamily="18" charset="0"/>
              </a:rPr>
              <a:t>1</a:t>
            </a:r>
            <a:r>
              <a:rPr lang="en-US" sz="1600" b="1" dirty="0" smtClean="0">
                <a:latin typeface="Times New Roman" pitchFamily="18" charset="0"/>
              </a:rPr>
              <a:t>7</a:t>
            </a:r>
            <a:r>
              <a:rPr lang="ru-RU" sz="1600" b="1" dirty="0" smtClean="0">
                <a:latin typeface="Times New Roman" pitchFamily="18" charset="0"/>
              </a:rPr>
              <a:t> лет</a:t>
            </a:r>
            <a:endParaRPr lang="ru-RU" sz="1600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Наличие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квалификационной категории: </a:t>
            </a:r>
            <a:r>
              <a:rPr lang="ru-RU" sz="1600" b="1" dirty="0" smtClean="0">
                <a:latin typeface="Times New Roman" pitchFamily="18" charset="0"/>
              </a:rPr>
              <a:t>первая</a:t>
            </a:r>
            <a:endParaRPr lang="ru-RU" sz="1600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Дата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последней аттестации: </a:t>
            </a:r>
            <a:r>
              <a:rPr lang="ru-RU" sz="1600" b="1" dirty="0" smtClean="0">
                <a:latin typeface="Times New Roman" pitchFamily="18" charset="0"/>
              </a:rPr>
              <a:t>23.05.2018г</a:t>
            </a:r>
            <a:endParaRPr lang="ru-RU" sz="1600" b="1" dirty="0">
              <a:latin typeface="Times New Roman" pitchFamily="18" charset="0"/>
            </a:endParaRPr>
          </a:p>
          <a:p>
            <a:pPr algn="just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</a:rPr>
              <a:t> Звание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endParaRPr lang="ru-RU" sz="1600" b="1" dirty="0">
              <a:latin typeface="Times New Roman" pitchFamily="18" charset="0"/>
            </a:endParaRPr>
          </a:p>
        </p:txBody>
      </p:sp>
      <p:pic>
        <p:nvPicPr>
          <p:cNvPr id="2" name="Picture 2" descr="G:\МОЕ ПОРТФОЛИО\фот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3645024"/>
            <a:ext cx="273630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Рябова\2 пункт\Студенты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980728"/>
            <a:ext cx="3384376" cy="563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Рябова\2 пункт\студенты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48680"/>
            <a:ext cx="3312367" cy="561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Рябова\2 пункт\студенты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320486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7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Рябова Е.Д\Скан_20230131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19547"/>
            <a:ext cx="4121249" cy="60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35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3573016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sz="40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ru-RU" altLang="ru-RU" sz="6000" b="1" kern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864582"/>
            <a:ext cx="9144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3</a:t>
            </a:r>
          </a:p>
          <a:p>
            <a:pPr lvl="0"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Наличие</a:t>
            </a:r>
          </a:p>
          <a:p>
            <a:pPr lvl="0"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публикаций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041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Атестация\Публикация\Публ.сборник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624"/>
            <a:ext cx="3997449" cy="575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Рябова Е.Д\Скан_20230131 (1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15" y="0"/>
            <a:ext cx="4462264" cy="560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Атестация\Публикация\Сб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2" y="3400852"/>
            <a:ext cx="4249588" cy="33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Desktop\СБОРНИК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90054"/>
            <a:ext cx="4321509" cy="330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77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Атестация\скрин пед.13\Скрин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3706"/>
            <a:ext cx="5040560" cy="360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Атестация\скрин пед.13\Скрин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1" y="3299102"/>
            <a:ext cx="4952875" cy="342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Атестация\скрин пед.13\Скрин 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95" y="246091"/>
            <a:ext cx="4974950" cy="382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Атестация\скрин пед.13\Скрин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95" y="3269730"/>
            <a:ext cx="4974950" cy="348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0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Атестация\Публикация\crt_38675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248472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Атестация\Публикация\letter_3867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280719" cy="624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Атестация\Публикация\letter_38675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77" y="388665"/>
            <a:ext cx="4280719" cy="624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5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Атестация\Публикация\crt_38931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52" y="332656"/>
            <a:ext cx="4198540" cy="626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Атестация\Публикация\letter_38931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311551" cy="626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Атестация\Публикация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2" y="1268760"/>
            <a:ext cx="4890653" cy="408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Атестация\Публикация\3 Апрель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14214"/>
            <a:ext cx="381642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0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Атестация\Публикация\1 Апрель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2191"/>
            <a:ext cx="439248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Атестация\Публикация\2 Апрель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215060" cy="617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6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72" y="692696"/>
            <a:ext cx="91082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4</a:t>
            </a:r>
          </a:p>
          <a:p>
            <a:pPr lvl="0" algn="ctr"/>
            <a:r>
              <a:rPr lang="ru-RU" sz="4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Результаты участия </a:t>
            </a:r>
          </a:p>
          <a:p>
            <a:pPr lvl="0" algn="ctr"/>
            <a:r>
              <a:rPr lang="ru-RU" sz="4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</a:t>
            </a:r>
            <a:r>
              <a:rPr lang="ru-RU" sz="4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оспитанников в конкурсах, выставках, турнирах, соревнованиях, акциях, фестивалях</a:t>
            </a:r>
            <a:endParaRPr lang="ru-RU" sz="4000" b="1" kern="0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543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59345" y="1857451"/>
            <a:ext cx="8569325" cy="4191000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	</a:t>
            </a:r>
          </a:p>
          <a:p>
            <a:pPr marL="0" indent="0" algn="ctr">
              <a:buNone/>
            </a:pP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Тема: </a:t>
            </a:r>
            <a:r>
              <a:rPr lang="ru-RU" altLang="ru-RU" sz="3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</a:rPr>
              <a:t>«Развитие связной речи детей дошкольного возраста через игровую деятельность »</a:t>
            </a:r>
            <a:endParaRPr lang="ru-RU" sz="3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</a:endParaRPr>
          </a:p>
          <a:p>
            <a:pPr marL="457200" lvl="1" indent="0" algn="ctr">
              <a:buNone/>
            </a:pPr>
            <a:endParaRPr lang="ru-RU" sz="29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marL="457200" lvl="1" indent="0" algn="ctr">
              <a:buNone/>
            </a:pPr>
            <a:r>
              <a:rPr lang="ru-RU" sz="32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</a:t>
            </a:r>
            <a:r>
              <a:rPr lang="en-US" sz="3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ds68sar@schoolrm.ru</a:t>
            </a:r>
            <a:endParaRPr lang="en-US" sz="32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ru-RU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1744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Представление</a:t>
            </a:r>
          </a:p>
          <a:p>
            <a:pPr lvl="0"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едагогического опыта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0499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Атестация\Луч\крыл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41818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Атестация\Луч\наумов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46449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G:\Атестация\Луч\ст гр 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05336"/>
            <a:ext cx="4896544" cy="35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9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Атестация\Луч\русаков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28800"/>
            <a:ext cx="453650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Атестация\Луч\Крылова Полин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39604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34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9" y="116631"/>
            <a:ext cx="3114675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G:\Атестация\Конкурсы детей\ЛДПР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44463"/>
            <a:ext cx="2808312" cy="391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531" y="2996951"/>
            <a:ext cx="2645965" cy="372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20131"/>
            <a:ext cx="2597150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88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Рябова\4 пункт\Диплом-участника-Бочкаре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74"/>
            <a:ext cx="2952328" cy="418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Рябова\4 пункт\Адушкиной Анны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356" y="173807"/>
            <a:ext cx="273630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G:\Рябова Е.Д\Скан_20230131 (1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47206"/>
            <a:ext cx="2880320" cy="38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G:\Атестация\Город.грамота,сертиф\диплом пасха00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780929"/>
            <a:ext cx="2880319" cy="395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8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Рябова Е.Д\Скан_20230131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8097"/>
            <a:ext cx="2592288" cy="373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G:\Рябова Е.Д\Скан_20230131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721546" cy="303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668018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G:\Атестация\По ПДД, грамота\грамота Крылова Полина1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03847"/>
            <a:ext cx="3168352" cy="423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87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Атестация\Конкурсы детей\Апрр.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9" y="188640"/>
            <a:ext cx="272727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Атестация\Конкурсы детей\5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1035"/>
            <a:ext cx="2808312" cy="358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:\Атестация\Конкурсы детей\4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22" y="2907936"/>
            <a:ext cx="2668810" cy="388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G:\Атестация\Конкурсы детей\3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77078"/>
            <a:ext cx="2774900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G:\Атестация\Конкурсы детей\2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9159"/>
            <a:ext cx="2704405" cy="35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G:\Атестация\Конкурсы детей\1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138" y="2907936"/>
            <a:ext cx="2696443" cy="383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G:\Атестация\Конкурсы детей\1 солнечн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68077"/>
            <a:ext cx="273630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G:\Атестация\Конкурсы детей\3 солн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348880"/>
            <a:ext cx="3096344" cy="437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G:\Атестация\Викторина,совуш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196752"/>
            <a:ext cx="2952329" cy="426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-396552" y="3717032"/>
            <a:ext cx="9976262" cy="22444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endParaRPr lang="ru-RU" sz="4000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2752" y="76470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5</a:t>
            </a:r>
          </a:p>
          <a:p>
            <a:pPr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Наличие</a:t>
            </a:r>
          </a:p>
          <a:p>
            <a:pPr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вторских программ</a:t>
            </a:r>
          </a:p>
          <a:p>
            <a:pPr algn="ctr"/>
            <a:r>
              <a:rPr lang="ru-RU" sz="48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м</a:t>
            </a:r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етодических</a:t>
            </a:r>
          </a:p>
          <a:p>
            <a:pPr algn="ctr"/>
            <a:r>
              <a:rPr lang="ru-RU" sz="48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пособий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22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Рябова Е.Д\Скан_20230131 (3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36712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Рябова Е.Д\Скан_20230131 (4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5282"/>
            <a:ext cx="396044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2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:\Рябова Е.Д\Скан_20230131 (3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24336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G:\Рябова Е.Д\Скан_20230131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12776"/>
            <a:ext cx="30963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G:\Рябова Е.Д\Скан_20230131 (2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227" y="2636912"/>
            <a:ext cx="2877269" cy="409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5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s684\Desktop\Снимок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692084" cy="44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48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11384" y="188640"/>
            <a:ext cx="963242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6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Выступление 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 заседаниях,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м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етодических советов,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аучно-практических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к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онференциях,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едагогических чтениях,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с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еминарах, секциях, форумах,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р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адиопередачах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(очно)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8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Скан_20230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12" y="620688"/>
            <a:ext cx="403170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6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G:\Рябова Е.Д\Скан_20230131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24847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9"/>
            <a:ext cx="40202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7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33264"/>
            <a:ext cx="4032697" cy="590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 descr="D:\Desktop\Ряб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006130" cy="5949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6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G:\Атестация\Жюри 9\Св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62" y="548680"/>
            <a:ext cx="409071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G:\Рябова Е.Д\Скан_20230131 (1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55923"/>
            <a:ext cx="410445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esktop\Скан_2023020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55272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5214684"/>
            <a:ext cx="7632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4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ru-RU" alt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57160" y="764704"/>
            <a:ext cx="676875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7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Проведение</a:t>
            </a:r>
          </a:p>
          <a:p>
            <a:pPr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о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ткрытых занятий,</a:t>
            </a:r>
          </a:p>
          <a:p>
            <a:pPr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м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астер-классов,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  <a:ea typeface="+mj-ea"/>
                <a:cs typeface="+mj-cs"/>
              </a:rPr>
              <a:t>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116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:\Рябова Е.Д\Скан_20230131 (4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4608512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2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G:\Рябова Е.Д\Скан_20230131 (4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475252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G:\Рябова Е.Д\Скан_20230131 (4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40060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0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G:\Рябова Е.Д\Скан_20230131 (2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96044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817" y="519311"/>
            <a:ext cx="3837856" cy="557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10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2183" y="836712"/>
            <a:ext cx="915114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 </a:t>
            </a:r>
          </a:p>
          <a:p>
            <a:pPr lvl="0"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Участие в инновационной (экспериментальной)</a:t>
            </a:r>
          </a:p>
          <a:p>
            <a:pPr lvl="0"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деятельности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995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48680"/>
            <a:ext cx="6624736" cy="3672408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8</a:t>
            </a:r>
            <a:r>
              <a:rPr lang="ru-RU" sz="5400" dirty="0" smtClean="0">
                <a:solidFill>
                  <a:srgbClr val="00B050"/>
                </a:solidFill>
              </a:rPr>
              <a:t/>
            </a:r>
            <a:br>
              <a:rPr lang="ru-RU" sz="5400" dirty="0" smtClean="0">
                <a:solidFill>
                  <a:srgbClr val="00B050"/>
                </a:solidFill>
              </a:rPr>
            </a:br>
            <a:r>
              <a:rPr lang="ru-RU" sz="5400" dirty="0" smtClean="0">
                <a:solidFill>
                  <a:srgbClr val="00B050"/>
                </a:solidFill>
              </a:rPr>
              <a:t>Экспертная деятельность</a:t>
            </a:r>
            <a:endParaRPr lang="ru-RU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6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G:\Рябова\8\99c2ff8fe7422ad20d36fe9291c0a2c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G:\Рябова Е.Д\Скан_20230131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20688"/>
            <a:ext cx="403244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620688"/>
            <a:ext cx="898851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9</a:t>
            </a:r>
          </a:p>
          <a:p>
            <a:pPr algn="ctr"/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Общественно-педагогическая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а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ктивность педагога: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у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частие в комиссиях,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едагогических сообществах,</a:t>
            </a:r>
          </a:p>
          <a:p>
            <a:pPr algn="ctr"/>
            <a:r>
              <a:rPr lang="ru-RU" sz="40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</a:t>
            </a:r>
            <a:r>
              <a:rPr lang="ru-RU" sz="4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жюри конкурсов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67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:\Рябова Е.Д\Скан_20230131 (4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174232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G:\Рябова Е.Д\Скан_20230131 (2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48680"/>
            <a:ext cx="4176464" cy="595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29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G:\Рябова Е.Д\Скан_20230131 (4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17646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G:\Рябова Е.Д\Скан_2023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1764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G:\Атестация\Жюри 9\жюр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60" y="620688"/>
            <a:ext cx="412352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G:\Рябова Е.Д\Скан_20230131 (1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2484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96168"/>
            <a:ext cx="4608512" cy="59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>
          <a:xfrm>
            <a:off x="109654" y="3107337"/>
            <a:ext cx="8856984" cy="6264696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marL="571500" indent="-571500" algn="ctr">
              <a:buFontTx/>
              <a:buChar char="-"/>
            </a:pPr>
            <a:endParaRPr lang="ru-RU" sz="1600" kern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654" y="404664"/>
            <a:ext cx="9068305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10</a:t>
            </a:r>
          </a:p>
          <a:p>
            <a:pPr algn="ctr"/>
            <a:r>
              <a:rPr lang="ru-RU" sz="36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Позитивные результаты работы</a:t>
            </a:r>
          </a:p>
          <a:p>
            <a:pPr algn="ctr"/>
            <a:r>
              <a:rPr lang="ru-RU" sz="36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С воспитанниками:</a:t>
            </a:r>
            <a:endParaRPr lang="ru-RU" sz="3200" b="1" kern="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-наличие системы воспитательной работы;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-наличие качественной, эстетически оформленной 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текущей  документацией;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-организация индивидуального подхода;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-снижение простудной заболеваемости воспитанников;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-отлаженная система взаимодействия с родителями;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-отсутствие жалоб и обращений родителей 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 неправомерные действия;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-реализация здоровье сберегающих технологий 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 воспитательном процессе;</a:t>
            </a:r>
          </a:p>
          <a:p>
            <a:pPr algn="ctr"/>
            <a:r>
              <a:rPr lang="ru-RU" sz="2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-духовно-нравственное воспитание и народные традиции</a:t>
            </a:r>
          </a:p>
          <a:p>
            <a:pPr algn="ctr"/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42890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Рябова Е.Д\Скан_20230131 (3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88843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G:\Рябова Е.Д\Скан_20230131 (3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403244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G:\Рябова Е.Д\Скан_20230131 (3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74912"/>
            <a:ext cx="374441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85175" cy="6280869"/>
          </a:xfrm>
        </p:spPr>
        <p:txBody>
          <a:bodyPr/>
          <a:lstStyle/>
          <a:p>
            <a:pPr algn="ctr"/>
            <a:r>
              <a:rPr lang="ru-RU" sz="5400" dirty="0" smtClean="0">
                <a:solidFill>
                  <a:srgbClr val="00B050"/>
                </a:solidFill>
              </a:rPr>
              <a:t>11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dirty="0" smtClean="0">
                <a:solidFill>
                  <a:srgbClr val="00B050"/>
                </a:solidFill>
              </a:rPr>
              <a:t>Качество взаимодействия с родителями:</a:t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систематическое проведение родительских собраний;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проведение круглых столов, консультаций в нетрадиционной форме (педагогическое просвещение родителей);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проведение экскурсий, образовательных путешествий с детьми;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проведение совместных конкурсов, выставок;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- организация родителей на субботниках, благоустройстве участков, создании развивающей среды группы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endParaRPr lang="ru-RU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0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ысшая категория\Пискайкина Высшая кат\приказ инновации\приказ по иннов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7" y="836712"/>
            <a:ext cx="3705747" cy="53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User\Desktop\Высшая категория\Пискайкина Высшая кат\тема инновации\тема инновации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39951" y="1052738"/>
            <a:ext cx="4896543" cy="48965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Рябова Е.Д\Скан_20230131 (4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176464" cy="575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G:\Рябова Е.Д\Скан_20230131 (4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32285"/>
            <a:ext cx="4144702" cy="577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88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499176" cy="4248472"/>
          </a:xfrm>
        </p:spPr>
        <p:txBody>
          <a:bodyPr/>
          <a:lstStyle/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12</a:t>
            </a:r>
            <a:r>
              <a:rPr lang="ru-RU" sz="4800" dirty="0" smtClean="0">
                <a:solidFill>
                  <a:srgbClr val="00B050"/>
                </a:solidFill>
              </a:rPr>
              <a:t/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4800" dirty="0" smtClean="0">
                <a:solidFill>
                  <a:srgbClr val="00B050"/>
                </a:solidFill>
              </a:rPr>
              <a:t>Работа с детьми</a:t>
            </a:r>
            <a:br>
              <a:rPr lang="ru-RU" sz="4800" dirty="0" smtClean="0">
                <a:solidFill>
                  <a:srgbClr val="00B050"/>
                </a:solidFill>
              </a:rPr>
            </a:br>
            <a:r>
              <a:rPr lang="ru-RU" sz="4800" dirty="0" smtClean="0">
                <a:solidFill>
                  <a:srgbClr val="00B050"/>
                </a:solidFill>
              </a:rPr>
              <a:t> из социально-неблагополучных семей</a:t>
            </a:r>
            <a:endParaRPr lang="ru-RU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:\Рябова Е.Д\Скан_20230131 (3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20480" cy="61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G:\Рябова Е.Д\Скан_20230131 (4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664"/>
            <a:ext cx="4176464" cy="62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77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538163"/>
            <a:ext cx="4335685" cy="591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00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77668" y="3068960"/>
            <a:ext cx="8855747" cy="3360717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defRPr>
            </a:lvl9pPr>
          </a:lstStyle>
          <a:p>
            <a:pPr algn="ctr"/>
            <a:endParaRPr lang="ru-RU" sz="4000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64704"/>
            <a:ext cx="913341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13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Участие педагога</a:t>
            </a:r>
          </a:p>
          <a:p>
            <a:pPr algn="ctr"/>
            <a:r>
              <a:rPr lang="ru-RU" sz="54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в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профессиональных</a:t>
            </a:r>
          </a:p>
          <a:p>
            <a:pPr algn="ctr"/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конкурсах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8277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Рябова Е.Д\Скан_20230131 (2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16612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G:\Рябова Е.Д\Скан_20230131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316835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G:\Рябова Е.Д\Скан_2023013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204864"/>
            <a:ext cx="3240360" cy="45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4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G:\Атестация\Конкурс педагога\Солн.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10445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G:\Рябова Е.Д\Скан_20230131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484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6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G:\Атестация\Конкурс педагога\Апрель 2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5438"/>
            <a:ext cx="396044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Рябова\сертификат-зимующие-птиц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5438"/>
            <a:ext cx="396044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81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G:\Атестация\форум\Форум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7"/>
            <a:ext cx="468052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68960"/>
            <a:ext cx="4668143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6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773504"/>
            <a:ext cx="6037230" cy="4339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14</a:t>
            </a:r>
          </a:p>
          <a:p>
            <a:pPr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Награды</a:t>
            </a:r>
          </a:p>
          <a:p>
            <a:pPr algn="ctr"/>
            <a:r>
              <a:rPr lang="ru-RU" sz="7200" b="1" kern="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и</a:t>
            </a:r>
            <a:endParaRPr lang="ru-RU" sz="7200" b="1" kern="0" dirty="0" smtClean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/>
            </a:endParaRPr>
          </a:p>
          <a:p>
            <a:pPr algn="ctr"/>
            <a:r>
              <a:rPr lang="ru-RU" sz="72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поощрения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315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ысшая категория\Пискайкина Высшая кат\Высш.Кат 2022\приказ иннов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30" y="692696"/>
            <a:ext cx="4059758" cy="594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Рябова Е.Д\Скан_20230131 (3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392488" cy="645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0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91" y="236500"/>
            <a:ext cx="2834881" cy="3969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3" descr="G:\Рябова Е.Д\Скан_2023013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193"/>
            <a:ext cx="2808312" cy="38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054" t="1493" r="3484" b="1452"/>
          <a:stretch>
            <a:fillRect/>
          </a:stretch>
        </p:blipFill>
        <p:spPr bwMode="auto">
          <a:xfrm>
            <a:off x="1962446" y="2811759"/>
            <a:ext cx="2746829" cy="3944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G:\Атестация\Благодарность\Благодарн.1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97298"/>
            <a:ext cx="2773312" cy="38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1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G:\Рябова Е.Д\Скан_2023013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1" y="548680"/>
            <a:ext cx="410445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G:\Рябова\14 пункт\благодарност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76672"/>
            <a:ext cx="403420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G:\Атестация\Благодарность\Благодарн.4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0243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G:\Атестация\Благодарность\благодарн.3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74" y="291902"/>
            <a:ext cx="290708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esktop\1771c3be9acdb66ae980ad903d9d22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3096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1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Рябова Е.Д\Скан_20230131 (3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7" y="548679"/>
            <a:ext cx="4059287" cy="602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G:\Рябова Е.Д\Скан_20230131 (3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4296"/>
            <a:ext cx="4302571" cy="602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7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854" y="90872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2</a:t>
            </a:r>
          </a:p>
          <a:p>
            <a:pPr lvl="0" algn="ctr"/>
            <a:r>
              <a:rPr lang="ru-RU" sz="60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НАСТАВНИЧЕСТВО</a:t>
            </a:r>
            <a:r>
              <a:rPr lang="ru-RU" sz="54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2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Рябова Е.Д\Скан_20230131 (2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40324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Рябова Е.Д\Скан_20230131 (3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56692"/>
            <a:ext cx="3814192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5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ав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8792</TotalTime>
  <Words>269</Words>
  <Application>Microsoft Office PowerPoint</Application>
  <PresentationFormat>Экран (4:3)</PresentationFormat>
  <Paragraphs>87</Paragraphs>
  <Slides>62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Трава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Экспертная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 Качество взаимодействия с родителями: - систематическое проведение родительских собраний; - проведение круглых столов, консультаций в нетрадиционной форме (педагогическое просвещение родителей); - проведение экскурсий, образовательных путешествий с детьми; - проведение совместных конкурсов, выставок; - организация родителей на субботниках, благоустройстве участков, создании развивающей среды группы </vt:lpstr>
      <vt:lpstr>Презентация PowerPoint</vt:lpstr>
      <vt:lpstr>12 Работа с детьми  из социально-неблагополучных семей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Userint</dc:creator>
  <cp:lastModifiedBy>Пользователь Windows</cp:lastModifiedBy>
  <cp:revision>651</cp:revision>
  <cp:lastPrinted>2020-01-11T14:47:40Z</cp:lastPrinted>
  <dcterms:modified xsi:type="dcterms:W3CDTF">2023-02-20T13:22:30Z</dcterms:modified>
</cp:coreProperties>
</file>