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19"/>
  </p:notesMasterIdLst>
  <p:sldIdLst>
    <p:sldId id="285" r:id="rId2"/>
    <p:sldId id="256" r:id="rId3"/>
    <p:sldId id="268" r:id="rId4"/>
    <p:sldId id="269" r:id="rId5"/>
    <p:sldId id="282" r:id="rId6"/>
    <p:sldId id="283" r:id="rId7"/>
    <p:sldId id="279" r:id="rId8"/>
    <p:sldId id="272" r:id="rId9"/>
    <p:sldId id="273" r:id="rId10"/>
    <p:sldId id="274" r:id="rId11"/>
    <p:sldId id="275" r:id="rId12"/>
    <p:sldId id="284" r:id="rId13"/>
    <p:sldId id="276" r:id="rId14"/>
    <p:sldId id="278" r:id="rId15"/>
    <p:sldId id="280" r:id="rId16"/>
    <p:sldId id="281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76" autoAdjust="0"/>
  </p:normalViewPr>
  <p:slideViewPr>
    <p:cSldViewPr>
      <p:cViewPr varScale="1">
        <p:scale>
          <a:sx n="66" d="100"/>
          <a:sy n="66" d="100"/>
        </p:scale>
        <p:origin x="127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95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E74041F-8DB4-4C84-9899-E3DD803A6D5D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2FE30AF-DCF1-493F-9429-6B6C74BE1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69E99D5-71E4-411C-A9B7-AB9B094553FB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  <a:defRPr/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0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1778-4820-485F-A5D7-DA6CC6DEB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9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6B099-3FEA-453D-AECA-3A736FD40C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5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0559-EADA-48EF-9613-1CB579CC6D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3526-72D3-4F2A-9193-A108EC7CA6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7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D67E9-C940-4C37-94E5-D45D2CB0A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0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9E6B-CF88-44A2-ACF4-B1C5F7044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2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386B-31C2-4DAF-AC88-0488CAD78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3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4C71E-FC88-4F60-B0E4-4F7EF0944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2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C7E7-491E-4DEB-8B36-5F0B6B8C0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7CD80-29CB-41BA-BCC6-2F2285155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2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5A3D-E629-413F-8F1C-3A220691D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63B16-2838-44F8-8471-15CF2D75D3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4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Лепка «Дымковская птица»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(средняя группа)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6513"/>
            <a:ext cx="8686800" cy="2401887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500" b="1" dirty="0" smtClean="0">
                <a:latin typeface="Monotype Corsiva" panose="03010101010201010101" pitchFamily="66" charset="0"/>
              </a:rPr>
              <a:t>И вот выходят из-под кисточки узоры: точки</a:t>
            </a:r>
            <a:r>
              <a:rPr lang="ru-RU" sz="3500" b="1" dirty="0">
                <a:latin typeface="Monotype Corsiva" panose="03010101010201010101" pitchFamily="66" charset="0"/>
              </a:rPr>
              <a:t>, кружочки, прямые и волнистые полоски, клеточки, пятнышки. Краски малиновые, красные, зелёные, жёлтые, оранжевые, синие – пёстро и весело, как в хороводе.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41" y="1864609"/>
            <a:ext cx="4461759" cy="498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maslenica_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52625"/>
            <a:ext cx="2381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u="sng" dirty="0" err="1"/>
              <a:t>Физминутка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dirty="0"/>
              <a:t>«Ходит по двору индюк </a:t>
            </a:r>
            <a:r>
              <a:rPr lang="ru-RU" sz="3200" i="1" dirty="0"/>
              <a:t>(шаги на месте)</a:t>
            </a:r>
            <a:endParaRPr lang="ru-RU" sz="3200" dirty="0"/>
          </a:p>
          <a:p>
            <a:r>
              <a:rPr lang="ru-RU" sz="3200" dirty="0"/>
              <a:t>Среди уток и подруг</a:t>
            </a:r>
          </a:p>
          <a:p>
            <a:r>
              <a:rPr lang="ru-RU" sz="3200" dirty="0"/>
              <a:t>Вдруг увидел он грача </a:t>
            </a:r>
            <a:r>
              <a:rPr lang="ru-RU" sz="3200" i="1" dirty="0"/>
              <a:t>(остановился посмотрел вниз)</a:t>
            </a:r>
            <a:endParaRPr lang="ru-RU" sz="3200" dirty="0"/>
          </a:p>
          <a:p>
            <a:r>
              <a:rPr lang="ru-RU" sz="3200" dirty="0"/>
              <a:t>Рассердился сгоряча затопал </a:t>
            </a:r>
            <a:r>
              <a:rPr lang="ru-RU" sz="3200" i="1" dirty="0"/>
              <a:t>(потопать ногами)</a:t>
            </a:r>
            <a:endParaRPr lang="ru-RU" sz="3200" dirty="0"/>
          </a:p>
          <a:p>
            <a:r>
              <a:rPr lang="ru-RU" sz="3200" dirty="0"/>
              <a:t>Крыльями захлопал </a:t>
            </a:r>
            <a:r>
              <a:rPr lang="ru-RU" sz="3200" i="1" dirty="0"/>
              <a:t>(руками, похлопать себя по бокам)</a:t>
            </a:r>
            <a:endParaRPr lang="ru-RU" sz="3200" dirty="0"/>
          </a:p>
          <a:p>
            <a:r>
              <a:rPr lang="ru-RU" sz="3200" dirty="0"/>
              <a:t>Весь раздулся</a:t>
            </a:r>
            <a:r>
              <a:rPr lang="ru-RU" sz="3200" dirty="0" smtClean="0"/>
              <a:t>, словно </a:t>
            </a:r>
            <a:r>
              <a:rPr lang="ru-RU" sz="3200" dirty="0"/>
              <a:t>шар </a:t>
            </a:r>
            <a:r>
              <a:rPr lang="ru-RU" sz="3200" i="1" dirty="0"/>
              <a:t>(руки на поясе)</a:t>
            </a:r>
            <a:endParaRPr lang="ru-RU" sz="3200" dirty="0"/>
          </a:p>
          <a:p>
            <a:r>
              <a:rPr lang="ru-RU" sz="3200" dirty="0"/>
              <a:t>Или медный самовар </a:t>
            </a:r>
            <a:r>
              <a:rPr lang="ru-RU" sz="3200" i="1" dirty="0"/>
              <a:t>(сцепить округленные руки перед грудью)</a:t>
            </a:r>
            <a:endParaRPr lang="ru-RU" sz="3200" dirty="0"/>
          </a:p>
          <a:p>
            <a:r>
              <a:rPr lang="ru-RU" sz="3200" dirty="0"/>
              <a:t>Затряс бородою </a:t>
            </a:r>
            <a:r>
              <a:rPr lang="ru-RU" sz="3200" i="1" dirty="0"/>
              <a:t>(</a:t>
            </a:r>
            <a:r>
              <a:rPr lang="ru-RU" sz="3200" i="1" dirty="0" smtClean="0"/>
              <a:t>помотать головой, </a:t>
            </a:r>
            <a:r>
              <a:rPr lang="ru-RU" sz="3200" i="1" dirty="0" err="1" smtClean="0"/>
              <a:t>приговаривать,бал</a:t>
            </a:r>
            <a:r>
              <a:rPr lang="ru-RU" sz="3200" i="1" dirty="0" smtClean="0"/>
              <a:t>- </a:t>
            </a:r>
            <a:r>
              <a:rPr lang="ru-RU" sz="3200" i="1" dirty="0"/>
              <a:t>бала- бала)</a:t>
            </a:r>
            <a:endParaRPr lang="ru-RU" sz="3200" dirty="0"/>
          </a:p>
          <a:p>
            <a:r>
              <a:rPr lang="ru-RU" sz="3200" dirty="0"/>
              <a:t>Понесся стрелою </a:t>
            </a:r>
            <a:r>
              <a:rPr lang="ru-RU" sz="3200" i="1" dirty="0"/>
              <a:t>(бег на месте)</a:t>
            </a:r>
            <a:endParaRPr lang="ru-RU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400" y="15875"/>
            <a:ext cx="8763000" cy="12033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latin typeface="Monotype Corsiva" panose="03010101010201010101" pitchFamily="66" charset="0"/>
              </a:rPr>
              <a:t>Геометрический орнамент символизировал природу. Например, круги - это солнце.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19460" name="Picture 2" descr="D: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54994"/>
            <a:ext cx="2743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D:\ол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922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C:\Users\asus\Documents\My Pictures\Scan Pictures\20140519\лсмдв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81931"/>
            <a:ext cx="310991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344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8839200" cy="914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Полоски  и волнистые линии – это волны на воде</a:t>
            </a:r>
          </a:p>
        </p:txBody>
      </p:sp>
      <p:pic>
        <p:nvPicPr>
          <p:cNvPr id="20483" name="Picture 3" descr="C:\Users\asus\Documents\My Pictures\Scan Pictures\20140519\дьоил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88" y="1219200"/>
            <a:ext cx="2873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рпр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006475"/>
            <a:ext cx="2817420" cy="33369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asus\Documents\My Pictures\Scan Pictures\20140519\двсы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363" y="3962400"/>
            <a:ext cx="2919412" cy="27520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53440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3600" b="1" dirty="0">
                <a:latin typeface="Monotype Corsiva" pitchFamily="66" charset="0"/>
              </a:rPr>
              <a:t>И завершающий штрих – мастерица</a:t>
            </a:r>
            <a:r>
              <a:rPr lang="en-US" altLang="ru-RU" sz="3600" b="1" dirty="0">
                <a:latin typeface="Monotype Corsiva" pitchFamily="66" charset="0"/>
              </a:rPr>
              <a:t> </a:t>
            </a:r>
            <a:r>
              <a:rPr lang="ru-RU" altLang="ru-RU" sz="3600" b="1" dirty="0">
                <a:latin typeface="Monotype Corsiva" pitchFamily="66" charset="0"/>
              </a:rPr>
              <a:t>украшает игрушку сусальным  золотом.</a:t>
            </a:r>
          </a:p>
        </p:txBody>
      </p:sp>
      <p:pic>
        <p:nvPicPr>
          <p:cNvPr id="22531" name="Picture 2" descr="barashek_kurochka_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17638"/>
            <a:ext cx="441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p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1111" r="25000" b="4167"/>
          <a:stretch>
            <a:fillRect/>
          </a:stretch>
        </p:blipFill>
        <p:spPr bwMode="auto">
          <a:xfrm>
            <a:off x="4191000" y="1343025"/>
            <a:ext cx="43180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8534400" cy="1447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000" b="1" dirty="0" smtClean="0">
                <a:latin typeface="Monotype Corsiva" pitchFamily="66" charset="0"/>
              </a:rPr>
              <a:t>А игрушки дымковские такие разные: это и простые фигурки животных …</a:t>
            </a:r>
          </a:p>
        </p:txBody>
      </p:sp>
      <p:pic>
        <p:nvPicPr>
          <p:cNvPr id="4" name="Содержимое 3" descr="dumka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5230" y="3512316"/>
            <a:ext cx="3420064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2982913" y="2590800"/>
            <a:ext cx="2743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latin typeface="Monotype Corsiva" pitchFamily="66" charset="0"/>
              </a:rPr>
              <a:t>Индюк</a:t>
            </a:r>
          </a:p>
        </p:txBody>
      </p:sp>
      <p:pic>
        <p:nvPicPr>
          <p:cNvPr id="8" name="Содержимое 3" descr="dumka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9177" y="1231290"/>
            <a:ext cx="3425587" cy="342558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5410200" y="4810125"/>
            <a:ext cx="326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latin typeface="Monotype Corsiva" pitchFamily="66" charset="0"/>
              </a:rPr>
              <a:t>Олень</a:t>
            </a:r>
          </a:p>
        </p:txBody>
      </p:sp>
      <p:sp>
        <p:nvSpPr>
          <p:cNvPr id="23559" name="Прямоугольник 10"/>
          <p:cNvSpPr>
            <a:spLocks noChangeArrowheads="1"/>
          </p:cNvSpPr>
          <p:nvPr/>
        </p:nvSpPr>
        <p:spPr bwMode="auto">
          <a:xfrm>
            <a:off x="990600" y="5226050"/>
            <a:ext cx="1446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Monotype Corsiva" pitchFamily="66" charset="0"/>
              </a:rPr>
              <a:t>Петух</a:t>
            </a:r>
          </a:p>
        </p:txBody>
      </p:sp>
      <p:pic>
        <p:nvPicPr>
          <p:cNvPr id="23560" name="Picture 3" descr="petu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22" y="1752600"/>
            <a:ext cx="3157977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bar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1113"/>
            <a:ext cx="392112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8738" y="2797175"/>
            <a:ext cx="294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folHlink"/>
                </a:solidFill>
              </a:rPr>
              <a:t> </a:t>
            </a:r>
            <a:r>
              <a:rPr lang="ru-RU" altLang="ru-RU" sz="4000" b="1" dirty="0">
                <a:latin typeface="Monotype Corsiva" pitchFamily="66" charset="0"/>
              </a:rPr>
              <a:t>Козел и баран</a:t>
            </a:r>
          </a:p>
        </p:txBody>
      </p:sp>
      <p:pic>
        <p:nvPicPr>
          <p:cNvPr id="24580" name="Picture 2" descr="utinoje_semeistvo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1000"/>
          <a:stretch>
            <a:fillRect/>
          </a:stretch>
        </p:blipFill>
        <p:spPr bwMode="auto">
          <a:xfrm>
            <a:off x="2501900" y="3294063"/>
            <a:ext cx="33464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505200" y="5965825"/>
            <a:ext cx="174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latin typeface="Monotype Corsiva" pitchFamily="66" charset="0"/>
              </a:rPr>
              <a:t>Уточки</a:t>
            </a:r>
          </a:p>
        </p:txBody>
      </p:sp>
      <p:pic>
        <p:nvPicPr>
          <p:cNvPr id="30722" name="Picture 2" descr="http://img-fotki.yandex.ru/get/6604/18601306.db/0_7ebc6_f2494b36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7296"/>
            <a:ext cx="3272709" cy="36927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6384925" y="3719513"/>
            <a:ext cx="189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latin typeface="Monotype Corsiva" pitchFamily="66" charset="0"/>
              </a:rPr>
              <a:t>Лошадка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nanka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73288"/>
            <a:ext cx="3273425" cy="4538662"/>
          </a:xfrm>
        </p:spPr>
      </p:pic>
      <p:sp>
        <p:nvSpPr>
          <p:cNvPr id="25603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0" y="152400"/>
            <a:ext cx="4800600" cy="831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…И людей…</a:t>
            </a:r>
          </a:p>
        </p:txBody>
      </p:sp>
      <p:pic>
        <p:nvPicPr>
          <p:cNvPr id="25604" name="Picture 3" descr="Vodonos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1911350"/>
            <a:ext cx="29003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2"/>
          <p:cNvSpPr>
            <a:spLocks noChangeArrowheads="1"/>
          </p:cNvSpPr>
          <p:nvPr/>
        </p:nvSpPr>
        <p:spPr bwMode="auto">
          <a:xfrm>
            <a:off x="3317875" y="1212850"/>
            <a:ext cx="216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>
                <a:latin typeface="Monotype Corsiva" pitchFamily="66" charset="0"/>
              </a:rPr>
              <a:t>Водоноска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685800" y="1284288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latin typeface="Monotype Corsiva" pitchFamily="66" charset="0"/>
              </a:rPr>
              <a:t>Нянька</a:t>
            </a:r>
          </a:p>
        </p:txBody>
      </p:sp>
      <p:pic>
        <p:nvPicPr>
          <p:cNvPr id="23560" name="Picture 8" descr="http://img1.liveinternet.ru/images/foto/c/0/apps/4/229/4229431_dymkovskaya-toy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615" y="-152400"/>
            <a:ext cx="3100664" cy="46509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Прямоугольник 1"/>
          <p:cNvSpPr>
            <a:spLocks noChangeArrowheads="1"/>
          </p:cNvSpPr>
          <p:nvPr/>
        </p:nvSpPr>
        <p:spPr bwMode="auto">
          <a:xfrm>
            <a:off x="6045200" y="478948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latin typeface="Monotype Corsiva" pitchFamily="66" charset="0"/>
              </a:rPr>
              <a:t>Кавалер с дамой</a:t>
            </a:r>
            <a:endParaRPr lang="ru-RU" altLang="ru-RU" sz="3200" b="1" dirty="0"/>
          </a:p>
        </p:txBody>
      </p:sp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23" y="349344"/>
            <a:ext cx="7467600" cy="17834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/>
              <a:t>Дымковская игрушка</a:t>
            </a:r>
            <a:endParaRPr lang="ru-RU" sz="7200" i="1" dirty="0">
              <a:solidFill>
                <a:srgbClr val="92D050"/>
              </a:solidFill>
            </a:endParaRPr>
          </a:p>
        </p:txBody>
      </p:sp>
      <p:pic>
        <p:nvPicPr>
          <p:cNvPr id="8195" name="Содержимое 3" descr="0_1549e_2bf2e79c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693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Где делают  дымковские игрушки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53308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  <a:latin typeface="Monotype Corsiva" pitchFamily="66" charset="0"/>
              </a:rPr>
              <a:t>С высокого берега реки Вятки видна заречная слобода Дымково. Зимой, когда топились печи, летом, когда туман, вся слобода - будто в дымке. Поэтому и  название такое. Здесь в далёкую старину и зародился промысел дымковской  игрушки.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/>
          </a:p>
        </p:txBody>
      </p:sp>
      <p:pic>
        <p:nvPicPr>
          <p:cNvPr id="9221" name="Picture 2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731801"/>
            <a:ext cx="5473700" cy="38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01600" y="3751263"/>
            <a:ext cx="2590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Monotype Corsiva" pitchFamily="66" charset="0"/>
              </a:rPr>
              <a:t>Такой Дымковская слобода была в начале 20 века.</a:t>
            </a:r>
            <a:r>
              <a:rPr lang="ru-RU" altLang="ru-RU" sz="280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alt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b_08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152400"/>
            <a:ext cx="3886200" cy="2973388"/>
          </a:xfrm>
        </p:spPr>
      </p:pic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46050" y="614363"/>
            <a:ext cx="3886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latin typeface="Monotype Corsiva" pitchFamily="66" charset="0"/>
              </a:rPr>
              <a:t>Так Дымковская слобода выглядит сегодня</a:t>
            </a:r>
            <a:r>
              <a:rPr lang="ru-RU" altLang="ru-RU" dirty="0"/>
              <a:t>. </a:t>
            </a:r>
          </a:p>
        </p:txBody>
      </p:sp>
      <p:pic>
        <p:nvPicPr>
          <p:cNvPr id="10244" name="Picture 2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553561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63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История дымки</a:t>
            </a:r>
            <a:endParaRPr lang="ru-RU" sz="40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22098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dirty="0" smtClean="0">
                <a:latin typeface="Monotype Corsiva" pitchFamily="66" charset="0"/>
              </a:rPr>
              <a:t>Дымковской игрушке около 400 лет. Первыми дымковскими игрушками были свистульки в виде коней, баранов, козлов и уточек, изготавливаемые к ежегодному празднику "Свистуньи", или "Свистопляски». Праздник этот длился несколько дней и был наполнен свистом.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835220"/>
            <a:ext cx="6703046" cy="404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4294967295"/>
          </p:nvPr>
        </p:nvSpPr>
        <p:spPr>
          <a:xfrm>
            <a:off x="0" y="-82550"/>
            <a:ext cx="8610600" cy="19510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4400" b="1" dirty="0" smtClean="0">
                <a:latin typeface="Monotype Corsiva" pitchFamily="66" charset="0"/>
              </a:rPr>
              <a:t>Дымковскую  игрушку стали продавать на ярмарках. </a:t>
            </a:r>
          </a:p>
        </p:txBody>
      </p:sp>
      <p:pic>
        <p:nvPicPr>
          <p:cNvPr id="40963" name="Picture 3" descr="D:\6393226_sour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24" y="1883335"/>
            <a:ext cx="8087976" cy="49746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22238" y="5715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Monotype Corsiva" pitchFamily="66" charset="0"/>
              </a:rPr>
              <a:t>Начиналось всё со свистулек для забавы детей.  Из небольшого глиняного шарика с отверстиями</a:t>
            </a:r>
            <a:r>
              <a:rPr lang="en-US" altLang="ru-RU" sz="3200" b="1" dirty="0">
                <a:latin typeface="Monotype Corsiva" pitchFamily="66" charset="0"/>
              </a:rPr>
              <a:t>,</a:t>
            </a:r>
            <a:r>
              <a:rPr lang="ru-RU" altLang="ru-RU" sz="3200" b="1" dirty="0">
                <a:latin typeface="Monotype Corsiva" pitchFamily="66" charset="0"/>
              </a:rPr>
              <a:t> свистулька превращалась то в уточку, то в петушка, то в конька</a:t>
            </a:r>
            <a:r>
              <a:rPr lang="ru-RU" altLang="ru-RU" sz="2800" b="1" dirty="0">
                <a:latin typeface="Monotype Corsiva" pitchFamily="66" charset="0"/>
              </a:rPr>
              <a:t>.</a:t>
            </a:r>
            <a:endParaRPr lang="en-US" altLang="ru-RU" sz="2800" b="1" dirty="0">
              <a:latin typeface="Monotype Corsiva" pitchFamily="66" charset="0"/>
            </a:endParaRPr>
          </a:p>
        </p:txBody>
      </p:sp>
      <p:pic>
        <p:nvPicPr>
          <p:cNvPr id="12291" name="Picture 2" descr="D: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313" y="4618022"/>
            <a:ext cx="4268337" cy="23304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085" y="1981200"/>
            <a:ext cx="3021685" cy="26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757" y="1981200"/>
            <a:ext cx="3021685" cy="26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200"/>
            <a:ext cx="3021686" cy="26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750"/>
            <a:ext cx="8763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3600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altLang="ru-RU" sz="3600" b="1" dirty="0">
                <a:latin typeface="Monotype Corsiva" pitchFamily="66" charset="0"/>
              </a:rPr>
              <a:t>Далее игрушку сушат, сначала на столе, потом  в печи.</a:t>
            </a:r>
            <a:r>
              <a:rPr lang="ru-RU" altLang="ru-RU" sz="3600" dirty="0"/>
              <a:t> </a:t>
            </a:r>
            <a:r>
              <a:rPr lang="ru-RU" altLang="ru-RU" sz="3600" b="1" dirty="0">
                <a:latin typeface="Monotype Corsiva" pitchFamily="66" charset="0"/>
              </a:rPr>
              <a:t>Из печи выходят фигурки закалённые, крепкие, звонкие. </a:t>
            </a:r>
            <a:endParaRPr lang="en-US" altLang="ru-RU" sz="3600" b="1" dirty="0">
              <a:latin typeface="Monotype Corsiva" pitchFamily="66" charset="0"/>
            </a:endParaRPr>
          </a:p>
        </p:txBody>
      </p:sp>
      <p:pic>
        <p:nvPicPr>
          <p:cNvPr id="14339" name="Picture 2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76388"/>
            <a:ext cx="3962400" cy="52800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pda.coolreferat.com/ref-2_1692534265-13914.cool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4186238"/>
            <a:ext cx="3543300" cy="26638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0" y="1638417"/>
            <a:ext cx="3352800" cy="255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eh-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77844"/>
            <a:ext cx="6884302" cy="49563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371600" y="457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-20638" y="-109538"/>
            <a:ext cx="9144001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Monotype Corsiva" pitchFamily="66" charset="0"/>
                <a:cs typeface="Times New Roman" pitchFamily="18" charset="0"/>
              </a:rPr>
              <a:t>Следующий этап работы – отбеливание. Игрушки погружали в раствор мелко молотого мела, разведенного на молоке, и ставили на сквозняк. Красная глиняная игрушка превращалась в ослепительно белую и была готова для росписи.</a:t>
            </a:r>
            <a:r>
              <a:rPr lang="ru-RU" alt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endParaRPr lang="ru-RU" alt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326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Wingdings</vt:lpstr>
      <vt:lpstr>Тема Office</vt:lpstr>
      <vt:lpstr>Лепка «Дымковская птица»</vt:lpstr>
      <vt:lpstr>Дымковская игрушка</vt:lpstr>
      <vt:lpstr>Где делают  дымковские игрушки?</vt:lpstr>
      <vt:lpstr>Презентация PowerPoint</vt:lpstr>
      <vt:lpstr>История дымки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Физминутка: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1</cp:lastModifiedBy>
  <cp:revision>102</cp:revision>
  <cp:lastPrinted>1601-01-01T00:00:00Z</cp:lastPrinted>
  <dcterms:created xsi:type="dcterms:W3CDTF">1601-01-01T00:00:00Z</dcterms:created>
  <dcterms:modified xsi:type="dcterms:W3CDTF">2020-04-16T13:36:29Z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