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</p:sldMasterIdLst>
  <p:notesMasterIdLst>
    <p:notesMasterId r:id="rId55"/>
  </p:notesMasterIdLst>
  <p:sldIdLst>
    <p:sldId id="256" r:id="rId2"/>
    <p:sldId id="381" r:id="rId3"/>
    <p:sldId id="341" r:id="rId4"/>
    <p:sldId id="380" r:id="rId5"/>
    <p:sldId id="411" r:id="rId6"/>
    <p:sldId id="409" r:id="rId7"/>
    <p:sldId id="410" r:id="rId8"/>
    <p:sldId id="343" r:id="rId9"/>
    <p:sldId id="406" r:id="rId10"/>
    <p:sldId id="345" r:id="rId11"/>
    <p:sldId id="346" r:id="rId12"/>
    <p:sldId id="382" r:id="rId13"/>
    <p:sldId id="408" r:id="rId14"/>
    <p:sldId id="347" r:id="rId15"/>
    <p:sldId id="407" r:id="rId16"/>
    <p:sldId id="383" r:id="rId17"/>
    <p:sldId id="418" r:id="rId18"/>
    <p:sldId id="351" r:id="rId19"/>
    <p:sldId id="348" r:id="rId20"/>
    <p:sldId id="350" r:id="rId21"/>
    <p:sldId id="354" r:id="rId22"/>
    <p:sldId id="352" r:id="rId23"/>
    <p:sldId id="357" r:id="rId24"/>
    <p:sldId id="358" r:id="rId25"/>
    <p:sldId id="402" r:id="rId26"/>
    <p:sldId id="412" r:id="rId27"/>
    <p:sldId id="372" r:id="rId28"/>
    <p:sldId id="361" r:id="rId29"/>
    <p:sldId id="353" r:id="rId30"/>
    <p:sldId id="364" r:id="rId31"/>
    <p:sldId id="387" r:id="rId32"/>
    <p:sldId id="365" r:id="rId33"/>
    <p:sldId id="344" r:id="rId34"/>
    <p:sldId id="366" r:id="rId35"/>
    <p:sldId id="367" r:id="rId36"/>
    <p:sldId id="389" r:id="rId37"/>
    <p:sldId id="390" r:id="rId38"/>
    <p:sldId id="362" r:id="rId39"/>
    <p:sldId id="369" r:id="rId40"/>
    <p:sldId id="414" r:id="rId41"/>
    <p:sldId id="368" r:id="rId42"/>
    <p:sldId id="371" r:id="rId43"/>
    <p:sldId id="416" r:id="rId44"/>
    <p:sldId id="373" r:id="rId45"/>
    <p:sldId id="391" r:id="rId46"/>
    <p:sldId id="396" r:id="rId47"/>
    <p:sldId id="403" r:id="rId48"/>
    <p:sldId id="374" r:id="rId49"/>
    <p:sldId id="370" r:id="rId50"/>
    <p:sldId id="379" r:id="rId51"/>
    <p:sldId id="397" r:id="rId52"/>
    <p:sldId id="405" r:id="rId53"/>
    <p:sldId id="417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15" autoAdjust="0"/>
  </p:normalViewPr>
  <p:slideViewPr>
    <p:cSldViewPr snapToGrid="0">
      <p:cViewPr varScale="1">
        <p:scale>
          <a:sx n="101" d="100"/>
          <a:sy n="101" d="100"/>
        </p:scale>
        <p:origin x="144" y="5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38" d="100"/>
          <a:sy n="38" d="100"/>
        </p:scale>
        <p:origin x="-221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C258E-6BB6-49CB-BFDC-4D307DAF192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C6D65-81C5-4941-8C08-6D3B914294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214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C6D65-81C5-4941-8C08-6D3B9142942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445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852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591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989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6805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59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8047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626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536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894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38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556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607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404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646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10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451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268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113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39A2BBE-5A2E-4FFF-B3D7-E71518F03AD2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6735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  <p:sldLayoutId id="2147483976" r:id="rId14"/>
    <p:sldLayoutId id="2147483977" r:id="rId15"/>
    <p:sldLayoutId id="2147483978" r:id="rId16"/>
    <p:sldLayoutId id="2147483979" r:id="rId17"/>
    <p:sldLayoutId id="2147483660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A3DDE5-96DC-4760-A048-2FECFD61BD05}"/>
              </a:ext>
            </a:extLst>
          </p:cNvPr>
          <p:cNvSpPr/>
          <p:nvPr/>
        </p:nvSpPr>
        <p:spPr>
          <a:xfrm>
            <a:off x="205272" y="494522"/>
            <a:ext cx="8882743" cy="3357647"/>
          </a:xfrm>
          <a:prstGeom prst="rect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5313" y="506601"/>
            <a:ext cx="902270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высшую квалификационную категорию воспитателя</a:t>
            </a:r>
          </a:p>
          <a:p>
            <a:pPr algn="ctr"/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МАДОУ «Центр развития ребёнка – </a:t>
            </a:r>
          </a:p>
          <a:p>
            <a:pPr algn="ctr"/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№14» г. о. Саранск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Мельниковой Ларисы Леонидовны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989FED-070B-42CA-B8C7-D706C012D63D}"/>
              </a:ext>
            </a:extLst>
          </p:cNvPr>
          <p:cNvSpPr txBox="1"/>
          <p:nvPr/>
        </p:nvSpPr>
        <p:spPr>
          <a:xfrm>
            <a:off x="205272" y="3928188"/>
            <a:ext cx="89480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>
                <a:solidFill>
                  <a:srgbClr val="002060"/>
                </a:solidFill>
              </a:rPr>
              <a:t>Дата рождения</a:t>
            </a:r>
            <a:r>
              <a:rPr lang="ru-RU" sz="2000" dirty="0">
                <a:solidFill>
                  <a:srgbClr val="002060"/>
                </a:solidFill>
              </a:rPr>
              <a:t>: </a:t>
            </a:r>
            <a:r>
              <a:rPr lang="ru-RU" sz="2000" dirty="0" smtClean="0">
                <a:solidFill>
                  <a:srgbClr val="002060"/>
                </a:solidFill>
              </a:rPr>
              <a:t>01.05.1974г</a:t>
            </a:r>
            <a:r>
              <a:rPr lang="ru-RU" sz="2000" dirty="0">
                <a:solidFill>
                  <a:srgbClr val="002060"/>
                </a:solidFill>
              </a:rPr>
              <a:t>.</a:t>
            </a:r>
          </a:p>
          <a:p>
            <a:r>
              <a:rPr lang="ru-RU" sz="2000" u="sng" dirty="0">
                <a:solidFill>
                  <a:srgbClr val="002060"/>
                </a:solidFill>
              </a:rPr>
              <a:t>Профессиональное образование:</a:t>
            </a:r>
            <a:r>
              <a:rPr lang="ru-RU" sz="2000" dirty="0">
                <a:solidFill>
                  <a:srgbClr val="002060"/>
                </a:solidFill>
              </a:rPr>
              <a:t> высшее, </a:t>
            </a:r>
            <a:r>
              <a:rPr lang="ru-RU" sz="2000" dirty="0" smtClean="0">
                <a:solidFill>
                  <a:srgbClr val="002060"/>
                </a:solidFill>
              </a:rPr>
              <a:t>МГУ </a:t>
            </a:r>
            <a:r>
              <a:rPr lang="ru-RU" sz="2000" dirty="0">
                <a:solidFill>
                  <a:srgbClr val="002060"/>
                </a:solidFill>
              </a:rPr>
              <a:t>им. </a:t>
            </a:r>
            <a:r>
              <a:rPr lang="ru-RU" sz="2000" dirty="0" smtClean="0">
                <a:solidFill>
                  <a:srgbClr val="002060"/>
                </a:solidFill>
              </a:rPr>
              <a:t>Н.П. Огарева, 24.06.1999г</a:t>
            </a:r>
            <a:r>
              <a:rPr lang="ru-RU" sz="2000" dirty="0">
                <a:solidFill>
                  <a:srgbClr val="002060"/>
                </a:solidFill>
              </a:rPr>
              <a:t>.</a:t>
            </a:r>
          </a:p>
          <a:p>
            <a:r>
              <a:rPr lang="ru-RU" sz="2000" u="sng" dirty="0">
                <a:solidFill>
                  <a:srgbClr val="002060"/>
                </a:solidFill>
              </a:rPr>
              <a:t>Квалификация:</a:t>
            </a:r>
            <a:r>
              <a:rPr lang="ru-RU" sz="2000" dirty="0">
                <a:solidFill>
                  <a:srgbClr val="002060"/>
                </a:solidFill>
              </a:rPr>
              <a:t> Педагог дошкольного образования</a:t>
            </a:r>
          </a:p>
          <a:p>
            <a:r>
              <a:rPr lang="ru-RU" sz="2000" u="sng" dirty="0">
                <a:solidFill>
                  <a:srgbClr val="002060"/>
                </a:solidFill>
              </a:rPr>
              <a:t>Стаж педагогической работы (по специальности): </a:t>
            </a:r>
            <a:r>
              <a:rPr lang="ru-RU" sz="2000" dirty="0" smtClean="0">
                <a:solidFill>
                  <a:srgbClr val="002060"/>
                </a:solidFill>
              </a:rPr>
              <a:t> 13лет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u="sng" dirty="0">
                <a:solidFill>
                  <a:srgbClr val="002060"/>
                </a:solidFill>
              </a:rPr>
              <a:t>Общий трудовой стаж: </a:t>
            </a:r>
            <a:r>
              <a:rPr lang="ru-RU" sz="2000" u="sng" dirty="0" smtClean="0">
                <a:solidFill>
                  <a:srgbClr val="002060"/>
                </a:solidFill>
              </a:rPr>
              <a:t>19</a:t>
            </a:r>
            <a:r>
              <a:rPr lang="ru-RU" sz="2000" dirty="0" smtClean="0">
                <a:solidFill>
                  <a:srgbClr val="002060"/>
                </a:solidFill>
              </a:rPr>
              <a:t>лет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u="sng" dirty="0">
                <a:solidFill>
                  <a:srgbClr val="002060"/>
                </a:solidFill>
              </a:rPr>
              <a:t>Квалификационная  </a:t>
            </a:r>
            <a:r>
              <a:rPr lang="ru-RU" sz="2000" u="sng" dirty="0" smtClean="0">
                <a:solidFill>
                  <a:srgbClr val="002060"/>
                </a:solidFill>
              </a:rPr>
              <a:t>категория:15</a:t>
            </a:r>
            <a:r>
              <a:rPr lang="ru-RU" sz="2000" dirty="0" smtClean="0">
                <a:solidFill>
                  <a:srgbClr val="002060"/>
                </a:solidFill>
              </a:rPr>
              <a:t>.05.2018г.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842" y="506601"/>
            <a:ext cx="2337600" cy="342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97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C402C3-A8A9-45AB-AE6B-9B836DCAF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286" y="1338298"/>
            <a:ext cx="10011747" cy="335811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3. Наличие </a:t>
            </a:r>
            <a:r>
              <a:rPr lang="ru-RU" dirty="0" smtClean="0">
                <a:solidFill>
                  <a:srgbClr val="7030A0"/>
                </a:solidFill>
              </a:rPr>
              <a:t>публикаций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8407A-4647-4966-AE74-1BDF5A27BA27}"/>
              </a:ext>
            </a:extLst>
          </p:cNvPr>
          <p:cNvSpPr txBox="1"/>
          <p:nvPr/>
        </p:nvSpPr>
        <p:spPr>
          <a:xfrm>
            <a:off x="1321836" y="4862686"/>
            <a:ext cx="95483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Сети интернет - 2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Всероссийский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уровень –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5553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019" y="547907"/>
            <a:ext cx="4033919" cy="57654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107" y="547907"/>
            <a:ext cx="4072715" cy="576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81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1" t="934" r="1177" b="1"/>
          <a:stretch/>
        </p:blipFill>
        <p:spPr>
          <a:xfrm>
            <a:off x="1251497" y="508883"/>
            <a:ext cx="4179244" cy="59049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291" y="470875"/>
            <a:ext cx="4364933" cy="594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32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005" y="502069"/>
            <a:ext cx="4082581" cy="57674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708" r="2833"/>
          <a:stretch/>
        </p:blipFill>
        <p:spPr>
          <a:xfrm>
            <a:off x="1473934" y="502069"/>
            <a:ext cx="4274859" cy="57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3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FCB462-E2D9-4A55-A086-414E619D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849" y="1014191"/>
            <a:ext cx="10394302" cy="317525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4. Результаты участия воспитанников в конкурсах, выставках, турнирах, соревнованиях, акциях, фестивалях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2063D5-BEE0-4F88-8C50-3864A9B2780D}"/>
              </a:ext>
            </a:extLst>
          </p:cNvPr>
          <p:cNvSpPr txBox="1"/>
          <p:nvPr/>
        </p:nvSpPr>
        <p:spPr>
          <a:xfrm>
            <a:off x="898849" y="4366727"/>
            <a:ext cx="10394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Заочные/дистанционные мероприятия –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Муниципальный уровень –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3+1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Республиканский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уровень –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4+1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7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170" y="675064"/>
            <a:ext cx="3935896" cy="55308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507" y="675064"/>
            <a:ext cx="4033698" cy="553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02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12" y="258417"/>
            <a:ext cx="4301051" cy="62635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910" y="1342667"/>
            <a:ext cx="6553768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15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0112" y="3096683"/>
            <a:ext cx="3059113" cy="8085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2862" y="375198"/>
            <a:ext cx="4116388" cy="60793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925" y="374621"/>
            <a:ext cx="4156513" cy="607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98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426" r="849" b="-1"/>
          <a:stretch/>
        </p:blipFill>
        <p:spPr>
          <a:xfrm>
            <a:off x="1245911" y="393115"/>
            <a:ext cx="4354790" cy="61504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635" y="373872"/>
            <a:ext cx="4426080" cy="616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66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663" y="339890"/>
            <a:ext cx="4364851" cy="615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90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B84250-EDF1-493D-AFFF-F3E9E3DFC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06" y="947547"/>
            <a:ext cx="10328987" cy="496290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Представление инновационного педагогического опыта на сайте МАДОУ «Центр развития ребенка – детский сад №14»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C834F3-2E2D-43CD-825E-1D1547F04402}"/>
              </a:ext>
            </a:extLst>
          </p:cNvPr>
          <p:cNvSpPr txBox="1"/>
          <p:nvPr/>
        </p:nvSpPr>
        <p:spPr>
          <a:xfrm>
            <a:off x="3729133" y="4534677"/>
            <a:ext cx="473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00B0F0"/>
                </a:solidFill>
              </a:rPr>
              <a:t>https://ds14sar.schoolrm.ru</a:t>
            </a:r>
          </a:p>
        </p:txBody>
      </p:sp>
    </p:spTree>
    <p:extLst>
      <p:ext uri="{BB962C8B-B14F-4D97-AF65-F5344CB8AC3E}">
        <p14:creationId xmlns:p14="http://schemas.microsoft.com/office/powerpoint/2010/main" val="3682468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:\конв\кукан 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4074" y="288658"/>
            <a:ext cx="4428000" cy="6198123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454" y="288658"/>
            <a:ext cx="4316342" cy="618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64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CA977E-8EC5-4B99-BDDA-8BCEA4391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534" y="1051514"/>
            <a:ext cx="10524931" cy="329655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5. Наличие авторских программ, методических пособий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D74E08-49CF-42AD-A026-E328F8E4E328}"/>
              </a:ext>
            </a:extLst>
          </p:cNvPr>
          <p:cNvSpPr txBox="1"/>
          <p:nvPr/>
        </p:nvSpPr>
        <p:spPr>
          <a:xfrm>
            <a:off x="833534" y="4646645"/>
            <a:ext cx="10524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Муниципальный уровень –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468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851" r="-416"/>
          <a:stretch/>
        </p:blipFill>
        <p:spPr>
          <a:xfrm>
            <a:off x="1472413" y="706768"/>
            <a:ext cx="3927036" cy="54422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759" y="706768"/>
            <a:ext cx="3796744" cy="544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94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FBE990-0752-4770-9F9D-D45A1F3DA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841" y="925550"/>
            <a:ext cx="10338318" cy="311460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7030A0"/>
                </a:solidFill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</a:t>
            </a:r>
            <a:r>
              <a:rPr lang="ru-RU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BF3C10-F757-4099-9C62-D8E9F155A90B}"/>
              </a:ext>
            </a:extLst>
          </p:cNvPr>
          <p:cNvSpPr txBox="1"/>
          <p:nvPr/>
        </p:nvSpPr>
        <p:spPr>
          <a:xfrm>
            <a:off x="926841" y="4320073"/>
            <a:ext cx="10338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Уровень образовательной организации –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 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Республиканский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уровень –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Российский уровень-5 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550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611" y="578456"/>
            <a:ext cx="4079310" cy="57791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819" y="625451"/>
            <a:ext cx="4102874" cy="573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62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333" y="469126"/>
            <a:ext cx="3981560" cy="57391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283" y="469126"/>
            <a:ext cx="4013734" cy="573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96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736" y="4240842"/>
            <a:ext cx="1303614" cy="29935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0106" y="453341"/>
            <a:ext cx="4215807" cy="58957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622" y="426412"/>
            <a:ext cx="4176469" cy="588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99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499" r="794"/>
          <a:stretch/>
        </p:blipFill>
        <p:spPr>
          <a:xfrm>
            <a:off x="3761381" y="461176"/>
            <a:ext cx="4221729" cy="57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38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AF91A-8A41-40B7-A8A5-C719ED3DC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797" y="1280809"/>
            <a:ext cx="10310325" cy="3387608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7. Проведение открытых занятий, мастер-классов, мероприятий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83406" y="3366254"/>
            <a:ext cx="5716630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Demi" pitchFamily="34" charset="0"/>
            </a:endParaRPr>
          </a:p>
          <a:p>
            <a:pPr algn="ctr"/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Demi" pitchFamily="34" charset="0"/>
            </a:endParaRPr>
          </a:p>
          <a:p>
            <a:pPr algn="ctr"/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Demi" pitchFamily="34" charset="0"/>
            </a:endParaRPr>
          </a:p>
          <a:p>
            <a:pPr algn="ct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 уровне образовательной организации  3+1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66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332" y="399969"/>
            <a:ext cx="4186485" cy="601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5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2003E8-CDC0-41CF-AA68-FE2724962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82" y="1077686"/>
            <a:ext cx="10161036" cy="3568959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1. Участие в инновационной (экспериментальной) деятельности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A945C8-5C1D-4935-ABA8-008046F0845C}"/>
              </a:ext>
            </a:extLst>
          </p:cNvPr>
          <p:cNvSpPr txBox="1"/>
          <p:nvPr/>
        </p:nvSpPr>
        <p:spPr>
          <a:xfrm>
            <a:off x="1015482" y="4935894"/>
            <a:ext cx="10161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 уровне образовательной организации –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420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0FDC6-145E-4954-834D-E648CFFBD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094" y="1065509"/>
            <a:ext cx="9787812" cy="353448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8. Экспертная деятельность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202F7-9A9C-49CB-90A0-C003ABD69DD9}"/>
              </a:ext>
            </a:extLst>
          </p:cNvPr>
          <p:cNvSpPr txBox="1"/>
          <p:nvPr/>
        </p:nvSpPr>
        <p:spPr>
          <a:xfrm>
            <a:off x="1202094" y="4879910"/>
            <a:ext cx="9787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Интернет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1</a:t>
            </a:r>
          </a:p>
        </p:txBody>
      </p:sp>
    </p:spTree>
    <p:extLst>
      <p:ext uri="{BB962C8B-B14F-4D97-AF65-F5344CB8AC3E}">
        <p14:creationId xmlns:p14="http://schemas.microsoft.com/office/powerpoint/2010/main" val="2165296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406" y="425500"/>
            <a:ext cx="4069827" cy="610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722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DC62F7-4C67-4699-8427-8025760BB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3" y="925550"/>
            <a:ext cx="10123714" cy="336653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19014E-40E3-41F7-8F78-5CF5CE9CD03C}"/>
              </a:ext>
            </a:extLst>
          </p:cNvPr>
          <p:cNvSpPr txBox="1"/>
          <p:nvPr/>
        </p:nvSpPr>
        <p:spPr>
          <a:xfrm>
            <a:off x="1034143" y="4562670"/>
            <a:ext cx="10123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Интернет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1  </a:t>
            </a:r>
          </a:p>
        </p:txBody>
      </p:sp>
    </p:spTree>
    <p:extLst>
      <p:ext uri="{BB962C8B-B14F-4D97-AF65-F5344CB8AC3E}">
        <p14:creationId xmlns:p14="http://schemas.microsoft.com/office/powerpoint/2010/main" val="3962887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703" y="556590"/>
            <a:ext cx="3965440" cy="560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893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30" y="1167129"/>
            <a:ext cx="5788548" cy="40737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511" y="1167129"/>
            <a:ext cx="5858560" cy="406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885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A7DF54-16EE-4C74-AFEF-BF86B534E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788" y="813195"/>
            <a:ext cx="9974424" cy="164425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10. Позитивные результаты работы с воспитанниками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0B1DF6-21C6-426C-8F6B-4B873F6D4C66}"/>
              </a:ext>
            </a:extLst>
          </p:cNvPr>
          <p:cNvSpPr txBox="1"/>
          <p:nvPr/>
        </p:nvSpPr>
        <p:spPr>
          <a:xfrm>
            <a:off x="1184988" y="2705101"/>
            <a:ext cx="99744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-наличие системы воспитательной работы; 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-наличие качественной, эстетически оформленной текущей документации; 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-организация индивидуального подхода; 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-снижение простудной заболеваемости воспитанников; 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-отлаженная система взаимодействия с родителями ;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-отсутствие жалоб и обращений родителей на неправомерные действия; 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-реализация здоровье сберегающих технологий в воспитательном процессе; 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-духовно-нравственное воспитание и народные традиции</a:t>
            </a:r>
          </a:p>
        </p:txBody>
      </p:sp>
    </p:spTree>
    <p:extLst>
      <p:ext uri="{BB962C8B-B14F-4D97-AF65-F5344CB8AC3E}">
        <p14:creationId xmlns:p14="http://schemas.microsoft.com/office/powerpoint/2010/main" val="593260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151" y="562191"/>
            <a:ext cx="4011980" cy="57770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209" y="610776"/>
            <a:ext cx="4066189" cy="572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068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741" y="461176"/>
            <a:ext cx="4211567" cy="59563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944" y="461176"/>
            <a:ext cx="4094200" cy="59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646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453" y="591145"/>
            <a:ext cx="3996483" cy="56780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990" y="8730531"/>
            <a:ext cx="4018170" cy="55663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465" y="591145"/>
            <a:ext cx="4017612" cy="567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863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6A980-C5C3-4FF3-B85E-23C781069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106" y="1128408"/>
            <a:ext cx="9871787" cy="1719567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11. Качество взаимодействия с родителями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8E6C89-E844-496D-87C5-668EFA721815}"/>
              </a:ext>
            </a:extLst>
          </p:cNvPr>
          <p:cNvSpPr txBox="1"/>
          <p:nvPr/>
        </p:nvSpPr>
        <p:spPr>
          <a:xfrm>
            <a:off x="1160106" y="3095625"/>
            <a:ext cx="98717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-систематическое проведение родительских собраний; </a:t>
            </a:r>
          </a:p>
          <a:p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-проведение круглых столов, консультаций в нетрадиционной форме (педагогическое просвещение родителей);</a:t>
            </a:r>
          </a:p>
          <a:p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-проведение экскурсий ,образовательных  путешествий с детьми; проведение </a:t>
            </a:r>
          </a:p>
          <a:p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совместных конкурсов, выставок; </a:t>
            </a:r>
          </a:p>
          <a:p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-организация родителей на субботниках, благоустройстве участков, создании развивающей среды группы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131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628" y="337620"/>
            <a:ext cx="4297723" cy="60479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140" y="1255232"/>
            <a:ext cx="5919729" cy="421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267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295" y="604943"/>
            <a:ext cx="3993226" cy="56953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257" y="567760"/>
            <a:ext cx="4005875" cy="573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12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281" y="570448"/>
            <a:ext cx="4052957" cy="57005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24" y="537436"/>
            <a:ext cx="4049614" cy="573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150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B5F02-0DE3-402C-8BC7-952253702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325" y="993412"/>
            <a:ext cx="10253350" cy="4871175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12. Работа с детьми из социально-неблагополучных </a:t>
            </a:r>
            <a:r>
              <a:rPr lang="ru-RU" dirty="0" smtClean="0">
                <a:solidFill>
                  <a:srgbClr val="7030A0"/>
                </a:solidFill>
              </a:rPr>
              <a:t>семей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>
                <a:solidFill>
                  <a:srgbClr val="7030A0"/>
                </a:solidFill>
              </a:rPr>
              <a:t/>
            </a:r>
            <a:br>
              <a:rPr lang="ru-RU" dirty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526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427" y="889557"/>
            <a:ext cx="3530381" cy="49517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750" y="886630"/>
            <a:ext cx="3438482" cy="49546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66" y="901505"/>
            <a:ext cx="3422289" cy="492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161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7DA49B-D0A1-4327-9F8D-0A1B6D650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985" y="970085"/>
            <a:ext cx="10216029" cy="3268540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13. Участие педагога в профессиональных конкурсах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114B6-1C62-4DFE-AAA4-C7576C37898E}"/>
              </a:ext>
            </a:extLst>
          </p:cNvPr>
          <p:cNvSpPr txBox="1"/>
          <p:nvPr/>
        </p:nvSpPr>
        <p:spPr>
          <a:xfrm>
            <a:off x="987985" y="4438650"/>
            <a:ext cx="102160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В сети Интернет - 2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Муниципальный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уровень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участие– 3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Республиканский уровень участие-4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Победы в муниципальных конкурсах- 5+1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Победы в республиканских конкурсах- 6+1 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5845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049" y="417051"/>
            <a:ext cx="4123949" cy="58769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158" y="414371"/>
            <a:ext cx="3972450" cy="58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737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E3479E6-6FEA-45E5-B0A2-776A5685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8146" y="4595853"/>
            <a:ext cx="2735249" cy="1200647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!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379" y="2576223"/>
            <a:ext cx="5432382" cy="39495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01" y="480297"/>
            <a:ext cx="6248404" cy="43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838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81" y="367494"/>
            <a:ext cx="4590950" cy="60759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615" y="367494"/>
            <a:ext cx="4343961" cy="60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559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440" y="356479"/>
            <a:ext cx="4177252" cy="59643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495" y="356478"/>
            <a:ext cx="4179115" cy="596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267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872" y="508884"/>
            <a:ext cx="4045526" cy="573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13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29" y="635533"/>
            <a:ext cx="3798905" cy="54816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930" y="635533"/>
            <a:ext cx="3882576" cy="5463141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05FE28-C50B-4D4B-8AE8-58FE8FD46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392" y="990865"/>
            <a:ext cx="9545216" cy="324776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14. НАГРАДЫ И ПООЩРЕНИЯ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60DBDF-F204-4851-A358-E7F87F6BC3E9}"/>
              </a:ext>
            </a:extLst>
          </p:cNvPr>
          <p:cNvSpPr txBox="1"/>
          <p:nvPr/>
        </p:nvSpPr>
        <p:spPr>
          <a:xfrm>
            <a:off x="1323392" y="4438650"/>
            <a:ext cx="9545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 сайтов и порталов сети Интернет – 2 </a:t>
            </a:r>
          </a:p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Республиканский уровень – 2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9320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038" y="612250"/>
            <a:ext cx="3854126" cy="53608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" y="612250"/>
            <a:ext cx="3925972" cy="53266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619" y="597123"/>
            <a:ext cx="3974510" cy="535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410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610" y="1994458"/>
            <a:ext cx="4069411" cy="45707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494" y="151961"/>
            <a:ext cx="3519199" cy="17318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24" y="1216549"/>
            <a:ext cx="6156094" cy="46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944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7256" y="1606164"/>
            <a:ext cx="5099836" cy="28863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9370" y="1606163"/>
            <a:ext cx="9899374" cy="1924216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</a:t>
            </a:r>
            <a:r>
              <a:rPr lang="en-US" dirty="0" smtClean="0"/>
              <a:t>                </a:t>
            </a:r>
            <a:r>
              <a:rPr lang="ru-RU" sz="3200" dirty="0" smtClean="0">
                <a:solidFill>
                  <a:srgbClr val="7030A0"/>
                </a:solidFill>
              </a:rPr>
              <a:t>СПАСИБО</a:t>
            </a:r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7030A0"/>
                </a:solidFill>
              </a:rPr>
              <a:t>ЗА ВНИМАНИЕ!</a:t>
            </a:r>
            <a:endParaRPr lang="ru-RU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575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375" y="688608"/>
            <a:ext cx="3798137" cy="54807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270" y="688608"/>
            <a:ext cx="3798137" cy="548077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463" y="663273"/>
            <a:ext cx="3856506" cy="55286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944" y="663273"/>
            <a:ext cx="3762977" cy="55286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73F5B-076F-4B16-AFD6-3F817656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018" y="2052566"/>
            <a:ext cx="10366310" cy="412049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2. </a:t>
            </a:r>
            <a:r>
              <a:rPr lang="ru-RU" dirty="0" smtClean="0">
                <a:solidFill>
                  <a:srgbClr val="7030A0"/>
                </a:solidFill>
              </a:rPr>
              <a:t>Наставничество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>
                <a:solidFill>
                  <a:srgbClr val="7030A0"/>
                </a:solidFill>
              </a:rPr>
              <a:t/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    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>
                <a:solidFill>
                  <a:srgbClr val="7030A0"/>
                </a:solidFill>
              </a:rPr>
              <a:t/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sz="1800" dirty="0" smtClean="0"/>
              <a:t>Э</a:t>
            </a:r>
            <a:r>
              <a:rPr lang="ru-RU" sz="1600" dirty="0" smtClean="0"/>
              <a:t>ффективная педагогическая помощь молодым специалистам-5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96060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64" y="617539"/>
            <a:ext cx="3782786" cy="55392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119" y="617539"/>
            <a:ext cx="3822531" cy="55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58322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1396</TotalTime>
  <Words>420</Words>
  <Application>Microsoft Office PowerPoint</Application>
  <PresentationFormat>Широкоэкранный</PresentationFormat>
  <Paragraphs>71</Paragraphs>
  <Slides>53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9" baseType="lpstr">
      <vt:lpstr>Calibri</vt:lpstr>
      <vt:lpstr>Century Gothic</vt:lpstr>
      <vt:lpstr>Franklin Gothic Demi</vt:lpstr>
      <vt:lpstr>Times New Roman</vt:lpstr>
      <vt:lpstr>Wingdings 3</vt:lpstr>
      <vt:lpstr>Сектор</vt:lpstr>
      <vt:lpstr>Презентация PowerPoint</vt:lpstr>
      <vt:lpstr>Представление инновационного педагогического опыта на сайте МАДОУ «Центр развития ребенка – детский сад №14»</vt:lpstr>
      <vt:lpstr>1. 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2. Наставничество         Эффективная педагогическая помощь молодым специалистам-5</vt:lpstr>
      <vt:lpstr>Презентация PowerPoint</vt:lpstr>
      <vt:lpstr>3. Наличие публикаций </vt:lpstr>
      <vt:lpstr>Презентация PowerPoint</vt:lpstr>
      <vt:lpstr>Презентация PowerPoint</vt:lpstr>
      <vt:lpstr>Презентация PowerPoint</vt:lpstr>
      <vt:lpstr>4. Результаты участия воспитанников в конкурсах, выставках, турнирах, соревнованиях, акциях, фестивалях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Наличие авторских программ, методических пособий </vt:lpstr>
      <vt:lpstr>Презентация PowerPoint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Презентация PowerPoint</vt:lpstr>
      <vt:lpstr>Презентация PowerPoint</vt:lpstr>
      <vt:lpstr>7. Проведение открытых занятий, мастер-классов, мероприятий</vt:lpstr>
      <vt:lpstr>Презентация PowerPoint</vt:lpstr>
      <vt:lpstr>8. Экспертная деятельность</vt:lpstr>
      <vt:lpstr>Презентация PowerPoint</vt:lpstr>
      <vt:lpstr>9. Общественно-педагогическая активность педагога: участие в комиссиях, педагогических сообществах, в жюри конкурсов</vt:lpstr>
      <vt:lpstr>Презентация PowerPoint</vt:lpstr>
      <vt:lpstr>Презентация PowerPoint</vt:lpstr>
      <vt:lpstr>10. Позитивные результаты работы с воспитанниками</vt:lpstr>
      <vt:lpstr>Презентация PowerPoint</vt:lpstr>
      <vt:lpstr>Презентация PowerPoint</vt:lpstr>
      <vt:lpstr>Презентация PowerPoint</vt:lpstr>
      <vt:lpstr>11. Качество взаимодействия с родителями</vt:lpstr>
      <vt:lpstr>Презентация PowerPoint</vt:lpstr>
      <vt:lpstr>Презентация PowerPoint</vt:lpstr>
      <vt:lpstr>12. Работа с детьми из социально-неблагополучных семей  </vt:lpstr>
      <vt:lpstr>Презентация PowerPoint</vt:lpstr>
      <vt:lpstr>13. Участие педагога в профессиональных конкурсах</vt:lpstr>
      <vt:lpstr>Презентация PowerPoint</vt:lpstr>
      <vt:lpstr>!</vt:lpstr>
      <vt:lpstr>Презентация PowerPoint</vt:lpstr>
      <vt:lpstr>Презентация PowerPoint</vt:lpstr>
      <vt:lpstr>Презентация PowerPoint</vt:lpstr>
      <vt:lpstr>14. НАГРАДЫ И ПООЩРЕНИЯ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281</cp:revision>
  <dcterms:created xsi:type="dcterms:W3CDTF">2020-05-26T11:15:20Z</dcterms:created>
  <dcterms:modified xsi:type="dcterms:W3CDTF">2023-11-29T12:51:41Z</dcterms:modified>
</cp:coreProperties>
</file>