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4660"/>
  </p:normalViewPr>
  <p:slideViewPr>
    <p:cSldViewPr snapToGrid="0">
      <p:cViewPr varScale="1">
        <p:scale>
          <a:sx n="68" d="100"/>
          <a:sy n="68" d="100"/>
        </p:scale>
        <p:origin x="-82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01BDC7B-8EEA-4413-9C9F-C9B7A2AA16C0}" type="datetimeFigureOut">
              <a:rPr lang="ru-RU" smtClean="0"/>
              <a:pPr/>
              <a:t>01.02.2020</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DDBB25AC-0122-4442-8A6E-7CE0D0478DAE}" type="slidenum">
              <a:rPr lang="ru-RU" smtClean="0"/>
              <a:pPr/>
              <a:t>‹#›</a:t>
            </a:fld>
            <a:endParaRPr lang="ru-RU"/>
          </a:p>
        </p:txBody>
      </p:sp>
    </p:spTree>
    <p:extLst>
      <p:ext uri="{BB962C8B-B14F-4D97-AF65-F5344CB8AC3E}">
        <p14:creationId xmlns="" xmlns:p14="http://schemas.microsoft.com/office/powerpoint/2010/main" val="1330891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1BDC7B-8EEA-4413-9C9F-C9B7A2AA16C0}" type="datetimeFigureOut">
              <a:rPr lang="ru-RU" smtClean="0"/>
              <a:pPr/>
              <a:t>01.02.2020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BB25AC-0122-4442-8A6E-7CE0D0478DAE}" type="slidenum">
              <a:rPr lang="ru-RU" smtClean="0"/>
              <a:pPr/>
              <a:t>‹#›</a:t>
            </a:fld>
            <a:endParaRPr lang="ru-RU"/>
          </a:p>
        </p:txBody>
      </p:sp>
    </p:spTree>
    <p:extLst>
      <p:ext uri="{BB962C8B-B14F-4D97-AF65-F5344CB8AC3E}">
        <p14:creationId xmlns="" xmlns:p14="http://schemas.microsoft.com/office/powerpoint/2010/main" val="3285577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01BDC7B-8EEA-4413-9C9F-C9B7A2AA16C0}" type="datetimeFigureOut">
              <a:rPr lang="ru-RU" smtClean="0"/>
              <a:pPr/>
              <a:t>01.02.2020</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DDBB25AC-0122-4442-8A6E-7CE0D0478DAE}" type="slidenum">
              <a:rPr lang="ru-RU" smtClean="0"/>
              <a:pPr/>
              <a:t>‹#›</a:t>
            </a:fld>
            <a:endParaRPr lang="ru-RU"/>
          </a:p>
        </p:txBody>
      </p:sp>
    </p:spTree>
    <p:extLst>
      <p:ext uri="{BB962C8B-B14F-4D97-AF65-F5344CB8AC3E}">
        <p14:creationId xmlns="" xmlns:p14="http://schemas.microsoft.com/office/powerpoint/2010/main" val="3279128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01BDC7B-8EEA-4413-9C9F-C9B7A2AA16C0}" type="datetimeFigureOut">
              <a:rPr lang="ru-RU" smtClean="0"/>
              <a:pPr/>
              <a:t>01.02.2020</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DDBB25AC-0122-4442-8A6E-7CE0D0478DAE}" type="slidenum">
              <a:rPr lang="ru-RU" smtClean="0"/>
              <a:pPr/>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79292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01BDC7B-8EEA-4413-9C9F-C9B7A2AA16C0}" type="datetimeFigureOut">
              <a:rPr lang="ru-RU" smtClean="0"/>
              <a:pPr/>
              <a:t>01.02.2020</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DDBB25AC-0122-4442-8A6E-7CE0D0478DAE}" type="slidenum">
              <a:rPr lang="ru-RU" smtClean="0"/>
              <a:pPr/>
              <a:t>‹#›</a:t>
            </a:fld>
            <a:endParaRPr lang="ru-RU"/>
          </a:p>
        </p:txBody>
      </p:sp>
    </p:spTree>
    <p:extLst>
      <p:ext uri="{BB962C8B-B14F-4D97-AF65-F5344CB8AC3E}">
        <p14:creationId xmlns="" xmlns:p14="http://schemas.microsoft.com/office/powerpoint/2010/main" val="1576036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01BDC7B-8EEA-4413-9C9F-C9B7A2AA16C0}" type="datetimeFigureOut">
              <a:rPr lang="ru-RU" smtClean="0"/>
              <a:pPr/>
              <a:t>01.02.2020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DBB25AC-0122-4442-8A6E-7CE0D0478DAE}" type="slidenum">
              <a:rPr lang="ru-RU" smtClean="0"/>
              <a:pPr/>
              <a:t>‹#›</a:t>
            </a:fld>
            <a:endParaRPr lang="ru-RU"/>
          </a:p>
        </p:txBody>
      </p:sp>
    </p:spTree>
    <p:extLst>
      <p:ext uri="{BB962C8B-B14F-4D97-AF65-F5344CB8AC3E}">
        <p14:creationId xmlns="" xmlns:p14="http://schemas.microsoft.com/office/powerpoint/2010/main" val="3469256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01BDC7B-8EEA-4413-9C9F-C9B7A2AA16C0}" type="datetimeFigureOut">
              <a:rPr lang="ru-RU" smtClean="0"/>
              <a:pPr/>
              <a:t>01.02.2020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DBB25AC-0122-4442-8A6E-7CE0D0478DAE}" type="slidenum">
              <a:rPr lang="ru-RU" smtClean="0"/>
              <a:pPr/>
              <a:t>‹#›</a:t>
            </a:fld>
            <a:endParaRPr lang="ru-RU"/>
          </a:p>
        </p:txBody>
      </p:sp>
    </p:spTree>
    <p:extLst>
      <p:ext uri="{BB962C8B-B14F-4D97-AF65-F5344CB8AC3E}">
        <p14:creationId xmlns="" xmlns:p14="http://schemas.microsoft.com/office/powerpoint/2010/main" val="378426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1BDC7B-8EEA-4413-9C9F-C9B7A2AA16C0}" type="datetimeFigureOut">
              <a:rPr lang="ru-RU" smtClean="0"/>
              <a:pPr/>
              <a:t>01.02.2020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BB25AC-0122-4442-8A6E-7CE0D0478DAE}" type="slidenum">
              <a:rPr lang="ru-RU" smtClean="0"/>
              <a:pPr/>
              <a:t>‹#›</a:t>
            </a:fld>
            <a:endParaRPr lang="ru-RU"/>
          </a:p>
        </p:txBody>
      </p:sp>
    </p:spTree>
    <p:extLst>
      <p:ext uri="{BB962C8B-B14F-4D97-AF65-F5344CB8AC3E}">
        <p14:creationId xmlns="" xmlns:p14="http://schemas.microsoft.com/office/powerpoint/2010/main" val="1468962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01BDC7B-8EEA-4413-9C9F-C9B7A2AA16C0}" type="datetimeFigureOut">
              <a:rPr lang="ru-RU" smtClean="0"/>
              <a:pPr/>
              <a:t>01.02.2020</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DDBB25AC-0122-4442-8A6E-7CE0D0478DAE}" type="slidenum">
              <a:rPr lang="ru-RU" smtClean="0"/>
              <a:pPr/>
              <a:t>‹#›</a:t>
            </a:fld>
            <a:endParaRPr lang="ru-RU"/>
          </a:p>
        </p:txBody>
      </p:sp>
    </p:spTree>
    <p:extLst>
      <p:ext uri="{BB962C8B-B14F-4D97-AF65-F5344CB8AC3E}">
        <p14:creationId xmlns="" xmlns:p14="http://schemas.microsoft.com/office/powerpoint/2010/main" val="550887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01BDC7B-8EEA-4413-9C9F-C9B7A2AA16C0}" type="datetimeFigureOut">
              <a:rPr lang="ru-RU" smtClean="0"/>
              <a:pPr/>
              <a:t>01.02.2020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BB25AC-0122-4442-8A6E-7CE0D0478DAE}" type="slidenum">
              <a:rPr lang="ru-RU" smtClean="0"/>
              <a:pPr/>
              <a:t>‹#›</a:t>
            </a:fld>
            <a:endParaRPr lang="ru-RU"/>
          </a:p>
        </p:txBody>
      </p:sp>
    </p:spTree>
    <p:extLst>
      <p:ext uri="{BB962C8B-B14F-4D97-AF65-F5344CB8AC3E}">
        <p14:creationId xmlns="" xmlns:p14="http://schemas.microsoft.com/office/powerpoint/2010/main" val="746628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01BDC7B-8EEA-4413-9C9F-C9B7A2AA16C0}" type="datetimeFigureOut">
              <a:rPr lang="ru-RU" smtClean="0"/>
              <a:pPr/>
              <a:t>01.02.2020</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DDBB25AC-0122-4442-8A6E-7CE0D0478DAE}" type="slidenum">
              <a:rPr lang="ru-RU" smtClean="0"/>
              <a:pPr/>
              <a:t>‹#›</a:t>
            </a:fld>
            <a:endParaRPr lang="ru-RU"/>
          </a:p>
        </p:txBody>
      </p:sp>
    </p:spTree>
    <p:extLst>
      <p:ext uri="{BB962C8B-B14F-4D97-AF65-F5344CB8AC3E}">
        <p14:creationId xmlns="" xmlns:p14="http://schemas.microsoft.com/office/powerpoint/2010/main" val="151717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01BDC7B-8EEA-4413-9C9F-C9B7A2AA16C0}" type="datetimeFigureOut">
              <a:rPr lang="ru-RU" smtClean="0"/>
              <a:pPr/>
              <a:t>01.02.2020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BB25AC-0122-4442-8A6E-7CE0D0478DAE}" type="slidenum">
              <a:rPr lang="ru-RU" smtClean="0"/>
              <a:pPr/>
              <a:t>‹#›</a:t>
            </a:fld>
            <a:endParaRPr lang="ru-RU"/>
          </a:p>
        </p:txBody>
      </p:sp>
    </p:spTree>
    <p:extLst>
      <p:ext uri="{BB962C8B-B14F-4D97-AF65-F5344CB8AC3E}">
        <p14:creationId xmlns="" xmlns:p14="http://schemas.microsoft.com/office/powerpoint/2010/main" val="9406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01BDC7B-8EEA-4413-9C9F-C9B7A2AA16C0}" type="datetimeFigureOut">
              <a:rPr lang="ru-RU" smtClean="0"/>
              <a:pPr/>
              <a:t>01.02.2020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DBB25AC-0122-4442-8A6E-7CE0D0478DAE}" type="slidenum">
              <a:rPr lang="ru-RU" smtClean="0"/>
              <a:pPr/>
              <a:t>‹#›</a:t>
            </a:fld>
            <a:endParaRPr lang="ru-RU"/>
          </a:p>
        </p:txBody>
      </p:sp>
    </p:spTree>
    <p:extLst>
      <p:ext uri="{BB962C8B-B14F-4D97-AF65-F5344CB8AC3E}">
        <p14:creationId xmlns="" xmlns:p14="http://schemas.microsoft.com/office/powerpoint/2010/main" val="2136981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01BDC7B-8EEA-4413-9C9F-C9B7A2AA16C0}" type="datetimeFigureOut">
              <a:rPr lang="ru-RU" smtClean="0"/>
              <a:pPr/>
              <a:t>01.02.2020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DBB25AC-0122-4442-8A6E-7CE0D0478DAE}" type="slidenum">
              <a:rPr lang="ru-RU" smtClean="0"/>
              <a:pPr/>
              <a:t>‹#›</a:t>
            </a:fld>
            <a:endParaRPr lang="ru-RU"/>
          </a:p>
        </p:txBody>
      </p:sp>
    </p:spTree>
    <p:extLst>
      <p:ext uri="{BB962C8B-B14F-4D97-AF65-F5344CB8AC3E}">
        <p14:creationId xmlns="" xmlns:p14="http://schemas.microsoft.com/office/powerpoint/2010/main" val="3666845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BDC7B-8EEA-4413-9C9F-C9B7A2AA16C0}" type="datetimeFigureOut">
              <a:rPr lang="ru-RU" smtClean="0"/>
              <a:pPr/>
              <a:t>01.02.2020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DBB25AC-0122-4442-8A6E-7CE0D0478DAE}" type="slidenum">
              <a:rPr lang="ru-RU" smtClean="0"/>
              <a:pPr/>
              <a:t>‹#›</a:t>
            </a:fld>
            <a:endParaRPr lang="ru-RU"/>
          </a:p>
        </p:txBody>
      </p:sp>
    </p:spTree>
    <p:extLst>
      <p:ext uri="{BB962C8B-B14F-4D97-AF65-F5344CB8AC3E}">
        <p14:creationId xmlns="" xmlns:p14="http://schemas.microsoft.com/office/powerpoint/2010/main" val="246772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1BDC7B-8EEA-4413-9C9F-C9B7A2AA16C0}" type="datetimeFigureOut">
              <a:rPr lang="ru-RU" smtClean="0"/>
              <a:pPr/>
              <a:t>01.02.2020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BB25AC-0122-4442-8A6E-7CE0D0478DAE}" type="slidenum">
              <a:rPr lang="ru-RU" smtClean="0"/>
              <a:pPr/>
              <a:t>‹#›</a:t>
            </a:fld>
            <a:endParaRPr lang="ru-RU"/>
          </a:p>
        </p:txBody>
      </p:sp>
    </p:spTree>
    <p:extLst>
      <p:ext uri="{BB962C8B-B14F-4D97-AF65-F5344CB8AC3E}">
        <p14:creationId xmlns="" xmlns:p14="http://schemas.microsoft.com/office/powerpoint/2010/main" val="143526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01BDC7B-8EEA-4413-9C9F-C9B7A2AA16C0}" type="datetimeFigureOut">
              <a:rPr lang="ru-RU" smtClean="0"/>
              <a:pPr/>
              <a:t>01.02.2020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BB25AC-0122-4442-8A6E-7CE0D0478DAE}" type="slidenum">
              <a:rPr lang="ru-RU" smtClean="0"/>
              <a:pPr/>
              <a:t>‹#›</a:t>
            </a:fld>
            <a:endParaRPr lang="ru-RU"/>
          </a:p>
        </p:txBody>
      </p:sp>
    </p:spTree>
    <p:extLst>
      <p:ext uri="{BB962C8B-B14F-4D97-AF65-F5344CB8AC3E}">
        <p14:creationId xmlns="" xmlns:p14="http://schemas.microsoft.com/office/powerpoint/2010/main" val="38999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01BDC7B-8EEA-4413-9C9F-C9B7A2AA16C0}" type="datetimeFigureOut">
              <a:rPr lang="ru-RU" smtClean="0"/>
              <a:pPr/>
              <a:t>01.02.2020</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DBB25AC-0122-4442-8A6E-7CE0D0478DAE}" type="slidenum">
              <a:rPr lang="ru-RU" smtClean="0"/>
              <a:pPr/>
              <a:t>‹#›</a:t>
            </a:fld>
            <a:endParaRPr lang="ru-RU"/>
          </a:p>
        </p:txBody>
      </p:sp>
    </p:spTree>
    <p:extLst>
      <p:ext uri="{BB962C8B-B14F-4D97-AF65-F5344CB8AC3E}">
        <p14:creationId xmlns="" xmlns:p14="http://schemas.microsoft.com/office/powerpoint/2010/main" val="26433166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welcome to </a:t>
            </a:r>
            <a:r>
              <a:rPr lang="en-US" dirty="0" smtClean="0"/>
              <a:t>Washington</a:t>
            </a:r>
            <a:endParaRPr lang="ru-RU" dirty="0"/>
          </a:p>
        </p:txBody>
      </p:sp>
      <p:sp>
        <p:nvSpPr>
          <p:cNvPr id="3" name="Подзаголовок 2"/>
          <p:cNvSpPr>
            <a:spLocks noGrp="1"/>
          </p:cNvSpPr>
          <p:nvPr>
            <p:ph type="subTitle" idx="1"/>
          </p:nvPr>
        </p:nvSpPr>
        <p:spPr>
          <a:xfrm>
            <a:off x="1371599" y="3632201"/>
            <a:ext cx="9544929" cy="1432168"/>
          </a:xfrm>
        </p:spPr>
        <p:txBody>
          <a:bodyPr>
            <a:normAutofit fontScale="70000" lnSpcReduction="20000"/>
          </a:bodyPr>
          <a:lstStyle/>
          <a:p>
            <a:r>
              <a:rPr lang="ru-RU" dirty="0" smtClean="0"/>
              <a:t>                                         </a:t>
            </a:r>
          </a:p>
          <a:p>
            <a:r>
              <a:rPr lang="ru-RU" dirty="0" smtClean="0"/>
              <a:t>                                                                                                         Составитель: учительница английского языка</a:t>
            </a:r>
          </a:p>
          <a:p>
            <a:r>
              <a:rPr lang="ru-RU" dirty="0" smtClean="0"/>
              <a:t>                                                    </a:t>
            </a:r>
          </a:p>
          <a:p>
            <a:r>
              <a:rPr lang="ru-RU" dirty="0" smtClean="0"/>
              <a:t>                                                                                                                        Абдрашитова </a:t>
            </a:r>
            <a:r>
              <a:rPr lang="ru-RU" smtClean="0"/>
              <a:t>Назиля</a:t>
            </a:r>
            <a:r>
              <a:rPr lang="ru-RU" dirty="0" smtClean="0"/>
              <a:t> </a:t>
            </a:r>
            <a:r>
              <a:rPr lang="ru-RU" dirty="0" err="1" smtClean="0"/>
              <a:t>Абдулхайевна</a:t>
            </a:r>
            <a:endParaRPr lang="ru-RU" dirty="0"/>
          </a:p>
        </p:txBody>
      </p:sp>
      <p:pic>
        <p:nvPicPr>
          <p:cNvPr id="5" name="Рисунок 4"/>
          <p:cNvPicPr>
            <a:picLocks noChangeAspect="1"/>
          </p:cNvPicPr>
          <p:nvPr/>
        </p:nvPicPr>
        <p:blipFill>
          <a:blip r:embed="rId2" cstate="print">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7073775" y="289778"/>
            <a:ext cx="4843605" cy="3027253"/>
          </a:xfrm>
          <a:prstGeom prst="rect">
            <a:avLst/>
          </a:prstGeom>
          <a:ln>
            <a:noFill/>
          </a:ln>
          <a:effectLst>
            <a:softEdge rad="112500"/>
          </a:effectLst>
        </p:spPr>
      </p:pic>
    </p:spTree>
    <p:extLst>
      <p:ext uri="{BB962C8B-B14F-4D97-AF65-F5344CB8AC3E}">
        <p14:creationId xmlns="" xmlns:p14="http://schemas.microsoft.com/office/powerpoint/2010/main" val="150691484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11507811" y="5516715"/>
            <a:ext cx="252640" cy="847871"/>
          </a:xfrm>
        </p:spPr>
        <p:txBody>
          <a:bodyPr/>
          <a:lstStyle/>
          <a:p>
            <a:endParaRPr lang="ru-RU" dirty="0"/>
          </a:p>
        </p:txBody>
      </p:sp>
      <p:pic>
        <p:nvPicPr>
          <p:cNvPr id="5" name="Рисунок 4"/>
          <p:cNvPicPr>
            <a:picLocks noGrp="1" noChangeAspect="1"/>
          </p:cNvPicPr>
          <p:nvPr>
            <p:ph type="pic" idx="1"/>
          </p:nvPr>
        </p:nvPicPr>
        <p:blipFill>
          <a:blip r:embed="rId2">
            <a:extLst>
              <a:ext uri="{BEBA8EAE-BF5A-486C-A8C5-ECC9F3942E4B}">
                <a14:imgProps xmlns="" xmlns:a14="http://schemas.microsoft.com/office/drawing/2010/main">
                  <a14:imgLayer r:embed="rId3">
                    <a14:imgEffect>
                      <a14:brightnessContrast bright="20000" contrast="40000"/>
                    </a14:imgEffect>
                  </a14:imgLayer>
                </a14:imgProps>
              </a:ext>
              <a:ext uri="{28A0092B-C50C-407E-A947-70E740481C1C}">
                <a14:useLocalDpi xmlns="" xmlns:a14="http://schemas.microsoft.com/office/drawing/2010/main" val="0"/>
              </a:ext>
            </a:extLst>
          </a:blip>
          <a:srcRect t="3282" b="3282"/>
          <a:stretch>
            <a:fillRect/>
          </a:stretch>
        </p:blipFill>
        <p:spPr>
          <a:xfrm>
            <a:off x="-99588" y="-67066"/>
            <a:ext cx="12412301" cy="7083501"/>
          </a:xfrm>
        </p:spPr>
      </p:pic>
      <p:sp>
        <p:nvSpPr>
          <p:cNvPr id="4" name="Текст 3"/>
          <p:cNvSpPr>
            <a:spLocks noGrp="1"/>
          </p:cNvSpPr>
          <p:nvPr>
            <p:ph type="body" sz="half" idx="2"/>
          </p:nvPr>
        </p:nvSpPr>
        <p:spPr>
          <a:xfrm flipH="1">
            <a:off x="11506199" y="6056768"/>
            <a:ext cx="399107" cy="161916"/>
          </a:xfrm>
        </p:spPr>
        <p:txBody>
          <a:bodyPr>
            <a:normAutofit fontScale="40000" lnSpcReduction="20000"/>
          </a:bodyPr>
          <a:lstStyle/>
          <a:p>
            <a:endParaRPr lang="ru-RU"/>
          </a:p>
        </p:txBody>
      </p:sp>
    </p:spTree>
    <p:extLst>
      <p:ext uri="{BB962C8B-B14F-4D97-AF65-F5344CB8AC3E}">
        <p14:creationId xmlns="" xmlns:p14="http://schemas.microsoft.com/office/powerpoint/2010/main" val="34603718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1086417" y="338860"/>
            <a:ext cx="9238620" cy="61983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3847685878"/>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86736" y="6621855"/>
            <a:ext cx="608846" cy="236145"/>
          </a:xfrm>
        </p:spPr>
        <p:txBody>
          <a:bodyPr>
            <a:normAutofit fontScale="90000"/>
          </a:bodyPr>
          <a:lstStyle/>
          <a:p>
            <a:endParaRPr lang="ru-RU" dirty="0"/>
          </a:p>
        </p:txBody>
      </p:sp>
      <p:pic>
        <p:nvPicPr>
          <p:cNvPr id="5" name="Объект 4"/>
          <p:cNvPicPr>
            <a:picLocks noGrp="1" noChangeAspect="1"/>
          </p:cNvPicPr>
          <p:nvPr>
            <p:ph idx="1"/>
          </p:nvPr>
        </p:nvPicPr>
        <p:blipFill>
          <a:blip r:embed="rId2">
            <a:extLst>
              <a:ext uri="{BEBA8EAE-BF5A-486C-A8C5-ECC9F3942E4B}">
                <a14:imgProps xmlns="" xmlns:a14="http://schemas.microsoft.com/office/drawing/2010/main">
                  <a14:imgLayer r:embed="rId3">
                    <a14:imgEffect>
                      <a14:brightnessContrast contrast="20000"/>
                    </a14:imgEffect>
                  </a14:imgLayer>
                </a14:imgProps>
              </a:ext>
              <a:ext uri="{28A0092B-C50C-407E-A947-70E740481C1C}">
                <a14:useLocalDpi xmlns="" xmlns:a14="http://schemas.microsoft.com/office/drawing/2010/main" val="0"/>
              </a:ext>
            </a:extLst>
          </a:blip>
          <a:stretch>
            <a:fillRect/>
          </a:stretch>
        </p:blipFill>
        <p:spPr>
          <a:xfrm>
            <a:off x="-1273919" y="998376"/>
            <a:ext cx="14057455" cy="45979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Текст 3"/>
          <p:cNvSpPr>
            <a:spLocks noGrp="1"/>
          </p:cNvSpPr>
          <p:nvPr>
            <p:ph type="body" sz="half" idx="2"/>
          </p:nvPr>
        </p:nvSpPr>
        <p:spPr>
          <a:xfrm flipV="1">
            <a:off x="2734146" y="6218684"/>
            <a:ext cx="2066453" cy="707217"/>
          </a:xfrm>
        </p:spPr>
        <p:txBody>
          <a:bodyPr/>
          <a:lstStyle/>
          <a:p>
            <a:endParaRPr lang="ru-RU"/>
          </a:p>
        </p:txBody>
      </p:sp>
    </p:spTree>
    <p:extLst>
      <p:ext uri="{BB962C8B-B14F-4D97-AF65-F5344CB8AC3E}">
        <p14:creationId xmlns="" xmlns:p14="http://schemas.microsoft.com/office/powerpoint/2010/main" val="1316315385"/>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74680" y="0"/>
            <a:ext cx="8817320" cy="1364529"/>
          </a:xfrm>
        </p:spPr>
        <p:txBody>
          <a:bodyPr/>
          <a:lstStyle/>
          <a:p>
            <a:r>
              <a:rPr lang="en-US" dirty="0"/>
              <a:t>White House in Washington </a:t>
            </a:r>
            <a:r>
              <a:rPr lang="en-US" dirty="0" smtClean="0"/>
              <a:t>DC</a:t>
            </a:r>
            <a:r>
              <a:rPr lang="ru-RU" dirty="0"/>
              <a:t/>
            </a:r>
            <a:br>
              <a:rPr lang="ru-RU" dirty="0"/>
            </a:br>
            <a:r>
              <a:rPr lang="ru-RU" dirty="0"/>
              <a:t>Белый дом в Вашингтоне</a:t>
            </a:r>
          </a:p>
        </p:txBody>
      </p:sp>
      <p:sp>
        <p:nvSpPr>
          <p:cNvPr id="3" name="Текст 2"/>
          <p:cNvSpPr>
            <a:spLocks noGrp="1"/>
          </p:cNvSpPr>
          <p:nvPr>
            <p:ph type="body" idx="1"/>
          </p:nvPr>
        </p:nvSpPr>
        <p:spPr>
          <a:xfrm>
            <a:off x="642796" y="1249379"/>
            <a:ext cx="11549204" cy="5332490"/>
          </a:xfrm>
        </p:spPr>
        <p:txBody>
          <a:bodyPr/>
          <a:lstStyle/>
          <a:p>
            <a:r>
              <a:rPr lang="ru-RU" dirty="0"/>
              <a:t>С виду достаточно скромное белое здание, в котором располагается администрация президента США. Особняк был построен в 1800 году при втором американском президенте Джоне Адамсе. Здание состоит из шести этажей (включая подвальный и цокольный). Два этажа занимает семья действующего президента, на остальных находятся административные помещения, залы для приемов, обеденные </a:t>
            </a:r>
            <a:r>
              <a:rPr lang="ru-RU" dirty="0" smtClean="0"/>
              <a:t>помещения</a:t>
            </a:r>
          </a:p>
          <a:p>
            <a:endParaRPr lang="ru-RU" dirty="0"/>
          </a:p>
          <a:p>
            <a:r>
              <a:rPr lang="en-US" dirty="0"/>
              <a:t>In appearance, a rather modest white building, in which the administration of the US President is located. The mansion was built in 1800 with the second American president John Adams. The building consists of six floors (including basement and basement). Two floors are occupied by the family of the incumbent president, the rest are administrative premises, reception rooms, dining rooms</a:t>
            </a:r>
            <a:endParaRPr lang="ru-RU" dirty="0"/>
          </a:p>
        </p:txBody>
      </p:sp>
    </p:spTree>
    <p:extLst>
      <p:ext uri="{BB962C8B-B14F-4D97-AF65-F5344CB8AC3E}">
        <p14:creationId xmlns="" xmlns:p14="http://schemas.microsoft.com/office/powerpoint/2010/main" val="417427155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2113" y="5867699"/>
            <a:ext cx="10822034" cy="819355"/>
          </a:xfrm>
        </p:spPr>
        <p:txBody>
          <a:bodyPr/>
          <a:lstStyle/>
          <a:p>
            <a:endParaRPr lang="ru-RU" dirty="0"/>
          </a:p>
        </p:txBody>
      </p:sp>
      <p:sp>
        <p:nvSpPr>
          <p:cNvPr id="4" name="Текст 3"/>
          <p:cNvSpPr>
            <a:spLocks noGrp="1"/>
          </p:cNvSpPr>
          <p:nvPr>
            <p:ph type="body" sz="half" idx="2"/>
          </p:nvPr>
        </p:nvSpPr>
        <p:spPr>
          <a:xfrm>
            <a:off x="776335" y="6507015"/>
            <a:ext cx="10820400" cy="701969"/>
          </a:xfrm>
        </p:spPr>
        <p:txBody>
          <a:bodyPr/>
          <a:lstStyle/>
          <a:p>
            <a:endParaRPr lang="ru-RU"/>
          </a:p>
        </p:txBody>
      </p:sp>
      <p:pic>
        <p:nvPicPr>
          <p:cNvPr id="7" name="Рисунок 6"/>
          <p:cNvPicPr>
            <a:picLocks noGrp="1" noChangeAspect="1"/>
          </p:cNvPicPr>
          <p:nvPr>
            <p:ph type="pic" idx="1"/>
          </p:nvPr>
        </p:nvPicPr>
        <p:blipFill>
          <a:blip r:embed="rId2">
            <a:extLst>
              <a:ext uri="{BEBA8EAE-BF5A-486C-A8C5-ECC9F3942E4B}">
                <a14:imgProps xmlns="" xmlns:a14="http://schemas.microsoft.com/office/drawing/2010/main">
                  <a14:imgLayer r:embed="rId3">
                    <a14:imgEffect>
                      <a14:brightnessContrast contrast="20000"/>
                    </a14:imgEffect>
                  </a14:imgLayer>
                </a14:imgProps>
              </a:ext>
              <a:ext uri="{28A0092B-C50C-407E-A947-70E740481C1C}">
                <a14:useLocalDpi xmlns="" xmlns:a14="http://schemas.microsoft.com/office/drawing/2010/main" val="0"/>
              </a:ext>
            </a:extLst>
          </a:blip>
          <a:srcRect t="12215" b="12215"/>
          <a:stretch>
            <a:fillRect/>
          </a:stretch>
        </p:blipFill>
        <p:spPr>
          <a:xfrm>
            <a:off x="466072" y="416836"/>
            <a:ext cx="11268075" cy="5676900"/>
          </a:xfrm>
        </p:spPr>
      </p:pic>
    </p:spTree>
    <p:extLst>
      <p:ext uri="{BB962C8B-B14F-4D97-AF65-F5344CB8AC3E}">
        <p14:creationId xmlns="" xmlns:p14="http://schemas.microsoft.com/office/powerpoint/2010/main" val="28376519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1" y="0"/>
            <a:ext cx="10820399" cy="1382636"/>
          </a:xfrm>
        </p:spPr>
        <p:txBody>
          <a:bodyPr/>
          <a:lstStyle/>
          <a:p>
            <a:r>
              <a:rPr lang="en-US" dirty="0"/>
              <a:t>UNITED STATES </a:t>
            </a:r>
            <a:r>
              <a:rPr lang="en-US" dirty="0" smtClean="0"/>
              <a:t>CAPITOL</a:t>
            </a:r>
            <a:r>
              <a:rPr lang="ru-RU" dirty="0"/>
              <a:t/>
            </a:r>
            <a:br>
              <a:rPr lang="ru-RU" dirty="0"/>
            </a:br>
            <a:r>
              <a:rPr lang="ru-RU" dirty="0" smtClean="0"/>
              <a:t>  КАПИТОЛ </a:t>
            </a:r>
            <a:r>
              <a:rPr lang="ru-RU" dirty="0"/>
              <a:t>СОЕДИНЕННЫХ ШТАТОВ</a:t>
            </a:r>
          </a:p>
        </p:txBody>
      </p:sp>
      <p:sp>
        <p:nvSpPr>
          <p:cNvPr id="3" name="Текст 2"/>
          <p:cNvSpPr>
            <a:spLocks noGrp="1"/>
          </p:cNvSpPr>
          <p:nvPr>
            <p:ph type="body" idx="1"/>
          </p:nvPr>
        </p:nvSpPr>
        <p:spPr>
          <a:xfrm>
            <a:off x="814812" y="1466661"/>
            <a:ext cx="11162923" cy="5051834"/>
          </a:xfrm>
        </p:spPr>
        <p:txBody>
          <a:bodyPr/>
          <a:lstStyle/>
          <a:p>
            <a:r>
              <a:rPr lang="en-US" dirty="0"/>
              <a:t>The building of the US Congress, located on the hill of the same name. It appeared with the White House in 1800. The structure is built in a solemn classical style. The name "Capitol" was borrowed from the Roman Empire, and it had a deep meaning. As the ancient Capitol Hill towered over the Eternal City, so the US Capitol claims universal dominance</a:t>
            </a:r>
            <a:r>
              <a:rPr lang="en-US" dirty="0" smtClean="0"/>
              <a:t>.</a:t>
            </a:r>
            <a:endParaRPr lang="ru-RU" dirty="0" smtClean="0"/>
          </a:p>
          <a:p>
            <a:endParaRPr lang="ru-RU" dirty="0"/>
          </a:p>
          <a:p>
            <a:r>
              <a:rPr lang="ru-RU" dirty="0"/>
              <a:t>Здание Конгресса США, расположенное на одноименном холме. Оно появилось вместе с Белым домом в 1800 году. Сооружение выстроено в торжественном классическом стиле. Название «Капитолий» было позаимствовано у Римской империи, и в него был вложен глубокий смысл. Как древний Капитолийский холм возвышался над Вечным городом, так и американский Капитолий претендует на повсеместное господство.</a:t>
            </a:r>
          </a:p>
        </p:txBody>
      </p:sp>
    </p:spTree>
    <p:extLst>
      <p:ext uri="{BB962C8B-B14F-4D97-AF65-F5344CB8AC3E}">
        <p14:creationId xmlns="" xmlns:p14="http://schemas.microsoft.com/office/powerpoint/2010/main" val="193071176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Капитолий</a:t>
            </a:r>
          </a:p>
        </p:txBody>
      </p:sp>
      <p:pic>
        <p:nvPicPr>
          <p:cNvPr id="5" name="Объект 4"/>
          <p:cNvPicPr>
            <a:picLocks noGrp="1" noChangeAspect="1"/>
          </p:cNvPicPr>
          <p:nvPr>
            <p:ph idx="1"/>
          </p:nvPr>
        </p:nvPicPr>
        <p:blipFill>
          <a:blip r:embed="rId2">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3551887" y="669956"/>
            <a:ext cx="8434148" cy="5468293"/>
          </a:xfrm>
        </p:spPr>
      </p:pic>
      <p:sp>
        <p:nvSpPr>
          <p:cNvPr id="4" name="Текст 3"/>
          <p:cNvSpPr>
            <a:spLocks noGrp="1"/>
          </p:cNvSpPr>
          <p:nvPr>
            <p:ph type="body" sz="half" idx="2"/>
          </p:nvPr>
        </p:nvSpPr>
        <p:spPr/>
        <p:txBody>
          <a:bodyPr>
            <a:normAutofit/>
          </a:bodyPr>
          <a:lstStyle/>
          <a:p>
            <a:r>
              <a:rPr lang="en-US" sz="2800" dirty="0"/>
              <a:t>UNITED STATES CAPITOL</a:t>
            </a:r>
            <a:endParaRPr lang="ru-RU" sz="2800" dirty="0"/>
          </a:p>
        </p:txBody>
      </p:sp>
    </p:spTree>
    <p:extLst>
      <p:ext uri="{BB962C8B-B14F-4D97-AF65-F5344CB8AC3E}">
        <p14:creationId xmlns="" xmlns:p14="http://schemas.microsoft.com/office/powerpoint/2010/main" val="369769486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283" y="753533"/>
            <a:ext cx="11642757" cy="4696653"/>
          </a:xfrm>
        </p:spPr>
        <p:txBody>
          <a:bodyPr>
            <a:normAutofit/>
          </a:bodyPr>
          <a:lstStyle/>
          <a:p>
            <a:r>
              <a:rPr lang="en-US" sz="1800" dirty="0"/>
              <a:t>The street that stretches from the Lincoln Memorial to the Capitol building. Along the National Alley are the main memorials of Washington, historical city museums, the Botanical Garden and the Smithsonian Institution. One of the most famous speeches in the history of the United States was read here: "I Have a Dream" by M.L. King, where the black rights advocate expressed his vision of the equality of rights of black and white people</a:t>
            </a:r>
            <a:r>
              <a:rPr lang="en-US" sz="1800" dirty="0" smtClean="0"/>
              <a:t>.</a:t>
            </a:r>
            <a:r>
              <a:rPr lang="ru-RU" sz="1800" dirty="0" smtClean="0"/>
              <a:t/>
            </a:r>
            <a:br>
              <a:rPr lang="ru-RU" sz="1800" dirty="0" smtClean="0"/>
            </a:br>
            <a:r>
              <a:rPr lang="ru-RU" sz="1800" dirty="0"/>
              <a:t/>
            </a:r>
            <a:br>
              <a:rPr lang="ru-RU" sz="1800" dirty="0"/>
            </a:br>
            <a:r>
              <a:rPr lang="en-US" dirty="0"/>
              <a:t/>
            </a:r>
            <a:br>
              <a:rPr lang="en-US" dirty="0"/>
            </a:br>
            <a:r>
              <a:rPr lang="ru-RU" sz="2200" dirty="0"/>
              <a:t>Улица, которая тянется от мемориала Линкольна до здания Капитолия. Вдоль Национальной аллеи сосредоточены основные мемориалы Вашингтона, исторические городские музеи, Ботанический сад и </a:t>
            </a:r>
            <a:r>
              <a:rPr lang="ru-RU" sz="2200" dirty="0" err="1"/>
              <a:t>Смитсоновский</a:t>
            </a:r>
            <a:r>
              <a:rPr lang="ru-RU" sz="2200" dirty="0"/>
              <a:t> институт. Здесь была произнесена одна из самых знаменитых речей в истории США – «У меня есть мечта» М.Л. Кинга, где борец за права чернокожих выразил свое видение равенства прав черного и белого населения.</a:t>
            </a:r>
          </a:p>
        </p:txBody>
      </p:sp>
      <p:sp>
        <p:nvSpPr>
          <p:cNvPr id="3" name="Текст 2"/>
          <p:cNvSpPr>
            <a:spLocks noGrp="1"/>
          </p:cNvSpPr>
          <p:nvPr>
            <p:ph type="body" sz="half" idx="13"/>
          </p:nvPr>
        </p:nvSpPr>
        <p:spPr/>
        <p:txBody>
          <a:bodyPr/>
          <a:lstStyle/>
          <a:p>
            <a:endParaRPr lang="ru-RU"/>
          </a:p>
        </p:txBody>
      </p:sp>
      <p:sp>
        <p:nvSpPr>
          <p:cNvPr id="4" name="Текст 3"/>
          <p:cNvSpPr>
            <a:spLocks noGrp="1"/>
          </p:cNvSpPr>
          <p:nvPr>
            <p:ph type="body" sz="half" idx="2"/>
          </p:nvPr>
        </p:nvSpPr>
        <p:spPr>
          <a:xfrm>
            <a:off x="745068" y="5996892"/>
            <a:ext cx="10151533" cy="679871"/>
          </a:xfrm>
        </p:spPr>
        <p:txBody>
          <a:bodyPr>
            <a:noAutofit/>
          </a:bodyPr>
          <a:lstStyle/>
          <a:p>
            <a:r>
              <a:rPr lang="en-US" sz="2800" dirty="0"/>
              <a:t>National </a:t>
            </a:r>
            <a:r>
              <a:rPr lang="en-US" sz="2800" dirty="0" smtClean="0"/>
              <a:t>Alley</a:t>
            </a:r>
            <a:endParaRPr lang="ru-RU" sz="2800" dirty="0" smtClean="0"/>
          </a:p>
          <a:p>
            <a:r>
              <a:rPr lang="ru-RU" sz="2800" dirty="0"/>
              <a:t> Национальная аллея</a:t>
            </a:r>
          </a:p>
        </p:txBody>
      </p:sp>
    </p:spTree>
    <p:extLst>
      <p:ext uri="{BB962C8B-B14F-4D97-AF65-F5344CB8AC3E}">
        <p14:creationId xmlns="" xmlns:p14="http://schemas.microsoft.com/office/powerpoint/2010/main" val="3761814708"/>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National Alley</a:t>
            </a:r>
            <a:endParaRPr lang="ru-RU" dirty="0"/>
          </a:p>
        </p:txBody>
      </p:sp>
      <p:pic>
        <p:nvPicPr>
          <p:cNvPr id="5" name="Объект 4"/>
          <p:cNvPicPr>
            <a:picLocks noGrp="1" noChangeAspect="1"/>
          </p:cNvPicPr>
          <p:nvPr>
            <p:ph idx="1"/>
          </p:nvPr>
        </p:nvPicPr>
        <p:blipFill>
          <a:blip r:embed="rId2">
            <a:extLst>
              <a:ext uri="{BEBA8EAE-BF5A-486C-A8C5-ECC9F3942E4B}">
                <a14:imgProps xmlns="" xmlns:a14="http://schemas.microsoft.com/office/drawing/2010/main">
                  <a14:imgLayer r:embed="rId3">
                    <a14:imgEffect>
                      <a14:brightnessContrast contrast="20000"/>
                    </a14:imgEffect>
                  </a14:imgLayer>
                </a14:imgProps>
              </a:ext>
              <a:ext uri="{28A0092B-C50C-407E-A947-70E740481C1C}">
                <a14:useLocalDpi xmlns="" xmlns:a14="http://schemas.microsoft.com/office/drawing/2010/main" val="0"/>
              </a:ext>
            </a:extLst>
          </a:blip>
          <a:stretch>
            <a:fillRect/>
          </a:stretch>
        </p:blipFill>
        <p:spPr>
          <a:xfrm>
            <a:off x="4006082" y="525101"/>
            <a:ext cx="8106701" cy="54230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p:txBody>
          <a:bodyPr/>
          <a:lstStyle/>
          <a:p>
            <a:r>
              <a:rPr lang="ru-RU" dirty="0" smtClean="0"/>
              <a:t>Национальная аллея </a:t>
            </a:r>
            <a:endParaRPr lang="ru-RU" dirty="0"/>
          </a:p>
        </p:txBody>
      </p:sp>
    </p:spTree>
    <p:extLst>
      <p:ext uri="{BB962C8B-B14F-4D97-AF65-F5344CB8AC3E}">
        <p14:creationId xmlns="" xmlns:p14="http://schemas.microsoft.com/office/powerpoint/2010/main" val="3232017006"/>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073" y="1511930"/>
            <a:ext cx="10820399" cy="5667469"/>
          </a:xfrm>
        </p:spPr>
        <p:txBody>
          <a:bodyPr>
            <a:normAutofit fontScale="90000"/>
          </a:bodyPr>
          <a:lstStyle/>
          <a:p>
            <a:r>
              <a:rPr lang="en-US" sz="2400" dirty="0"/>
              <a:t>A granite obelisk made of white marble, 169 meters high, set in honor of the founding father of D. Washington. It was built in the middle of the XIX century on the donations of American citizens and on the funds of private organizations. The column is surrounded by 52 </a:t>
            </a:r>
            <a:r>
              <a:rPr lang="en-US" sz="2400" dirty="0" err="1"/>
              <a:t>spiers</a:t>
            </a:r>
            <a:r>
              <a:rPr lang="en-US" sz="2400" dirty="0"/>
              <a:t> with the flags of the American states. At the top of the monument is a staircase in several hundred steps, also </a:t>
            </a:r>
            <a:r>
              <a:rPr lang="en-US" sz="2400" dirty="0" smtClean="0"/>
              <a:t>for</a:t>
            </a:r>
            <a:r>
              <a:rPr lang="ru-RU" sz="2400" dirty="0" smtClean="0"/>
              <a:t> </a:t>
            </a:r>
            <a:r>
              <a:rPr lang="en-US" sz="2400" dirty="0" smtClean="0"/>
              <a:t>convenience </a:t>
            </a:r>
            <a:r>
              <a:rPr lang="en-US" sz="2400" dirty="0"/>
              <a:t>and speed equipped with an elevator</a:t>
            </a:r>
            <a:r>
              <a:rPr lang="en-US" dirty="0" smtClean="0"/>
              <a:t>.</a:t>
            </a:r>
            <a:r>
              <a:rPr lang="ru-RU" dirty="0" smtClean="0"/>
              <a:t/>
            </a:r>
            <a:br>
              <a:rPr lang="ru-RU" dirty="0" smtClean="0"/>
            </a:br>
            <a:r>
              <a:rPr lang="ru-RU" sz="4900" dirty="0"/>
              <a:t/>
            </a:r>
            <a:br>
              <a:rPr lang="ru-RU" sz="4900" dirty="0"/>
            </a:br>
            <a:r>
              <a:rPr lang="ru-RU" sz="2200" dirty="0"/>
              <a:t>Гранитный обелиск из белого мрамора высотой 169 метров, поставленный в честь отца-основателя Д. Вашингтона. Он был построен в середине XIX века на пожертвования американских граждан и на средства частных организаций. Колонну окружают 52 шпиля с флагами американских штатов. На вершину монумента ведет лестница в несколько сотен ступеней, также для удобства и скорости </a:t>
            </a:r>
            <a:r>
              <a:rPr lang="ru-RU" sz="2000" dirty="0"/>
              <a:t>оборудован лифт</a:t>
            </a:r>
            <a:r>
              <a:rPr lang="ru-RU" sz="4900" dirty="0"/>
              <a:t>.</a:t>
            </a:r>
            <a:r>
              <a:rPr lang="ru-RU" dirty="0" smtClean="0"/>
              <a:t/>
            </a:r>
            <a:br>
              <a:rPr lang="ru-RU" dirty="0" smtClean="0"/>
            </a:br>
            <a:r>
              <a:rPr lang="ru-RU" dirty="0"/>
              <a:t/>
            </a:r>
            <a:br>
              <a:rPr lang="ru-RU" dirty="0"/>
            </a:br>
            <a:r>
              <a:rPr lang="ru-RU" dirty="0" smtClean="0"/>
              <a:t/>
            </a:r>
            <a:br>
              <a:rPr lang="ru-RU" dirty="0" smtClean="0"/>
            </a:br>
            <a:endParaRPr lang="ru-RU" dirty="0"/>
          </a:p>
        </p:txBody>
      </p:sp>
      <p:sp>
        <p:nvSpPr>
          <p:cNvPr id="3" name="Текст 2"/>
          <p:cNvSpPr>
            <a:spLocks noGrp="1"/>
          </p:cNvSpPr>
          <p:nvPr>
            <p:ph type="body" idx="1"/>
          </p:nvPr>
        </p:nvSpPr>
        <p:spPr>
          <a:xfrm>
            <a:off x="1701800" y="5902325"/>
            <a:ext cx="10490200" cy="955675"/>
          </a:xfrm>
        </p:spPr>
        <p:txBody>
          <a:bodyPr/>
          <a:lstStyle/>
          <a:p>
            <a:r>
              <a:rPr lang="en-US" dirty="0"/>
              <a:t>Washington </a:t>
            </a:r>
            <a:r>
              <a:rPr lang="ru-RU" dirty="0" smtClean="0"/>
              <a:t>Монумент</a:t>
            </a:r>
          </a:p>
          <a:p>
            <a:r>
              <a:rPr lang="ru-RU" dirty="0" smtClean="0"/>
              <a:t>Вашингтона</a:t>
            </a:r>
            <a:r>
              <a:rPr lang="en-US" dirty="0" smtClean="0"/>
              <a:t>Monument</a:t>
            </a:r>
            <a:endParaRPr lang="ru-RU" dirty="0"/>
          </a:p>
        </p:txBody>
      </p:sp>
    </p:spTree>
    <p:extLst>
      <p:ext uri="{BB962C8B-B14F-4D97-AF65-F5344CB8AC3E}">
        <p14:creationId xmlns="" xmlns:p14="http://schemas.microsoft.com/office/powerpoint/2010/main" val="4130044745"/>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Washington Monument</a:t>
            </a:r>
            <a:endParaRPr lang="ru-RU" dirty="0"/>
          </a:p>
        </p:txBody>
      </p:sp>
      <p:pic>
        <p:nvPicPr>
          <p:cNvPr id="5" name="Объект 4"/>
          <p:cNvPicPr>
            <a:picLocks noGrp="1" noChangeAspect="1"/>
          </p:cNvPicPr>
          <p:nvPr>
            <p:ph idx="1"/>
          </p:nvPr>
        </p:nvPicPr>
        <p:blipFill>
          <a:blip r:embed="rId2">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3693815" y="697925"/>
            <a:ext cx="7984402" cy="5319278"/>
          </a:xfrm>
        </p:spPr>
      </p:pic>
      <p:sp>
        <p:nvSpPr>
          <p:cNvPr id="4" name="Текст 3"/>
          <p:cNvSpPr>
            <a:spLocks noGrp="1"/>
          </p:cNvSpPr>
          <p:nvPr>
            <p:ph type="body" sz="half" idx="2"/>
          </p:nvPr>
        </p:nvSpPr>
        <p:spPr/>
        <p:txBody>
          <a:bodyPr/>
          <a:lstStyle/>
          <a:p>
            <a:r>
              <a:rPr lang="ru-RU" dirty="0"/>
              <a:t>Монумент Вашингтона</a:t>
            </a:r>
          </a:p>
        </p:txBody>
      </p:sp>
    </p:spTree>
    <p:extLst>
      <p:ext uri="{BB962C8B-B14F-4D97-AF65-F5344CB8AC3E}">
        <p14:creationId xmlns="" xmlns:p14="http://schemas.microsoft.com/office/powerpoint/2010/main" val="2428262790"/>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TM04033937[[fn=След самолета]]</Template>
  <TotalTime>34</TotalTime>
  <Words>475</Words>
  <Application>Microsoft Office PowerPoint</Application>
  <PresentationFormat>Произвольный</PresentationFormat>
  <Paragraphs>25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След самолета</vt:lpstr>
      <vt:lpstr>welcome to Washington</vt:lpstr>
      <vt:lpstr>White House in Washington DC Белый дом в Вашингтоне</vt:lpstr>
      <vt:lpstr>Слайд 3</vt:lpstr>
      <vt:lpstr>UNITED STATES CAPITOL   КАПИТОЛ СОЕДИНЕННЫХ ШТАТОВ</vt:lpstr>
      <vt:lpstr>Капитолий</vt:lpstr>
      <vt:lpstr>The street that stretches from the Lincoln Memorial to the Capitol building. Along the National Alley are the main memorials of Washington, historical city museums, the Botanical Garden and the Smithsonian Institution. One of the most famous speeches in the history of the United States was read here: "I Have a Dream" by M.L. King, where the black rights advocate expressed his vision of the equality of rights of black and white people.   Улица, которая тянется от мемориала Линкольна до здания Капитолия. Вдоль Национальной аллеи сосредоточены основные мемориалы Вашингтона, исторические городские музеи, Ботанический сад и Смитсоновский институт. Здесь была произнесена одна из самых знаменитых речей в истории США – «У меня есть мечта» М.Л. Кинга, где борец за права чернокожих выразил свое видение равенства прав черного и белого населения.</vt:lpstr>
      <vt:lpstr>National Alley</vt:lpstr>
      <vt:lpstr>A granite obelisk made of white marble, 169 meters high, set in honor of the founding father of D. Washington. It was built in the middle of the XIX century on the donations of American citizens and on the funds of private organizations. The column is surrounded by 52 spiers with the flags of the American states. At the top of the monument is a staircase in several hundred steps, also for convenience and speed equipped with an elevator.  Гранитный обелиск из белого мрамора высотой 169 метров, поставленный в честь отца-основателя Д. Вашингтона. Он был построен в середине XIX века на пожертвования американских граждан и на средства частных организаций. Колонну окружают 52 шпиля с флагами американских штатов. На вершину монумента ведет лестница в несколько сотен ступеней, также для удобства и скорости оборудован лифт.   </vt:lpstr>
      <vt:lpstr>Washington Monument</vt:lpstr>
      <vt:lpstr>Слайд 10</vt:lpstr>
      <vt:lpstr>Слайд 11</vt:lpstr>
      <vt:lpstr>Слайд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Washington</dc:title>
  <dc:creator>user</dc:creator>
  <cp:lastModifiedBy>admin</cp:lastModifiedBy>
  <cp:revision>8</cp:revision>
  <dcterms:created xsi:type="dcterms:W3CDTF">2017-03-14T16:20:54Z</dcterms:created>
  <dcterms:modified xsi:type="dcterms:W3CDTF">2020-01-31T20:09:20Z</dcterms:modified>
</cp:coreProperties>
</file>