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54" r:id="rId8"/>
    <p:sldId id="262" r:id="rId9"/>
    <p:sldId id="263" r:id="rId10"/>
    <p:sldId id="320" r:id="rId11"/>
    <p:sldId id="321" r:id="rId12"/>
    <p:sldId id="322" r:id="rId13"/>
    <p:sldId id="323" r:id="rId14"/>
    <p:sldId id="324" r:id="rId15"/>
    <p:sldId id="325" r:id="rId16"/>
    <p:sldId id="266" r:id="rId17"/>
    <p:sldId id="327" r:id="rId18"/>
    <p:sldId id="328" r:id="rId19"/>
    <p:sldId id="329" r:id="rId20"/>
    <p:sldId id="330" r:id="rId21"/>
    <p:sldId id="331" r:id="rId22"/>
    <p:sldId id="267" r:id="rId23"/>
    <p:sldId id="27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277" r:id="rId32"/>
    <p:sldId id="339" r:id="rId33"/>
    <p:sldId id="340" r:id="rId34"/>
    <p:sldId id="278" r:id="rId35"/>
    <p:sldId id="293" r:id="rId36"/>
    <p:sldId id="299" r:id="rId37"/>
    <p:sldId id="300" r:id="rId38"/>
    <p:sldId id="342" r:id="rId39"/>
    <p:sldId id="343" r:id="rId40"/>
    <p:sldId id="301" r:id="rId41"/>
    <p:sldId id="307" r:id="rId42"/>
    <p:sldId id="344" r:id="rId43"/>
    <p:sldId id="345" r:id="rId44"/>
    <p:sldId id="346" r:id="rId45"/>
    <p:sldId id="347" r:id="rId46"/>
    <p:sldId id="348" r:id="rId47"/>
    <p:sldId id="312" r:id="rId48"/>
    <p:sldId id="349" r:id="rId49"/>
    <p:sldId id="350" r:id="rId50"/>
    <p:sldId id="351" r:id="rId51"/>
    <p:sldId id="352" r:id="rId52"/>
    <p:sldId id="353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2.schoolrm.ru/iblock/f72/f727ad6bb81dbe2e42c932445a9d42f5/716ed03f088b80888ac4a896a4030bab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pDdKYREp1z0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928670"/>
            <a:ext cx="75009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Мордовия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Котельниковой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Елены  Геннадьевны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воспитателя  структурного  подразделения  «Детский сад №7  комбинированного вида» МБДОУ «Детский сад «Радуга» комбинированного  вида»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Рузаевского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муниципального  района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357166"/>
            <a:ext cx="3643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Наличие  публикаций</a:t>
            </a:r>
            <a:endParaRPr lang="ru-RU" sz="2400" dirty="0"/>
          </a:p>
        </p:txBody>
      </p:sp>
      <p:pic>
        <p:nvPicPr>
          <p:cNvPr id="4099" name="Picture 3" descr="C:\Users\Admin\Documents\Scanned Documents\Рисунок (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1000108"/>
            <a:ext cx="4126955" cy="5666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357166"/>
            <a:ext cx="3643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Наличие  публикаций</a:t>
            </a:r>
            <a:endParaRPr lang="ru-RU" sz="2400" dirty="0"/>
          </a:p>
        </p:txBody>
      </p:sp>
      <p:pic>
        <p:nvPicPr>
          <p:cNvPr id="5122" name="Picture 2" descr="C:\Users\Admin\Documents\Scanned Documents\Рисунок (7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857232"/>
            <a:ext cx="4087293" cy="5611681"/>
          </a:xfrm>
          <a:prstGeom prst="rect">
            <a:avLst/>
          </a:prstGeom>
          <a:noFill/>
        </p:spPr>
      </p:pic>
      <p:pic>
        <p:nvPicPr>
          <p:cNvPr id="5123" name="Picture 3" descr="C:\Users\Admin\Documents\Scanned Documents\Рисунок (8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857232"/>
            <a:ext cx="4289237" cy="562134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000628" y="4786322"/>
            <a:ext cx="3214710" cy="214314"/>
          </a:xfrm>
          <a:prstGeom prst="roundRect">
            <a:avLst/>
          </a:prstGeom>
          <a:noFill/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357166"/>
            <a:ext cx="3643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Наличие  публикаций</a:t>
            </a:r>
            <a:endParaRPr lang="ru-RU" sz="2400" dirty="0"/>
          </a:p>
        </p:txBody>
      </p:sp>
      <p:pic>
        <p:nvPicPr>
          <p:cNvPr id="6146" name="Picture 2" descr="C:\Users\Admin\Documents\Scanned Documents\Рисунок (9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1000108"/>
            <a:ext cx="4136332" cy="5599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357166"/>
            <a:ext cx="3643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Наличие  публикаций</a:t>
            </a:r>
            <a:endParaRPr lang="ru-RU" sz="2400" dirty="0"/>
          </a:p>
        </p:txBody>
      </p:sp>
      <p:pic>
        <p:nvPicPr>
          <p:cNvPr id="7170" name="Picture 2" descr="C:\Users\Admin\Documents\Scanned Documents\Рисунок (10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000108"/>
            <a:ext cx="3902414" cy="5357850"/>
          </a:xfrm>
          <a:prstGeom prst="rect">
            <a:avLst/>
          </a:prstGeom>
          <a:noFill/>
        </p:spPr>
      </p:pic>
      <p:pic>
        <p:nvPicPr>
          <p:cNvPr id="7171" name="Picture 3" descr="C:\Users\Admin\Documents\Scanned Documents\Рисунок (1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1000108"/>
            <a:ext cx="4143404" cy="535785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000628" y="1357298"/>
            <a:ext cx="2928958" cy="357190"/>
          </a:xfrm>
          <a:prstGeom prst="roundRect">
            <a:avLst/>
          </a:prstGeom>
          <a:noFill/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786050" y="357166"/>
            <a:ext cx="3643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Наличие  публикаций</a:t>
            </a:r>
            <a:endParaRPr lang="ru-RU" sz="2400" dirty="0"/>
          </a:p>
        </p:txBody>
      </p:sp>
      <p:pic>
        <p:nvPicPr>
          <p:cNvPr id="78850" name="Picture 2" descr="C:\Users\Admin\Documents\Scanned Documents\Рисунок (5).jpg"/>
          <p:cNvPicPr>
            <a:picLocks noChangeAspect="1" noChangeArrowheads="1"/>
          </p:cNvPicPr>
          <p:nvPr/>
        </p:nvPicPr>
        <p:blipFill>
          <a:blip r:embed="rId3" cstate="email"/>
          <a:srcRect l="34268" t="3125" r="8525" b="19791"/>
          <a:stretch>
            <a:fillRect/>
          </a:stretch>
        </p:blipFill>
        <p:spPr bwMode="auto">
          <a:xfrm>
            <a:off x="2285984" y="857232"/>
            <a:ext cx="4357718" cy="5815053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572000" y="6500834"/>
            <a:ext cx="1928826" cy="71438"/>
          </a:xfrm>
          <a:prstGeom prst="roundRect">
            <a:avLst/>
          </a:prstGeom>
          <a:noFill/>
          <a:ln w="1270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357166"/>
            <a:ext cx="3643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Наличие  публикаций</a:t>
            </a:r>
            <a:endParaRPr lang="ru-RU" sz="2400" dirty="0"/>
          </a:p>
        </p:txBody>
      </p:sp>
      <p:pic>
        <p:nvPicPr>
          <p:cNvPr id="8194" name="Picture 2" descr="H:\сертификат\Аттестация\svidetelstvo-3599815-11175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928670"/>
            <a:ext cx="4000528" cy="5643602"/>
          </a:xfrm>
          <a:prstGeom prst="rect">
            <a:avLst/>
          </a:prstGeom>
          <a:noFill/>
        </p:spPr>
      </p:pic>
      <p:pic>
        <p:nvPicPr>
          <p:cNvPr id="8195" name="Picture 3" descr="H:\сертификат\svidetelstvo-3253459-2211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928670"/>
            <a:ext cx="3992976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3108" y="0"/>
            <a:ext cx="5429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Результаты  участия  воспитанников  в  конкурсах,  выставках,  турнирах,  соревнованиях,  акциях,  фестивалях</a:t>
            </a:r>
            <a:endParaRPr lang="ru-RU" sz="20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214282" y="5072050"/>
            <a:ext cx="3743324" cy="178595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Международный  уровень: 1</a:t>
            </a:r>
          </a:p>
          <a:p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Всероссийский  уровень: 1</a:t>
            </a:r>
          </a:p>
          <a:p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Республиканский  уровень:1</a:t>
            </a:r>
          </a:p>
          <a:p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 уровень: 3</a:t>
            </a:r>
          </a:p>
          <a:p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Интернет: 2</a:t>
            </a:r>
            <a:endParaRPr lang="ru-RU" sz="1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ocuments\Scanned Documents\Рисунок (12).jpg"/>
          <p:cNvPicPr>
            <a:picLocks noChangeAspect="1" noChangeArrowheads="1"/>
          </p:cNvPicPr>
          <p:nvPr/>
        </p:nvPicPr>
        <p:blipFill>
          <a:blip r:embed="rId3" cstate="email"/>
          <a:srcRect r="2397"/>
          <a:stretch>
            <a:fillRect/>
          </a:stretch>
        </p:blipFill>
        <p:spPr bwMode="auto">
          <a:xfrm>
            <a:off x="4357686" y="1142984"/>
            <a:ext cx="4318416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3108" y="0"/>
            <a:ext cx="5429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Результаты  участия  воспитанников  в  конкурсах,  выставках,  турнирах,  соревнованиях,  акциях,  фестивалях</a:t>
            </a:r>
            <a:endParaRPr lang="ru-RU" sz="2000" dirty="0"/>
          </a:p>
        </p:txBody>
      </p:sp>
      <p:pic>
        <p:nvPicPr>
          <p:cNvPr id="10242" name="Picture 2" descr="C:\Users\Admin\Documents\Scanned Documents\Рисунок (13).jpg"/>
          <p:cNvPicPr>
            <a:picLocks noChangeAspect="1" noChangeArrowheads="1"/>
          </p:cNvPicPr>
          <p:nvPr/>
        </p:nvPicPr>
        <p:blipFill>
          <a:blip r:embed="rId3" cstate="email"/>
          <a:srcRect l="1773" t="1291" r="2482" b="561"/>
          <a:stretch>
            <a:fillRect/>
          </a:stretch>
        </p:blipFill>
        <p:spPr bwMode="auto">
          <a:xfrm>
            <a:off x="357158" y="1142984"/>
            <a:ext cx="3857652" cy="5429288"/>
          </a:xfrm>
          <a:prstGeom prst="rect">
            <a:avLst/>
          </a:prstGeom>
          <a:noFill/>
        </p:spPr>
      </p:pic>
      <p:pic>
        <p:nvPicPr>
          <p:cNvPr id="10243" name="Picture 3" descr="C:\Users\Admin\Documents\Scanned Documents\Рисунок (14).jpg"/>
          <p:cNvPicPr>
            <a:picLocks noChangeAspect="1" noChangeArrowheads="1"/>
          </p:cNvPicPr>
          <p:nvPr/>
        </p:nvPicPr>
        <p:blipFill>
          <a:blip r:embed="rId4" cstate="email"/>
          <a:srcRect l="15417" t="981" r="17136" b="29398"/>
          <a:stretch>
            <a:fillRect/>
          </a:stretch>
        </p:blipFill>
        <p:spPr bwMode="auto">
          <a:xfrm>
            <a:off x="4786314" y="1285860"/>
            <a:ext cx="3641937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3108" y="0"/>
            <a:ext cx="5429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Результаты  участия  воспитанников  в  конкурсах,  выставках,  турнирах,  соревнованиях,  акциях,  фестивалях</a:t>
            </a:r>
            <a:endParaRPr lang="ru-RU" sz="2000" dirty="0"/>
          </a:p>
        </p:txBody>
      </p:sp>
      <p:pic>
        <p:nvPicPr>
          <p:cNvPr id="11266" name="Picture 2" descr="H:\сертификат\Аттестация\Диплом-участника-Астафьев.jpg"/>
          <p:cNvPicPr>
            <a:picLocks noChangeAspect="1" noChangeArrowheads="1"/>
          </p:cNvPicPr>
          <p:nvPr/>
        </p:nvPicPr>
        <p:blipFill>
          <a:blip r:embed="rId3" cstate="email"/>
          <a:srcRect l="1820" t="1287" r="3526" b="2190"/>
          <a:stretch>
            <a:fillRect/>
          </a:stretch>
        </p:blipFill>
        <p:spPr bwMode="auto">
          <a:xfrm>
            <a:off x="500034" y="1142984"/>
            <a:ext cx="3714776" cy="5357850"/>
          </a:xfrm>
          <a:prstGeom prst="rect">
            <a:avLst/>
          </a:prstGeom>
          <a:noFill/>
        </p:spPr>
      </p:pic>
      <p:pic>
        <p:nvPicPr>
          <p:cNvPr id="11267" name="Picture 3" descr="C:\Users\Admin\Documents\Scanned Documents\Рисунок (15).jpg"/>
          <p:cNvPicPr>
            <a:picLocks noChangeAspect="1" noChangeArrowheads="1"/>
          </p:cNvPicPr>
          <p:nvPr/>
        </p:nvPicPr>
        <p:blipFill>
          <a:blip r:embed="rId4" cstate="email"/>
          <a:srcRect l="3571" t="1299" r="1786" b="1299"/>
          <a:stretch>
            <a:fillRect/>
          </a:stretch>
        </p:blipFill>
        <p:spPr bwMode="auto">
          <a:xfrm>
            <a:off x="4929190" y="1142984"/>
            <a:ext cx="378621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3108" y="0"/>
            <a:ext cx="5429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Результаты  участия  воспитанников  в  конкурсах,  выставках,  турнирах,  соревнованиях,  акциях,  фестивалях</a:t>
            </a:r>
            <a:endParaRPr lang="ru-RU" sz="2000" dirty="0"/>
          </a:p>
        </p:txBody>
      </p:sp>
      <p:pic>
        <p:nvPicPr>
          <p:cNvPr id="12290" name="Picture 2" descr="C:\Users\Admin\Documents\Scanned Documents\Рисунок (16).jpg"/>
          <p:cNvPicPr>
            <a:picLocks noChangeAspect="1" noChangeArrowheads="1"/>
          </p:cNvPicPr>
          <p:nvPr/>
        </p:nvPicPr>
        <p:blipFill>
          <a:blip r:embed="rId3" cstate="email"/>
          <a:srcRect l="1775" t="1341" r="2352" b="785"/>
          <a:stretch>
            <a:fillRect/>
          </a:stretch>
        </p:blipFill>
        <p:spPr bwMode="auto">
          <a:xfrm>
            <a:off x="4857752" y="1214422"/>
            <a:ext cx="3857652" cy="5214974"/>
          </a:xfrm>
          <a:prstGeom prst="rect">
            <a:avLst/>
          </a:prstGeom>
          <a:noFill/>
        </p:spPr>
      </p:pic>
      <p:pic>
        <p:nvPicPr>
          <p:cNvPr id="12291" name="Picture 3" descr="H:\сертификат\Рисунок (88).jpg"/>
          <p:cNvPicPr>
            <a:picLocks noChangeAspect="1" noChangeArrowheads="1"/>
          </p:cNvPicPr>
          <p:nvPr/>
        </p:nvPicPr>
        <p:blipFill>
          <a:blip r:embed="rId4" cstate="email"/>
          <a:srcRect r="1786"/>
          <a:stretch>
            <a:fillRect/>
          </a:stretch>
        </p:blipFill>
        <p:spPr bwMode="auto">
          <a:xfrm>
            <a:off x="428596" y="1142984"/>
            <a:ext cx="3929090" cy="5292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1000108"/>
            <a:ext cx="48577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21. 04. 1979 г.;</a:t>
            </a:r>
          </a:p>
          <a:p>
            <a:pPr algn="just"/>
            <a:r>
              <a:rPr lang="ru-RU" b="1" u="sng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высшее, МГПИ им. М. Е.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u="sng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по диплому 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«Филология.  Русский язык   и литература»;</a:t>
            </a:r>
          </a:p>
          <a:p>
            <a:pPr algn="just"/>
            <a:r>
              <a:rPr lang="ru-RU" b="1" u="sng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Номер и дата выдачи диплома 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just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ДВС  №1157048 от  25.01.2002 г.;</a:t>
            </a:r>
          </a:p>
          <a:p>
            <a:pPr algn="just"/>
            <a:r>
              <a:rPr lang="ru-RU" b="1" u="sng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Переобучение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диплом  №132402509945  от  04.04.2016 г по  программе  «Педагогика  и  методика  дошкольного  образования»</a:t>
            </a:r>
          </a:p>
          <a:p>
            <a:pPr algn="just"/>
            <a:r>
              <a:rPr lang="ru-RU" b="1" u="sng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 по специальности 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16 лет;</a:t>
            </a:r>
          </a:p>
          <a:p>
            <a:pPr algn="just"/>
            <a:r>
              <a:rPr lang="ru-RU" b="1" u="sng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трудовой стаж 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22 года; </a:t>
            </a:r>
          </a:p>
          <a:p>
            <a:pPr algn="just"/>
            <a:r>
              <a:rPr lang="ru-RU" b="1" u="sng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квалификационной категории 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–первая;</a:t>
            </a:r>
          </a:p>
          <a:p>
            <a:pPr algn="just"/>
            <a:r>
              <a:rPr lang="ru-RU" b="1" u="sng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последней аттестации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- 16.12.2015г.</a:t>
            </a:r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1231 от 22.12.2015г.</a:t>
            </a:r>
            <a:endParaRPr lang="ru-RU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я\2019-05-27 12-25-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071546"/>
            <a:ext cx="3238507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3108" y="0"/>
            <a:ext cx="5429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Результаты  участия  воспитанников  в  конкурсах,  выставках,  турнирах,  соревнованиях,  акциях,  фестивалях</a:t>
            </a:r>
            <a:endParaRPr lang="ru-RU" sz="2000" dirty="0"/>
          </a:p>
        </p:txBody>
      </p:sp>
      <p:pic>
        <p:nvPicPr>
          <p:cNvPr id="13314" name="Picture 2" descr="C:\Users\Admin\Documents\Scanned Documents\Рисунок (17).jpg"/>
          <p:cNvPicPr>
            <a:picLocks noChangeAspect="1" noChangeArrowheads="1"/>
          </p:cNvPicPr>
          <p:nvPr/>
        </p:nvPicPr>
        <p:blipFill>
          <a:blip r:embed="rId3" cstate="email"/>
          <a:srcRect l="15625" t="17821" r="17898" b="18894"/>
          <a:stretch>
            <a:fillRect/>
          </a:stretch>
        </p:blipFill>
        <p:spPr bwMode="auto">
          <a:xfrm>
            <a:off x="1428728" y="1785926"/>
            <a:ext cx="6500858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3108" y="0"/>
            <a:ext cx="5429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Результаты  участия  воспитанников  в  конкурсах,  выставках,  турнирах,  соревнованиях,  акциях,  фестивалях</a:t>
            </a:r>
            <a:endParaRPr lang="ru-RU" sz="2000" dirty="0"/>
          </a:p>
        </p:txBody>
      </p:sp>
      <p:pic>
        <p:nvPicPr>
          <p:cNvPr id="14338" name="Picture 2" descr="H:\сертификат\Аттестация\377756В1.1.2019.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214422"/>
            <a:ext cx="4214842" cy="5357826"/>
          </a:xfrm>
          <a:prstGeom prst="rect">
            <a:avLst/>
          </a:prstGeom>
          <a:noFill/>
        </p:spPr>
      </p:pic>
      <p:pic>
        <p:nvPicPr>
          <p:cNvPr id="14339" name="Picture 3" descr="C:\Users\Admin\Documents\Scanned Documents\Рисунок (18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214422"/>
            <a:ext cx="4000528" cy="5335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0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Наличие  авторских  программ,  методических   пособий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0" y="6324616"/>
            <a:ext cx="3386134" cy="5333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Республиканский  уровень: 1</a:t>
            </a:r>
            <a:endParaRPr lang="ru-RU" sz="20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in\Documents\Scanned Documents\Рисунок (19).jpg"/>
          <p:cNvPicPr>
            <a:picLocks noChangeAspect="1" noChangeArrowheads="1"/>
          </p:cNvPicPr>
          <p:nvPr/>
        </p:nvPicPr>
        <p:blipFill>
          <a:blip r:embed="rId3" cstate="email"/>
          <a:srcRect l="3077" t="2523" r="4615" b="4111"/>
          <a:stretch>
            <a:fillRect/>
          </a:stretch>
        </p:blipFill>
        <p:spPr bwMode="auto">
          <a:xfrm>
            <a:off x="3643306" y="1000108"/>
            <a:ext cx="4286280" cy="564360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786182" y="4429132"/>
            <a:ext cx="2000264" cy="214314"/>
          </a:xfrm>
          <a:prstGeom prst="roundRect">
            <a:avLst/>
          </a:prstGeom>
          <a:noFill/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142852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Выступления    на  заседаниях  методических  советов,  научно – практических  конференциях,  педагогических  чтениях,  семинарах,  секциях,  форумах,  радиопередачах  (</a:t>
            </a:r>
            <a:r>
              <a:rPr lang="ru-RU" sz="20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57686" y="6858000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>
          <a:xfrm>
            <a:off x="785786" y="4214818"/>
            <a:ext cx="6100778" cy="107157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Республиканский  уровень: 3</a:t>
            </a:r>
          </a:p>
          <a:p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 уровень: 1</a:t>
            </a:r>
          </a:p>
          <a:p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 образовательной  организации: 3 </a:t>
            </a:r>
            <a:endParaRPr lang="ru-RU" sz="1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142852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Выступления    на  заседаниях  методических  советов,  научно – практических  конференциях,  педагогических  чтениях,  семинарах,  секциях,  форумах,  радиопередачах  (</a:t>
            </a:r>
            <a:r>
              <a:rPr lang="ru-RU" sz="20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57686" y="6858000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H:\Котельникова\выст Котель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267538"/>
            <a:ext cx="4064921" cy="5447610"/>
          </a:xfrm>
          <a:prstGeom prst="rect">
            <a:avLst/>
          </a:prstGeom>
          <a:noFill/>
        </p:spPr>
      </p:pic>
      <p:pic>
        <p:nvPicPr>
          <p:cNvPr id="16387" name="Picture 3" descr="H:\Котельникова\выст Котель0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1285861"/>
            <a:ext cx="4194475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142852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Выступления    на  заседаниях  методических  советов,  научно – практических  конференциях,  педагогических  чтениях,  семинарах,  секциях,  форумах,  радиопередачах  (</a:t>
            </a:r>
            <a:r>
              <a:rPr lang="ru-RU" sz="20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57686" y="6858000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C:\Users\Admin\Documents\Scanned Documents\Рисунок (20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357298"/>
            <a:ext cx="7358082" cy="515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142852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Выступления    на  заседаниях  методических  советов,  научно – практических  конференциях,  педагогических  чтениях,  семинарах,  секциях,  форумах,  радиопередачах  (</a:t>
            </a:r>
            <a:r>
              <a:rPr lang="ru-RU" sz="20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57686" y="6858000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C:\Users\Admin\Documents\Scanned Documents\Рисунок (2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285860"/>
            <a:ext cx="6143668" cy="4122749"/>
          </a:xfrm>
          <a:prstGeom prst="rect">
            <a:avLst/>
          </a:prstGeom>
          <a:noFill/>
        </p:spPr>
      </p:pic>
      <p:pic>
        <p:nvPicPr>
          <p:cNvPr id="18435" name="Picture 3" descr="C:\Users\Admin\Documents\Scanned Documents\Рисунок (2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2285992"/>
            <a:ext cx="6215074" cy="4572008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6215074" y="3929066"/>
            <a:ext cx="2428892" cy="285752"/>
          </a:xfrm>
          <a:prstGeom prst="roundRect">
            <a:avLst/>
          </a:prstGeom>
          <a:noFill/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142852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Выступления    на  заседаниях  методических  советов,  научно – практических  конференциях,  педагогических  чтениях,  семинарах,  секциях,  форумах,  радиопередачах  (</a:t>
            </a:r>
            <a:r>
              <a:rPr lang="ru-RU" sz="20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57686" y="6858000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H:\сертификат\Рисунок (8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1357298"/>
            <a:ext cx="414340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142852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Выступления    на  заседаниях  методических  советов,  научно – практических  конференциях,  педагогических  чтениях,  семинарах,  секциях,  форумах,  радиопередачах  (</a:t>
            </a:r>
            <a:r>
              <a:rPr lang="ru-RU" sz="20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57686" y="6858000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H:\сертификат\Аттестация\AWMRckItq_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428736"/>
            <a:ext cx="7286644" cy="512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142852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Выступления    на  заседаниях  методических  советов,  научно – практических  конференциях,  педагогических  чтениях,  семинарах,  секциях,  форумах,  радиопередачах  (</a:t>
            </a:r>
            <a:r>
              <a:rPr lang="ru-RU" sz="20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57686" y="6858000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C:\Users\Admin\Documents\Scanned Documents\Рисунок (2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357298"/>
            <a:ext cx="6929454" cy="504716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500562" y="3929066"/>
            <a:ext cx="3429024" cy="642942"/>
          </a:xfrm>
          <a:prstGeom prst="roundRect">
            <a:avLst/>
          </a:prstGeom>
          <a:noFill/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43240" y="0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endParaRPr lang="ru-RU" sz="2400" dirty="0"/>
          </a:p>
        </p:txBody>
      </p:sp>
      <p:pic>
        <p:nvPicPr>
          <p:cNvPr id="2050" name="Picture 2" descr="H:\Котельникова\харка Котельникова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714356"/>
            <a:ext cx="4213937" cy="5795403"/>
          </a:xfrm>
          <a:prstGeom prst="rect">
            <a:avLst/>
          </a:prstGeom>
          <a:noFill/>
        </p:spPr>
      </p:pic>
      <p:pic>
        <p:nvPicPr>
          <p:cNvPr id="2051" name="Picture 3" descr="H:\Котельникова\харка Котельникова0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714356"/>
            <a:ext cx="4214810" cy="5796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142852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Выступления    на  заседаниях  методических  советов,  научно – практических  конференциях,  педагогических  чтениях,  семинарах,  секциях,  форумах,  радиопередачах  (</a:t>
            </a:r>
            <a:r>
              <a:rPr lang="ru-RU" sz="20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57686" y="6858000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C:\Users\Admin\Documents\Scanned Documents\Рисунок (2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1214422"/>
            <a:ext cx="5883350" cy="3973019"/>
          </a:xfrm>
          <a:prstGeom prst="rect">
            <a:avLst/>
          </a:prstGeom>
          <a:noFill/>
        </p:spPr>
      </p:pic>
      <p:pic>
        <p:nvPicPr>
          <p:cNvPr id="22532" name="Picture 4" descr="C:\Users\Admin\Documents\Scanned Documents\Рисунок (26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2000240"/>
            <a:ext cx="5765939" cy="4556888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071802" y="4071942"/>
            <a:ext cx="2428892" cy="500066"/>
          </a:xfrm>
          <a:prstGeom prst="roundRect">
            <a:avLst/>
          </a:prstGeom>
          <a:noFill/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142852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Проведение  открытых  занятий,  мастер – классов,  мероприятий 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0" y="6000744"/>
            <a:ext cx="7029472" cy="8572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 образовательной  организации: 3</a:t>
            </a:r>
            <a:endParaRPr lang="ru-RU" sz="20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:\Котельникова\мастер классы Котел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071546"/>
            <a:ext cx="3993483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142852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Проведение  открытых  занятий,  мастер – классов,  мероприятий </a:t>
            </a:r>
            <a:endParaRPr lang="ru-RU" sz="2400" dirty="0"/>
          </a:p>
        </p:txBody>
      </p:sp>
      <p:pic>
        <p:nvPicPr>
          <p:cNvPr id="24578" name="Picture 2" descr="H:\Котельникова\День откр дверей 20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071546"/>
            <a:ext cx="7429552" cy="535785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786314" y="4857760"/>
            <a:ext cx="1071570" cy="142876"/>
          </a:xfrm>
          <a:prstGeom prst="roundRect">
            <a:avLst/>
          </a:prstGeom>
          <a:noFill/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142852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Проведение  открытых  занятий,  мастер – классов,  мероприятий </a:t>
            </a:r>
            <a:endParaRPr lang="ru-RU" sz="2400" dirty="0"/>
          </a:p>
        </p:txBody>
      </p:sp>
      <p:pic>
        <p:nvPicPr>
          <p:cNvPr id="25602" name="Picture 2" descr="H:\Котельникова\День отк дв 20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214422"/>
            <a:ext cx="7429552" cy="542928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857620" y="4071942"/>
            <a:ext cx="1000132" cy="142876"/>
          </a:xfrm>
          <a:prstGeom prst="roundRect">
            <a:avLst/>
          </a:prstGeom>
          <a:noFill/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0"/>
            <a:ext cx="4572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 Экспертная  деятельность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Picture 2" descr="H:\Котельникова\выписка из приказа о соответ заним должност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85860"/>
            <a:ext cx="3929090" cy="5286412"/>
          </a:xfrm>
          <a:prstGeom prst="rect">
            <a:avLst/>
          </a:prstGeom>
          <a:noFill/>
        </p:spPr>
      </p:pic>
      <p:pic>
        <p:nvPicPr>
          <p:cNvPr id="6" name="Picture 3" descr="H:\Котельникова\выписка из приказа о соответ заним должности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285860"/>
            <a:ext cx="4064677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 Общественно – педагогическая  активность  педагога:  участие  в  комиссиях,  педагогических  сообществах,  в  жюри  конкурсов</a:t>
            </a:r>
            <a:endParaRPr lang="ru-RU" sz="2000" dirty="0"/>
          </a:p>
        </p:txBody>
      </p:sp>
      <p:pic>
        <p:nvPicPr>
          <p:cNvPr id="26626" name="Picture 2" descr="C:\Users\Admin\Documents\Scanned Documents\Рисунок (27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1071546"/>
            <a:ext cx="450059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64" y="285728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 Позитивные  результаты  работы  с  воспитанниками</a:t>
            </a:r>
            <a:endParaRPr lang="ru-RU" sz="2400" dirty="0"/>
          </a:p>
        </p:txBody>
      </p:sp>
      <p:pic>
        <p:nvPicPr>
          <p:cNvPr id="28674" name="Picture 2" descr="H:\Котельникова\позит работа с воспит Котел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071546"/>
            <a:ext cx="4000528" cy="5429288"/>
          </a:xfrm>
          <a:prstGeom prst="rect">
            <a:avLst/>
          </a:prstGeom>
          <a:noFill/>
        </p:spPr>
      </p:pic>
      <p:pic>
        <p:nvPicPr>
          <p:cNvPr id="28675" name="Picture 3" descr="H:\Котельникова\позит работа с воспит Котель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071546"/>
            <a:ext cx="414340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285728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 Качество  взаимодействия  с  родителями</a:t>
            </a:r>
            <a:endParaRPr lang="ru-RU" sz="2400" dirty="0"/>
          </a:p>
        </p:txBody>
      </p:sp>
      <p:pic>
        <p:nvPicPr>
          <p:cNvPr id="29698" name="Picture 2" descr="H:\Котельникова\взаимод с род котел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1000108"/>
            <a:ext cx="4572032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285728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 Качество  взаимодействия  с  родителями</a:t>
            </a:r>
            <a:endParaRPr lang="ru-RU" sz="2400" dirty="0"/>
          </a:p>
        </p:txBody>
      </p:sp>
      <p:pic>
        <p:nvPicPr>
          <p:cNvPr id="30722" name="Picture 2" descr="C:\Users\Admin\Documents\Scanned Documents\Рисунок (28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928670"/>
            <a:ext cx="4143404" cy="5572164"/>
          </a:xfrm>
          <a:prstGeom prst="rect">
            <a:avLst/>
          </a:prstGeom>
          <a:noFill/>
        </p:spPr>
      </p:pic>
      <p:pic>
        <p:nvPicPr>
          <p:cNvPr id="1026" name="Picture 2" descr="C:\Users\Admin\Documents\Scanned Documents\Рисунок (29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928670"/>
            <a:ext cx="4311667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285728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 Качество  взаимодействия  с  родителями</a:t>
            </a:r>
            <a:endParaRPr lang="ru-RU" sz="2400" dirty="0"/>
          </a:p>
        </p:txBody>
      </p:sp>
      <p:pic>
        <p:nvPicPr>
          <p:cNvPr id="2050" name="Picture 2" descr="H:\Котельникова\анализ итога анкетарования котел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1000108"/>
            <a:ext cx="4500594" cy="556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0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785926"/>
            <a:ext cx="74295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Обобщение  педагогического опыта расположено на официальном сайте детского сада:</a:t>
            </a:r>
          </a:p>
          <a:p>
            <a:pPr algn="ctr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https://upload2.schoolrm.ru/iblock/f72/f727ad6bb81dbe2e42c932445a9d42f5/716ed03f088b80888ac4a896a4030bab.docx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 занятия расположено на официальном сайте детского сада: </a:t>
            </a:r>
          </a:p>
          <a:p>
            <a:pPr algn="ctr"/>
            <a:r>
              <a:rPr lang="en-US" sz="2400" b="1" dirty="0" smtClean="0">
                <a:hlinkClick r:id="rId4"/>
              </a:rPr>
              <a:t>https://youtu.be/pDdKYREp1z0</a:t>
            </a:r>
            <a:r>
              <a:rPr lang="ru-RU" sz="2400" b="1" dirty="0" smtClean="0"/>
              <a:t> </a:t>
            </a:r>
            <a:endParaRPr lang="ru-RU" sz="2400" b="1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8572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Работа  с  детьми  из  социально – неблагополучных  семей </a:t>
            </a:r>
            <a:endParaRPr lang="ru-RU" sz="2400" dirty="0"/>
          </a:p>
        </p:txBody>
      </p:sp>
      <p:pic>
        <p:nvPicPr>
          <p:cNvPr id="3074" name="Picture 2" descr="H:\Котельникова\соц неблаг Котел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928670"/>
            <a:ext cx="4572032" cy="5786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Участие педагога в профессиональных конкурсах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0" y="5610236"/>
            <a:ext cx="3671886" cy="12477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Всероссийский  уровень: 3</a:t>
            </a:r>
          </a:p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Республиканский  уровень: 1</a:t>
            </a:r>
          </a:p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 уровень: 3</a:t>
            </a:r>
            <a:endParaRPr lang="ru-RU" sz="20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сертификат\Аттестация\20200511_1610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857232"/>
            <a:ext cx="7500990" cy="4734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Участие педагога в профессиональных конкурсах</a:t>
            </a:r>
            <a:endParaRPr lang="ru-RU" sz="2400" dirty="0"/>
          </a:p>
        </p:txBody>
      </p:sp>
      <p:pic>
        <p:nvPicPr>
          <p:cNvPr id="5122" name="Picture 2" descr="H:\сертификат\Аттестация\20200511_1611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000108"/>
            <a:ext cx="7436739" cy="5192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Участие педагога в профессиональных конкурсах</a:t>
            </a:r>
            <a:endParaRPr lang="ru-RU" sz="2400" dirty="0"/>
          </a:p>
        </p:txBody>
      </p:sp>
      <p:pic>
        <p:nvPicPr>
          <p:cNvPr id="6146" name="Picture 2" descr="H:\сертификат\Аттестация\20200511_1611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928670"/>
            <a:ext cx="7500958" cy="526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Участие педагога в профессиональных конкурсах</a:t>
            </a:r>
            <a:endParaRPr lang="ru-RU" sz="2400" dirty="0"/>
          </a:p>
        </p:txBody>
      </p:sp>
      <p:pic>
        <p:nvPicPr>
          <p:cNvPr id="7170" name="Picture 2" descr="H:\сертификат\Аттестация\diplo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928670"/>
            <a:ext cx="4040245" cy="5714992"/>
          </a:xfrm>
          <a:prstGeom prst="rect">
            <a:avLst/>
          </a:prstGeom>
          <a:noFill/>
        </p:spPr>
      </p:pic>
      <p:pic>
        <p:nvPicPr>
          <p:cNvPr id="7171" name="Picture 3" descr="H:\сертификат\Аттестация\1 Потапова, Богапова, Котельников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928670"/>
            <a:ext cx="4040262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Участие педагога в профессиональных конкурсах</a:t>
            </a:r>
            <a:endParaRPr lang="ru-RU" sz="2400" dirty="0"/>
          </a:p>
        </p:txBody>
      </p:sp>
      <p:pic>
        <p:nvPicPr>
          <p:cNvPr id="8194" name="Picture 2" descr="H:\сертификат\Зеленый огонек 20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857232"/>
            <a:ext cx="4185803" cy="58079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071802" y="3857628"/>
            <a:ext cx="857256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Участие педагога в профессиональных конкурсах</a:t>
            </a:r>
            <a:endParaRPr lang="ru-RU" sz="2400" dirty="0"/>
          </a:p>
        </p:txBody>
      </p:sp>
      <p:pic>
        <p:nvPicPr>
          <p:cNvPr id="2" name="Picture 2" descr="H:\сертификат\Page_00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071546"/>
            <a:ext cx="7286644" cy="5226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214290"/>
            <a:ext cx="4130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Награды и поощрения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0" y="4929150"/>
            <a:ext cx="6457968" cy="192885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Международный  уровень: 1</a:t>
            </a:r>
          </a:p>
          <a:p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Всероссийский  уровень: 1</a:t>
            </a:r>
          </a:p>
          <a:p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Республиканский  уровень: 2</a:t>
            </a:r>
          </a:p>
          <a:p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 уровень: 2</a:t>
            </a:r>
          </a:p>
          <a:p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 образовательной  организации:2</a:t>
            </a:r>
          </a:p>
          <a:p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Интернет: 2</a:t>
            </a:r>
            <a:endParaRPr lang="ru-RU" sz="16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dmin\Documents\Scanned Documents\Рисунок (30).jpg"/>
          <p:cNvPicPr>
            <a:picLocks noChangeAspect="1" noChangeArrowheads="1"/>
          </p:cNvPicPr>
          <p:nvPr/>
        </p:nvPicPr>
        <p:blipFill>
          <a:blip r:embed="rId3" cstate="email"/>
          <a:srcRect r="4478"/>
          <a:stretch>
            <a:fillRect/>
          </a:stretch>
        </p:blipFill>
        <p:spPr bwMode="auto">
          <a:xfrm>
            <a:off x="4143372" y="714356"/>
            <a:ext cx="4572032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214290"/>
            <a:ext cx="4130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Награды и поощрения</a:t>
            </a:r>
            <a:endParaRPr lang="ru-RU" sz="2400" dirty="0"/>
          </a:p>
        </p:txBody>
      </p:sp>
      <p:pic>
        <p:nvPicPr>
          <p:cNvPr id="11266" name="Picture 2" descr="H:\сертификат\Аттестация\20200511_1611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000108"/>
            <a:ext cx="7643834" cy="5313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214290"/>
            <a:ext cx="4130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Награды и поощрения</a:t>
            </a:r>
            <a:endParaRPr lang="ru-RU" sz="2400" dirty="0"/>
          </a:p>
        </p:txBody>
      </p:sp>
      <p:pic>
        <p:nvPicPr>
          <p:cNvPr id="12290" name="Picture 2" descr="C:\Users\Admin\Documents\Scanned Documents\Рисунок (3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857232"/>
            <a:ext cx="3929090" cy="5572140"/>
          </a:xfrm>
          <a:prstGeom prst="rect">
            <a:avLst/>
          </a:prstGeom>
          <a:noFill/>
        </p:spPr>
      </p:pic>
      <p:pic>
        <p:nvPicPr>
          <p:cNvPr id="12291" name="Picture 3" descr="C:\Users\Admin\Documents\Scanned Documents\Рисунок (3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857232"/>
            <a:ext cx="4071966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44" name="AutoShape 4" descr="https://apf.mail.ru/cgi-bin/readmsg?id=16012964691800221520;0;2&amp;exif=1&amp;full=1&amp;x-email=yana.kotelnikova.2000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5" name="Picture 5" descr="C:\Users\Admin\Downloads\Котельникова 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00042"/>
            <a:ext cx="914400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142852"/>
            <a:ext cx="4130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Награды и поощрения</a:t>
            </a:r>
            <a:endParaRPr lang="ru-RU" sz="2400" dirty="0"/>
          </a:p>
        </p:txBody>
      </p:sp>
      <p:pic>
        <p:nvPicPr>
          <p:cNvPr id="13314" name="Picture 2" descr="C:\Users\Admin\Documents\Scanned Documents\Рисунок (33).jpg"/>
          <p:cNvPicPr>
            <a:picLocks noChangeAspect="1" noChangeArrowheads="1"/>
          </p:cNvPicPr>
          <p:nvPr/>
        </p:nvPicPr>
        <p:blipFill>
          <a:blip r:embed="rId3" cstate="email"/>
          <a:srcRect r="2036" b="832"/>
          <a:stretch>
            <a:fillRect/>
          </a:stretch>
        </p:blipFill>
        <p:spPr bwMode="auto">
          <a:xfrm>
            <a:off x="285720" y="714356"/>
            <a:ext cx="4214842" cy="5857916"/>
          </a:xfrm>
          <a:prstGeom prst="rect">
            <a:avLst/>
          </a:prstGeom>
          <a:noFill/>
        </p:spPr>
      </p:pic>
      <p:pic>
        <p:nvPicPr>
          <p:cNvPr id="13315" name="Picture 3" descr="C:\Users\Admin\Documents\Scanned Documents\Рисунок (34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714356"/>
            <a:ext cx="4198393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214290"/>
            <a:ext cx="4130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Награды и поощрения</a:t>
            </a:r>
            <a:endParaRPr lang="ru-RU" sz="2400" dirty="0"/>
          </a:p>
        </p:txBody>
      </p:sp>
      <p:pic>
        <p:nvPicPr>
          <p:cNvPr id="14338" name="Picture 2" descr="H:\сертификат\Рисуно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785794"/>
            <a:ext cx="4071966" cy="5500726"/>
          </a:xfrm>
          <a:prstGeom prst="rect">
            <a:avLst/>
          </a:prstGeom>
          <a:noFill/>
        </p:spPr>
      </p:pic>
      <p:pic>
        <p:nvPicPr>
          <p:cNvPr id="14339" name="Picture 3" descr="C:\Users\Admin\Documents\Scanned Documents\Рисунок (35).jpg"/>
          <p:cNvPicPr>
            <a:picLocks noChangeAspect="1" noChangeArrowheads="1"/>
          </p:cNvPicPr>
          <p:nvPr/>
        </p:nvPicPr>
        <p:blipFill>
          <a:blip r:embed="rId4" cstate="email"/>
          <a:srcRect l="1724" r="1724" b="1299"/>
          <a:stretch>
            <a:fillRect/>
          </a:stretch>
        </p:blipFill>
        <p:spPr bwMode="auto">
          <a:xfrm>
            <a:off x="4643438" y="785794"/>
            <a:ext cx="4214842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214290"/>
            <a:ext cx="4130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Награды и поощрения</a:t>
            </a:r>
            <a:endParaRPr lang="ru-RU" sz="2400" dirty="0"/>
          </a:p>
        </p:txBody>
      </p:sp>
      <p:pic>
        <p:nvPicPr>
          <p:cNvPr id="15362" name="Picture 2" descr="H:\сертификат\Аттестация\377756В1.Б.2019.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928670"/>
            <a:ext cx="4000528" cy="5429288"/>
          </a:xfrm>
          <a:prstGeom prst="rect">
            <a:avLst/>
          </a:prstGeom>
          <a:noFill/>
        </p:spPr>
      </p:pic>
      <p:pic>
        <p:nvPicPr>
          <p:cNvPr id="15363" name="Picture 3" descr="H:\сертификат\Аттестация\STibAPo1Kh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928670"/>
            <a:ext cx="4214842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0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Участие  в  инновационной   (экспериментальной ) деятельности</a:t>
            </a:r>
            <a:endParaRPr lang="ru-RU" sz="2400" dirty="0"/>
          </a:p>
        </p:txBody>
      </p:sp>
      <p:pic>
        <p:nvPicPr>
          <p:cNvPr id="3074" name="Picture 2" descr="H:\Котельникова\справка инновай дея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928670"/>
            <a:ext cx="4369800" cy="5715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0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Участие  в  инновационной   (экспериментальной ) деятельности</a:t>
            </a:r>
            <a:endParaRPr lang="ru-RU" sz="2400" dirty="0"/>
          </a:p>
        </p:txBody>
      </p:sp>
      <p:pic>
        <p:nvPicPr>
          <p:cNvPr id="1027" name="Picture 3" descr="C:\Users\Детский сад №7\Desktop\2020-2021\Аттестация 2020-2021\Котельникова\эксперт деят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0812" y="500042"/>
            <a:ext cx="430120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285728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Наставничество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gradienthunt.com/gradients-images/12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357166"/>
            <a:ext cx="3643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Наличие  публикаций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214282" y="5429216"/>
            <a:ext cx="4386266" cy="142878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Международный  уровень: 1</a:t>
            </a:r>
          </a:p>
          <a:p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Республиканский  уровень: 2</a:t>
            </a:r>
          </a:p>
          <a:p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 уровень: 1</a:t>
            </a:r>
          </a:p>
          <a:p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Интернет: 2</a:t>
            </a:r>
            <a:endParaRPr lang="ru-RU" sz="18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:\сертификат\Аттестация\BBbtHX_c9b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928670"/>
            <a:ext cx="4365220" cy="5640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F8CEC7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496</TotalTime>
  <Words>746</Words>
  <Application>Microsoft Office PowerPoint</Application>
  <PresentationFormat>Экран (4:3)</PresentationFormat>
  <Paragraphs>93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Windows User</cp:lastModifiedBy>
  <cp:revision>44</cp:revision>
  <dcterms:created xsi:type="dcterms:W3CDTF">2020-01-23T11:46:37Z</dcterms:created>
  <dcterms:modified xsi:type="dcterms:W3CDTF">2020-11-05T08:09:40Z</dcterms:modified>
</cp:coreProperties>
</file>